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56" r:id="rId2"/>
    <p:sldId id="257" r:id="rId3"/>
    <p:sldId id="284" r:id="rId4"/>
    <p:sldId id="258" r:id="rId5"/>
    <p:sldId id="285" r:id="rId6"/>
    <p:sldId id="287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59" r:id="rId18"/>
    <p:sldId id="283" r:id="rId19"/>
    <p:sldId id="260" r:id="rId20"/>
    <p:sldId id="261" r:id="rId21"/>
    <p:sldId id="271" r:id="rId22"/>
    <p:sldId id="278" r:id="rId23"/>
    <p:sldId id="279" r:id="rId24"/>
    <p:sldId id="272" r:id="rId25"/>
    <p:sldId id="277" r:id="rId26"/>
    <p:sldId id="273" r:id="rId27"/>
    <p:sldId id="274" r:id="rId28"/>
    <p:sldId id="275" r:id="rId29"/>
    <p:sldId id="281" r:id="rId30"/>
    <p:sldId id="297" r:id="rId31"/>
    <p:sldId id="298" r:id="rId32"/>
    <p:sldId id="299" r:id="rId33"/>
    <p:sldId id="300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9A9EC-7016-476F-9610-61476F6F02B8}" type="datetimeFigureOut">
              <a:rPr lang="it-IT" smtClean="0"/>
              <a:pPr/>
              <a:t>23/07/2015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03AE9-F23A-4BAA-ADE3-B4B0E8E22F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90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521262-699E-4F00-B15D-B1A3AEA664AF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F8FAE-04AC-4E6D-AFD9-9396822436EB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7E490-E4D7-4459-A01E-AEB13C36505F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88312-12D1-4EBE-90B3-7D89AB1BDF01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1AEA8-68CA-4C98-8696-ADD2C2A86947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78521-71B9-47FF-A66F-D8C49DA57C85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394FE-765C-4625-9F8D-59C84D86E185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8B540-42CC-4BE6-B249-2B4A215B440F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3682C-EAA8-4A14-A0D6-A874A39F6B94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B8F78C-C5E3-4B2C-8E74-323C85401E17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121619-6418-4DB3-AB86-038E0FD96F9E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57E490-E4D7-4459-A01E-AEB13C36505F}" type="datetime1">
              <a:rPr lang="it-IT" smtClean="0"/>
              <a:pPr/>
              <a:t>23/07/2015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996BDD-54C3-4363-A86C-A8E2CBDC818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467544" y="5013176"/>
            <a:ext cx="8280920" cy="1296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3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Fabrizio Dominici </a:t>
            </a:r>
          </a:p>
          <a:p>
            <a:pPr algn="ctr">
              <a:buNone/>
            </a:pPr>
            <a:r>
              <a:rPr lang="it-IT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dottore commercialista revisore legale</a:t>
            </a:r>
          </a:p>
          <a:p>
            <a:pPr algn="ctr">
              <a:buNone/>
            </a:pPr>
            <a:r>
              <a:rPr lang="it-IT" sz="13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Via </a:t>
            </a:r>
            <a:r>
              <a:rPr lang="it-IT" sz="13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Marecchiese</a:t>
            </a:r>
            <a:r>
              <a:rPr lang="it-IT" sz="13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314  47922  </a:t>
            </a:r>
            <a:r>
              <a:rPr lang="it-IT" sz="13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Rimini 47923 Rimini (RN) </a:t>
            </a:r>
            <a:endParaRPr lang="it-IT" sz="130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it-IT" sz="13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Tel</a:t>
            </a:r>
            <a:r>
              <a:rPr lang="it-IT" sz="13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0541-388003 </a:t>
            </a:r>
            <a:r>
              <a:rPr lang="it-IT" sz="13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 </a:t>
            </a:r>
            <a:r>
              <a:rPr lang="it-IT" sz="13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Fax 0541-1833731 </a:t>
            </a:r>
            <a:r>
              <a:rPr lang="it-IT" sz="13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www.dominiciassociati.com</a:t>
            </a:r>
          </a:p>
          <a:p>
            <a:pPr algn="ctr">
              <a:buNone/>
            </a:pPr>
            <a:endParaRPr lang="it-I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435280" cy="1944216"/>
          </a:xfrm>
          <a:ln w="12700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/>
            </a:r>
            <a:br>
              <a:rPr lang="it-IT" sz="2800" b="0" dirty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DAL</a:t>
            </a:r>
            <a:r>
              <a:rPr lang="it-IT" sz="2800" b="1" dirty="0" smtClean="0">
                <a:solidFill>
                  <a:srgbClr val="FF00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 RAPPRESENTANTE FISCALE ALLA STABILE ORGANIZZAZIONE</a:t>
            </a:r>
            <a:r>
              <a:rPr lang="it-IT" sz="28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 </a:t>
            </a:r>
            <a:br>
              <a:rPr lang="it-IT" sz="28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</a:br>
            <a:endParaRPr lang="it-IT" sz="2800" b="1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_Pic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3030568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f.dominici.DOMAIN\Desktop\IMMAGINI\bandiera rs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0"/>
            <a:ext cx="262890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54071"/>
              </p:ext>
            </p:extLst>
          </p:nvPr>
        </p:nvGraphicFramePr>
        <p:xfrm>
          <a:off x="1403648" y="116632"/>
          <a:ext cx="561550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o" r:id="rId5" imgW="6118475" imgH="688336" progId="Word.Document.12">
                  <p:embed/>
                </p:oleObj>
              </mc:Choice>
              <mc:Fallback>
                <p:oleObj name="Documento" r:id="rId5" imgW="6118475" imgH="6883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648" y="116632"/>
                        <a:ext cx="5615508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1987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it-IT" dirty="0" smtClean="0"/>
              <a:t>nelle</a:t>
            </a:r>
            <a:r>
              <a:rPr lang="it-IT" dirty="0"/>
              <a:t> </a:t>
            </a:r>
            <a:r>
              <a:rPr lang="it-IT" b="1" dirty="0">
                <a:solidFill>
                  <a:srgbClr val="0070C0"/>
                </a:solidFill>
              </a:rPr>
              <a:t>prestazioni di servizi</a:t>
            </a:r>
            <a:r>
              <a:rPr lang="it-IT" dirty="0"/>
              <a:t> </a:t>
            </a:r>
            <a:r>
              <a:rPr lang="it-IT" b="1" dirty="0">
                <a:solidFill>
                  <a:srgbClr val="0070C0"/>
                </a:solidFill>
              </a:rPr>
              <a:t>valgono </a:t>
            </a:r>
            <a:r>
              <a:rPr lang="it-IT" b="1" dirty="0" smtClean="0">
                <a:solidFill>
                  <a:srgbClr val="0070C0"/>
                </a:solidFill>
              </a:rPr>
              <a:t>le </a:t>
            </a:r>
            <a:r>
              <a:rPr lang="it-IT" b="1" dirty="0">
                <a:solidFill>
                  <a:srgbClr val="0070C0"/>
                </a:solidFill>
              </a:rPr>
              <a:t>stesse disposizioni previste nei rapporti con soggetti extracomunitari</a:t>
            </a:r>
            <a:r>
              <a:rPr lang="it-IT" b="1" dirty="0"/>
              <a:t>,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/>
              <a:t>che prevedono l’obbligo in capo all’operatore economico nazionale che riceve una prestazione da un soggetto </a:t>
            </a:r>
            <a:r>
              <a:rPr lang="it-IT" b="1" dirty="0" smtClean="0"/>
              <a:t>extra-</a:t>
            </a:r>
            <a:r>
              <a:rPr lang="it-IT" b="1" dirty="0" err="1" smtClean="0"/>
              <a:t>ue</a:t>
            </a:r>
            <a:r>
              <a:rPr lang="it-IT" b="1" dirty="0" smtClean="0"/>
              <a:t> </a:t>
            </a:r>
            <a:r>
              <a:rPr lang="it-IT" b="1" dirty="0"/>
              <a:t>di</a:t>
            </a:r>
            <a:r>
              <a:rPr lang="it-IT" b="1" dirty="0">
                <a:solidFill>
                  <a:schemeClr val="accent2"/>
                </a:solidFill>
              </a:rPr>
              <a:t> provvedere all’assolvimento dell’imposta mediante autofattura.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600" dirty="0">
                <a:solidFill>
                  <a:schemeClr val="accent2"/>
                </a:solidFill>
              </a:rPr>
              <a:t>Servizi ricevuti da San Marino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3858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964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3672409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it-IT" dirty="0" smtClean="0"/>
              <a:t>tra </a:t>
            </a:r>
            <a:r>
              <a:rPr lang="it-IT" dirty="0"/>
              <a:t>le cosiddette </a:t>
            </a:r>
            <a:r>
              <a:rPr lang="it-IT" dirty="0">
                <a:solidFill>
                  <a:schemeClr val="accent2"/>
                </a:solidFill>
              </a:rPr>
              <a:t>“</a:t>
            </a:r>
            <a:r>
              <a:rPr lang="it-IT" b="1" dirty="0">
                <a:solidFill>
                  <a:schemeClr val="accent2"/>
                </a:solidFill>
              </a:rPr>
              <a:t>prestazioni generiche”</a:t>
            </a:r>
            <a:r>
              <a:rPr lang="it-IT" dirty="0"/>
              <a:t> disciplinate ai fini della territorialità dall’art</a:t>
            </a:r>
            <a:r>
              <a:rPr lang="it-IT" dirty="0" smtClean="0"/>
              <a:t>. </a:t>
            </a:r>
            <a:r>
              <a:rPr lang="it-IT" b="1" dirty="0" smtClean="0">
                <a:solidFill>
                  <a:schemeClr val="accent2"/>
                </a:solidFill>
              </a:rPr>
              <a:t>7-</a:t>
            </a:r>
            <a:r>
              <a:rPr lang="it-IT" b="1" i="1" dirty="0" smtClean="0">
                <a:solidFill>
                  <a:schemeClr val="accent2"/>
                </a:solidFill>
              </a:rPr>
              <a:t>ter</a:t>
            </a:r>
            <a:r>
              <a:rPr lang="it-IT" b="1" dirty="0">
                <a:solidFill>
                  <a:schemeClr val="accent2"/>
                </a:solidFill>
              </a:rPr>
              <a:t> </a:t>
            </a:r>
            <a:endParaRPr lang="it-IT" b="1" dirty="0" smtClean="0">
              <a:solidFill>
                <a:schemeClr val="accent2"/>
              </a:solidFill>
            </a:endParaRPr>
          </a:p>
          <a:p>
            <a:pPr marL="109728" indent="0" algn="just">
              <a:buNone/>
            </a:pPr>
            <a:r>
              <a:rPr lang="it-IT" dirty="0" smtClean="0"/>
              <a:t>e </a:t>
            </a:r>
          </a:p>
          <a:p>
            <a:pPr marL="109728" indent="0" algn="just">
              <a:buNone/>
            </a:pPr>
            <a:r>
              <a:rPr lang="it-IT" dirty="0" smtClean="0"/>
              <a:t>quelle </a:t>
            </a:r>
            <a:r>
              <a:rPr lang="it-IT" dirty="0"/>
              <a:t>richiamate nei successivi articoli </a:t>
            </a:r>
            <a:r>
              <a:rPr lang="it-IT" b="1" dirty="0">
                <a:solidFill>
                  <a:schemeClr val="accent2"/>
                </a:solidFill>
              </a:rPr>
              <a:t>7-</a:t>
            </a:r>
            <a:r>
              <a:rPr lang="it-IT" b="1" i="1" dirty="0">
                <a:solidFill>
                  <a:schemeClr val="accent2"/>
                </a:solidFill>
              </a:rPr>
              <a:t>quater</a:t>
            </a:r>
            <a:r>
              <a:rPr lang="it-IT" dirty="0"/>
              <a:t> e </a:t>
            </a:r>
            <a:r>
              <a:rPr lang="it-IT" b="1" dirty="0">
                <a:solidFill>
                  <a:schemeClr val="accent2"/>
                </a:solidFill>
              </a:rPr>
              <a:t>7-</a:t>
            </a:r>
            <a:r>
              <a:rPr lang="it-IT" b="1" i="1" dirty="0">
                <a:solidFill>
                  <a:schemeClr val="accent2"/>
                </a:solidFill>
              </a:rPr>
              <a:t>quinquies</a:t>
            </a:r>
            <a:r>
              <a:rPr lang="it-IT" dirty="0"/>
              <a:t> (si tratta delle deroghe definite “assolute” in quanto riferibili tanto ai rapporti </a:t>
            </a:r>
            <a:r>
              <a:rPr lang="it-IT" i="1" dirty="0"/>
              <a:t>business to business</a:t>
            </a:r>
            <a:r>
              <a:rPr lang="it-IT" dirty="0"/>
              <a:t> quanto ai rapporti </a:t>
            </a:r>
            <a:r>
              <a:rPr lang="it-IT" i="1" dirty="0"/>
              <a:t>business to consumer</a:t>
            </a:r>
            <a:r>
              <a:rPr lang="it-IT" dirty="0"/>
              <a:t>). </a:t>
            </a:r>
            <a:endParaRPr lang="it-IT" dirty="0" smtClean="0"/>
          </a:p>
          <a:p>
            <a:pPr marL="109728" indent="0" algn="just">
              <a:buNone/>
            </a:pPr>
            <a:r>
              <a:rPr lang="it-IT" dirty="0" smtClean="0"/>
              <a:t>Tale </a:t>
            </a:r>
            <a:r>
              <a:rPr lang="it-IT" dirty="0"/>
              <a:t>distinzione si rende necessaria perché l’art.6 del D.P.R. n. 633/1972 individua </a:t>
            </a:r>
            <a:r>
              <a:rPr lang="it-IT" b="1" dirty="0">
                <a:solidFill>
                  <a:srgbClr val="0070C0"/>
                </a:solidFill>
              </a:rPr>
              <a:t>due diversi criteri </a:t>
            </a:r>
            <a:r>
              <a:rPr lang="it-IT" dirty="0">
                <a:solidFill>
                  <a:srgbClr val="0070C0"/>
                </a:solidFill>
              </a:rPr>
              <a:t>di </a:t>
            </a:r>
            <a:r>
              <a:rPr lang="it-IT" b="1" dirty="0">
                <a:solidFill>
                  <a:srgbClr val="0070C0"/>
                </a:solidFill>
              </a:rPr>
              <a:t>esigibilità </a:t>
            </a:r>
            <a:r>
              <a:rPr lang="it-IT" dirty="0">
                <a:solidFill>
                  <a:srgbClr val="0070C0"/>
                </a:solidFill>
              </a:rPr>
              <a:t>dell’</a:t>
            </a:r>
            <a:r>
              <a:rPr lang="it-IT" b="1" dirty="0">
                <a:solidFill>
                  <a:srgbClr val="0070C0"/>
                </a:solidFill>
              </a:rPr>
              <a:t>imposta</a:t>
            </a:r>
            <a:r>
              <a:rPr lang="it-IT" dirty="0"/>
              <a:t>.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chemeClr val="accent2"/>
                </a:solidFill>
              </a:rPr>
              <a:t>Per </a:t>
            </a:r>
            <a:r>
              <a:rPr lang="it-IT" sz="3200" dirty="0" smtClean="0">
                <a:solidFill>
                  <a:schemeClr val="accent2"/>
                </a:solidFill>
              </a:rPr>
              <a:t>le</a:t>
            </a:r>
            <a:r>
              <a:rPr lang="it-IT" sz="3200" dirty="0">
                <a:solidFill>
                  <a:schemeClr val="accent2"/>
                </a:solidFill>
              </a:rPr>
              <a:t> </a:t>
            </a:r>
            <a:r>
              <a:rPr lang="it-IT" sz="3200" dirty="0">
                <a:solidFill>
                  <a:srgbClr val="0070C0"/>
                </a:solidFill>
              </a:rPr>
              <a:t>prestazioni di servizi</a:t>
            </a:r>
            <a:r>
              <a:rPr lang="it-IT" sz="3200" dirty="0">
                <a:solidFill>
                  <a:schemeClr val="accent2"/>
                </a:solidFill>
              </a:rPr>
              <a:t>, è necessario operare una distinzione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998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it-IT" dirty="0" smtClean="0"/>
              <a:t>l’art</a:t>
            </a:r>
            <a:r>
              <a:rPr lang="it-IT" dirty="0"/>
              <a:t>. 6 comma 6 del D.P.R. n. 633/1972, dispone </a:t>
            </a:r>
            <a:r>
              <a:rPr lang="it-IT" dirty="0" smtClean="0"/>
              <a:t>che </a:t>
            </a:r>
            <a:r>
              <a:rPr lang="it-IT" b="1" dirty="0">
                <a:solidFill>
                  <a:srgbClr val="0070C0"/>
                </a:solidFill>
              </a:rPr>
              <a:t>si </a:t>
            </a:r>
            <a:r>
              <a:rPr lang="it-IT" b="1" dirty="0" smtClean="0">
                <a:solidFill>
                  <a:srgbClr val="0070C0"/>
                </a:solidFill>
              </a:rPr>
              <a:t>considerano </a:t>
            </a:r>
            <a:r>
              <a:rPr lang="it-IT" b="1" dirty="0">
                <a:solidFill>
                  <a:srgbClr val="0070C0"/>
                </a:solidFill>
              </a:rPr>
              <a:t>effettuate al momento della loro ultimazione</a:t>
            </a:r>
            <a:r>
              <a:rPr lang="it-IT" b="1" dirty="0">
                <a:solidFill>
                  <a:schemeClr val="accent2"/>
                </a:solidFill>
              </a:rPr>
              <a:t> </a:t>
            </a:r>
            <a:r>
              <a:rPr lang="it-IT" b="1" dirty="0" smtClean="0"/>
              <a:t>o,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b="1" dirty="0">
                <a:solidFill>
                  <a:schemeClr val="accent2"/>
                </a:solidFill>
              </a:rPr>
              <a:t>se di carattere continuativo, </a:t>
            </a:r>
            <a:r>
              <a:rPr lang="it-IT" b="1" dirty="0">
                <a:solidFill>
                  <a:srgbClr val="0070C0"/>
                </a:solidFill>
              </a:rPr>
              <a:t>alla data di maturazione dei corrispettivi</a:t>
            </a:r>
            <a:r>
              <a:rPr lang="it-IT" dirty="0"/>
              <a:t>. </a:t>
            </a:r>
            <a:endParaRPr lang="it-IT" dirty="0" smtClean="0"/>
          </a:p>
          <a:p>
            <a:pPr marL="109728" indent="0" algn="just">
              <a:buNone/>
            </a:pPr>
            <a:r>
              <a:rPr lang="it-IT" dirty="0" smtClean="0"/>
              <a:t>Se </a:t>
            </a:r>
            <a:r>
              <a:rPr lang="it-IT" dirty="0"/>
              <a:t>anteriormente è pagato in tutto o in parte il corrispettivo, la prestazione di servizi si considera effettuata </a:t>
            </a:r>
            <a:r>
              <a:rPr lang="it-IT" b="1" dirty="0">
                <a:solidFill>
                  <a:schemeClr val="accent2"/>
                </a:solidFill>
              </a:rPr>
              <a:t>limitatamente all’importo pagato alla data del pagamento</a:t>
            </a:r>
            <a:r>
              <a:rPr lang="it-IT" dirty="0"/>
              <a:t>.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chemeClr val="accent2"/>
                </a:solidFill>
              </a:rPr>
              <a:t>prestazioni di servizi generiche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612407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44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7624" y="1481329"/>
            <a:ext cx="6912768" cy="3387832"/>
          </a:xfrm>
        </p:spPr>
        <p:txBody>
          <a:bodyPr/>
          <a:lstStyle/>
          <a:p>
            <a:pPr marL="109728" indent="0" algn="just">
              <a:buNone/>
            </a:pPr>
            <a:r>
              <a:rPr lang="it-IT" dirty="0"/>
              <a:t>Quanto alle </a:t>
            </a:r>
            <a:r>
              <a:rPr lang="it-IT" b="1" dirty="0"/>
              <a:t>restanti </a:t>
            </a:r>
            <a:r>
              <a:rPr lang="it-IT" b="1" dirty="0">
                <a:solidFill>
                  <a:schemeClr val="accent2"/>
                </a:solidFill>
              </a:rPr>
              <a:t>prestazioni </a:t>
            </a:r>
            <a:r>
              <a:rPr lang="it-IT" b="1" dirty="0">
                <a:solidFill>
                  <a:srgbClr val="0070C0"/>
                </a:solidFill>
              </a:rPr>
              <a:t>“in deroga”</a:t>
            </a:r>
            <a:r>
              <a:rPr lang="it-IT" b="1" dirty="0"/>
              <a:t> </a:t>
            </a:r>
            <a:r>
              <a:rPr lang="it-IT" dirty="0"/>
              <a:t>non </a:t>
            </a:r>
            <a:r>
              <a:rPr lang="it-IT" b="1" dirty="0"/>
              <a:t>vale </a:t>
            </a:r>
            <a:r>
              <a:rPr lang="it-IT" dirty="0"/>
              <a:t>la data di ultimazione, ma soltanto </a:t>
            </a:r>
            <a:r>
              <a:rPr lang="it-IT" b="1" dirty="0">
                <a:solidFill>
                  <a:srgbClr val="0070C0"/>
                </a:solidFill>
              </a:rPr>
              <a:t>la data in cui sono effettuati i pagamenti</a:t>
            </a:r>
            <a:r>
              <a:rPr lang="it-IT" b="1" dirty="0">
                <a:solidFill>
                  <a:schemeClr val="accent2"/>
                </a:solidFill>
              </a:rPr>
              <a:t>, nel qual caso le prestazioni si considerano effettuate per il corrispettivo pagato.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1315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464495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it-IT" dirty="0"/>
              <a:t>Sulla base di queste distinzioni, per le </a:t>
            </a:r>
            <a:r>
              <a:rPr lang="it-IT" b="1" dirty="0">
                <a:solidFill>
                  <a:srgbClr val="0070C0"/>
                </a:solidFill>
              </a:rPr>
              <a:t>prestazioni </a:t>
            </a:r>
            <a:r>
              <a:rPr lang="it-IT" dirty="0">
                <a:solidFill>
                  <a:srgbClr val="0070C0"/>
                </a:solidFill>
              </a:rPr>
              <a:t>di </a:t>
            </a:r>
            <a:r>
              <a:rPr lang="it-IT" b="1" dirty="0">
                <a:solidFill>
                  <a:srgbClr val="0070C0"/>
                </a:solidFill>
              </a:rPr>
              <a:t>servizi cosiddette generiche</a:t>
            </a:r>
            <a:r>
              <a:rPr lang="it-IT" b="1" dirty="0"/>
              <a:t> </a:t>
            </a:r>
            <a:r>
              <a:rPr lang="it-IT" dirty="0"/>
              <a:t>di cui all’art. 7-</a:t>
            </a:r>
            <a:r>
              <a:rPr lang="it-IT" i="1" dirty="0"/>
              <a:t>ter</a:t>
            </a:r>
            <a:r>
              <a:rPr lang="it-IT" dirty="0"/>
              <a:t>, D.P.R. n. 633/1972, l’attuale formulazione dell’art. 21 del decreto Iva prevede che </a:t>
            </a:r>
            <a:r>
              <a:rPr lang="it-IT" dirty="0">
                <a:solidFill>
                  <a:srgbClr val="0070C0"/>
                </a:solidFill>
              </a:rPr>
              <a:t>il </a:t>
            </a:r>
            <a:r>
              <a:rPr lang="it-IT" b="1" dirty="0">
                <a:solidFill>
                  <a:srgbClr val="0070C0"/>
                </a:solidFill>
              </a:rPr>
              <a:t>committente si </a:t>
            </a:r>
            <a:r>
              <a:rPr lang="it-IT" b="1" dirty="0" err="1">
                <a:solidFill>
                  <a:srgbClr val="0070C0"/>
                </a:solidFill>
              </a:rPr>
              <a:t>autofatturi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entro </a:t>
            </a:r>
            <a:r>
              <a:rPr lang="it-IT" dirty="0">
                <a:solidFill>
                  <a:srgbClr val="FF0000"/>
                </a:solidFill>
              </a:rPr>
              <a:t>il </a:t>
            </a:r>
            <a:r>
              <a:rPr lang="it-IT" b="1" dirty="0">
                <a:solidFill>
                  <a:srgbClr val="FF0000"/>
                </a:solidFill>
              </a:rPr>
              <a:t>giorno 15 </a:t>
            </a:r>
            <a:r>
              <a:rPr lang="it-IT" dirty="0">
                <a:solidFill>
                  <a:srgbClr val="FF0000"/>
                </a:solidFill>
              </a:rPr>
              <a:t>del </a:t>
            </a:r>
            <a:r>
              <a:rPr lang="it-IT" b="1" dirty="0">
                <a:solidFill>
                  <a:srgbClr val="FF0000"/>
                </a:solidFill>
              </a:rPr>
              <a:t>mese successivo</a:t>
            </a:r>
            <a:r>
              <a:rPr lang="it-IT" b="1" dirty="0">
                <a:solidFill>
                  <a:srgbClr val="0070C0"/>
                </a:solidFill>
              </a:rPr>
              <a:t> </a:t>
            </a:r>
            <a:r>
              <a:rPr lang="it-IT" dirty="0" smtClean="0">
                <a:solidFill>
                  <a:srgbClr val="0070C0"/>
                </a:solidFill>
              </a:rPr>
              <a:t>a </a:t>
            </a:r>
            <a:r>
              <a:rPr lang="it-IT" b="1" dirty="0" smtClean="0">
                <a:solidFill>
                  <a:srgbClr val="0070C0"/>
                </a:solidFill>
              </a:rPr>
              <a:t>quello</a:t>
            </a:r>
            <a:r>
              <a:rPr lang="it-IT" b="1" dirty="0">
                <a:solidFill>
                  <a:srgbClr val="0070C0"/>
                </a:solidFill>
              </a:rPr>
              <a:t> </a:t>
            </a:r>
            <a:r>
              <a:rPr lang="it-IT" dirty="0">
                <a:solidFill>
                  <a:srgbClr val="0070C0"/>
                </a:solidFill>
              </a:rPr>
              <a:t>di </a:t>
            </a:r>
            <a:r>
              <a:rPr lang="it-IT" b="1" dirty="0">
                <a:solidFill>
                  <a:srgbClr val="0070C0"/>
                </a:solidFill>
              </a:rPr>
              <a:t>effettuazione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dirty="0"/>
              <a:t>vale a dire </a:t>
            </a:r>
            <a:r>
              <a:rPr lang="it-IT" dirty="0">
                <a:solidFill>
                  <a:srgbClr val="0070C0"/>
                </a:solidFill>
              </a:rPr>
              <a:t>la data di ultimazione della prestazione o del suo pagamento </a:t>
            </a:r>
            <a:r>
              <a:rPr lang="it-IT" dirty="0"/>
              <a:t>(per la quota parte versata). </a:t>
            </a:r>
            <a:r>
              <a:rPr lang="it-IT" b="1" dirty="0">
                <a:solidFill>
                  <a:schemeClr val="accent2"/>
                </a:solidFill>
              </a:rPr>
              <a:t>Quanto all’annotazione </a:t>
            </a:r>
            <a:r>
              <a:rPr lang="it-IT" dirty="0"/>
              <a:t>sul registro delle fatture </a:t>
            </a:r>
            <a:r>
              <a:rPr lang="it-IT" dirty="0" smtClean="0"/>
              <a:t>emesse, </a:t>
            </a:r>
            <a:r>
              <a:rPr lang="it-IT" dirty="0"/>
              <a:t>l’art. 23 comma 1 del D.P.R. n. 633/1972 prevede che per </a:t>
            </a:r>
            <a:r>
              <a:rPr lang="it-IT" b="1" dirty="0">
                <a:solidFill>
                  <a:schemeClr val="accent2"/>
                </a:solidFill>
              </a:rPr>
              <a:t>le prestazioni di servizi </a:t>
            </a:r>
            <a:r>
              <a:rPr lang="it-IT" b="1" dirty="0" smtClean="0">
                <a:solidFill>
                  <a:schemeClr val="accent2"/>
                </a:solidFill>
              </a:rPr>
              <a:t>generiche, </a:t>
            </a:r>
            <a:r>
              <a:rPr lang="it-IT" b="1" dirty="0">
                <a:solidFill>
                  <a:schemeClr val="accent2"/>
                </a:solidFill>
              </a:rPr>
              <a:t>questa debba essere effettuata entro il termine di emissione, ma con riferimento al mese di effettuazione.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14</a:t>
            </a:fld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754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17646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it-IT" dirty="0"/>
              <a:t>Per le </a:t>
            </a:r>
            <a:r>
              <a:rPr lang="it-IT" b="1" dirty="0">
                <a:solidFill>
                  <a:srgbClr val="0070C0"/>
                </a:solidFill>
              </a:rPr>
              <a:t>restanti prestazioni</a:t>
            </a:r>
            <a:r>
              <a:rPr lang="it-IT" dirty="0"/>
              <a:t>, </a:t>
            </a:r>
            <a:r>
              <a:rPr lang="it-IT" b="1" dirty="0"/>
              <a:t>non sono previsti differimenti</a:t>
            </a:r>
            <a:r>
              <a:rPr lang="it-IT" dirty="0"/>
              <a:t>, sicché </a:t>
            </a:r>
            <a:r>
              <a:rPr lang="it-IT" b="1" dirty="0">
                <a:solidFill>
                  <a:srgbClr val="0070C0"/>
                </a:solidFill>
              </a:rPr>
              <a:t>l’autofattura deve essere emessa entro il giorno in cui è effettuato il pagamento</a:t>
            </a:r>
            <a:r>
              <a:rPr lang="it-IT" dirty="0"/>
              <a:t> a nulla rilevando la data di ultimazione. </a:t>
            </a:r>
            <a:endParaRPr lang="it-IT" dirty="0" smtClean="0"/>
          </a:p>
          <a:p>
            <a:pPr marL="109728" indent="0" algn="just">
              <a:buNone/>
            </a:pPr>
            <a:r>
              <a:rPr lang="it-IT" dirty="0" smtClean="0"/>
              <a:t>Ai </a:t>
            </a:r>
            <a:r>
              <a:rPr lang="it-IT" dirty="0"/>
              <a:t>sensi dell’art 23, comma 1, D.P.R. n. 633/1972, l’</a:t>
            </a:r>
            <a:r>
              <a:rPr lang="it-IT" b="1" dirty="0"/>
              <a:t>annotazione </a:t>
            </a:r>
            <a:r>
              <a:rPr lang="it-IT" dirty="0"/>
              <a:t>nel registro delle fatture emesse deve essere effettuata nei </a:t>
            </a:r>
            <a:r>
              <a:rPr lang="it-IT" b="1" dirty="0"/>
              <a:t>successivi quindici giorni</a:t>
            </a:r>
            <a:r>
              <a:rPr lang="it-IT" dirty="0"/>
              <a:t>, ma con </a:t>
            </a:r>
            <a:r>
              <a:rPr lang="it-IT" b="1" dirty="0"/>
              <a:t>riferimento </a:t>
            </a:r>
            <a:r>
              <a:rPr lang="it-IT" dirty="0"/>
              <a:t>alla </a:t>
            </a:r>
            <a:r>
              <a:rPr lang="it-IT" b="1" dirty="0"/>
              <a:t>data </a:t>
            </a:r>
            <a:r>
              <a:rPr lang="it-IT" dirty="0"/>
              <a:t>di </a:t>
            </a:r>
            <a:r>
              <a:rPr lang="it-IT" b="1" dirty="0"/>
              <a:t>emissione</a:t>
            </a:r>
            <a:r>
              <a:rPr lang="it-IT" dirty="0"/>
              <a:t>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108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89654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it-IT" dirty="0"/>
              <a:t>Per </a:t>
            </a:r>
            <a:r>
              <a:rPr lang="it-IT" b="1" dirty="0"/>
              <a:t>entrambe </a:t>
            </a:r>
            <a:r>
              <a:rPr lang="it-IT" dirty="0"/>
              <a:t>le categorie di prestazioni, l’annotazione nel registro degli acquisti, così come previsto dall’art. 25 comma 1 del D.P.R. n. 633/1972 deve essere </a:t>
            </a:r>
            <a:r>
              <a:rPr lang="it-IT" dirty="0" smtClean="0"/>
              <a:t>effettuato </a:t>
            </a:r>
            <a:r>
              <a:rPr lang="it-IT" b="1" dirty="0" smtClean="0"/>
              <a:t>antecedentemente</a:t>
            </a:r>
            <a:r>
              <a:rPr lang="it-IT" b="1" dirty="0"/>
              <a:t> </a:t>
            </a:r>
            <a:r>
              <a:rPr lang="it-IT" dirty="0"/>
              <a:t>alla </a:t>
            </a:r>
            <a:r>
              <a:rPr lang="it-IT" b="1" dirty="0"/>
              <a:t>liquidazione periodica </a:t>
            </a:r>
            <a:r>
              <a:rPr lang="it-IT" dirty="0"/>
              <a:t>o alla </a:t>
            </a:r>
            <a:r>
              <a:rPr lang="it-IT" b="1" dirty="0"/>
              <a:t>dichiarazione annuale</a:t>
            </a:r>
            <a:r>
              <a:rPr lang="it-IT" dirty="0"/>
              <a:t>, nella quale è esercitato il diritto alla detrazione della relativa imposta che va esercitato, ai sensi dell’art 19 comma 1 del D.P.R. n. 633/1972, entro la dichiarazione relativa al secondo anno successivo alla data di effettuazione dell’operazione.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3635896" y="6230706"/>
            <a:ext cx="2592288" cy="43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10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886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it-IT" sz="2800" b="1" dirty="0" smtClean="0">
              <a:latin typeface="Arial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Agenzia delle Entrate, circolare n. 58/E del 31/12/2009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→ novità introdotte:</a:t>
            </a:r>
          </a:p>
          <a:p>
            <a:pPr marL="109728" indent="0" algn="just">
              <a:buNone/>
            </a:pPr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 algn="just">
              <a:buFont typeface="+mj-lt"/>
              <a:buAutoNum type="arabicPeriod"/>
            </a:pP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B2B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prestazioni di servizi rese a soggetti passivi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tassazione nel Paese di stabilimento del cliente</a:t>
            </a:r>
            <a:r>
              <a:rPr lang="it-IT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914400" lvl="1" indent="-514350" algn="just">
              <a:buFont typeface="+mj-lt"/>
              <a:buAutoNum type="arabicPeriod"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514350" algn="just">
              <a:buFont typeface="+mj-lt"/>
              <a:buAutoNum type="arabicPeriod"/>
            </a:pP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B2C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prestazioni di servizi rese a privati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00050" lvl="1" indent="0" algn="just">
              <a:buNone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tassazione nel Paese del prestatore</a:t>
            </a:r>
            <a:r>
              <a:rPr lang="it-IT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400050" lvl="1" indent="0" algn="just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17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67909"/>
              </p:ext>
            </p:extLst>
          </p:nvPr>
        </p:nvGraphicFramePr>
        <p:xfrm>
          <a:off x="1403350" y="5949280"/>
          <a:ext cx="5616575" cy="616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949280"/>
                        <a:ext cx="5616575" cy="616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just">
              <a:buNone/>
            </a:pPr>
            <a:r>
              <a:rPr lang="it-IT" sz="2400" dirty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Conferma deroghe esistenti per applicazione criteri di tassazione sia a soggetti passivi, sia a privati consumatori concernenti:</a:t>
            </a:r>
          </a:p>
          <a:p>
            <a:pPr marL="1314450" lvl="2" indent="-5143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it-IT" sz="22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314450" lvl="2" indent="-5143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Prestazioni di servizi relativi a immobili;</a:t>
            </a:r>
          </a:p>
          <a:p>
            <a:pPr marL="1314450" lvl="2" indent="-5143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Prestazioni di servizi culturali, artistici, sportivi, scientifici, educativi, ricreativi e simili;</a:t>
            </a:r>
          </a:p>
          <a:p>
            <a:pPr marL="1314450" lvl="2" indent="-514350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it-IT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Prestazioni di trasporto passeggeri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18</a:t>
            </a:fld>
            <a:endParaRPr lang="it-IT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02630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361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4896544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 startAt="4"/>
            </a:pP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Introduzione di nuove deroghe per prestazioni rese sia a soggetti passivi, sia a privati consumatori </a:t>
            </a:r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riferite a prestazioni di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ristorazione e catering, nonché alla locazione a termine dei mezzi di trasporto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;</a:t>
            </a:r>
            <a:endParaRPr lang="it-IT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 startAt="4"/>
            </a:pP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Conservazione deroghe vigenti per prestazioni rese </a:t>
            </a:r>
            <a:r>
              <a:rPr lang="it-IT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privati consumatori, relative a:</a:t>
            </a:r>
          </a:p>
          <a:p>
            <a:pPr marL="914400" lvl="1" indent="-514350" algn="just">
              <a:buFont typeface="Wingdings" pitchFamily="2" charset="2"/>
              <a:buChar char="Ø"/>
            </a:pPr>
            <a:r>
              <a:rPr lang="it-IT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Intermediazione;</a:t>
            </a:r>
          </a:p>
          <a:p>
            <a:pPr marL="914400" lvl="1" indent="-514350" algn="just">
              <a:buFont typeface="Wingdings" pitchFamily="2" charset="2"/>
              <a:buChar char="Ø"/>
            </a:pPr>
            <a:r>
              <a:rPr lang="it-IT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Trasporto di beni;</a:t>
            </a:r>
          </a:p>
          <a:p>
            <a:pPr marL="914400" lvl="1" indent="-514350" algn="just">
              <a:buFont typeface="Wingdings" pitchFamily="2" charset="2"/>
              <a:buChar char="Ø"/>
            </a:pPr>
            <a:r>
              <a:rPr lang="it-IT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Beni mobili materiali;</a:t>
            </a:r>
          </a:p>
          <a:p>
            <a:pPr marL="914400" lvl="1" indent="-514350" algn="just">
              <a:buFont typeface="Wingdings" pitchFamily="2" charset="2"/>
              <a:buChar char="Ø"/>
            </a:pPr>
            <a:r>
              <a:rPr lang="it-IT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Telecomunicazione, </a:t>
            </a:r>
            <a:r>
              <a:rPr lang="it-IT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teleradiodiffusione</a:t>
            </a:r>
            <a:r>
              <a:rPr lang="it-IT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servizi resi tramite mezzi elettronici;</a:t>
            </a:r>
          </a:p>
          <a:p>
            <a:pPr marL="514350" indent="-514350" algn="just">
              <a:buAutoNum type="arabicPeriod" startAt="6"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Introduzione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regola per la locazione a lungo termine di mezzi di trasporto, resa a privati consumatori;</a:t>
            </a:r>
          </a:p>
          <a:p>
            <a:pPr marL="514350" indent="-514350" algn="just">
              <a:buNone/>
            </a:pP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19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539552" y="620688"/>
            <a:ext cx="7992888" cy="4824535"/>
          </a:xfrm>
          <a:noFill/>
        </p:spPr>
        <p:txBody>
          <a:bodyPr>
            <a:normAutofit/>
          </a:bodyPr>
          <a:lstStyle/>
          <a:p>
            <a:pPr marL="365125" indent="-3175" algn="just">
              <a:buNone/>
            </a:pP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Repubblica di San Marino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non aderisce all’UE dovendosi per </a:t>
            </a:r>
            <a:r>
              <a:rPr lang="it-IT" sz="2800" dirty="0">
                <a:latin typeface="Arial" pitchFamily="34" charset="0"/>
                <a:cs typeface="Arial" pitchFamily="34" charset="0"/>
              </a:rPr>
              <a:t>ciò considerare uno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Stato extracomunitario</a:t>
            </a:r>
            <a:r>
              <a:rPr lang="it-IT" sz="2800" dirty="0" smtClean="0"/>
              <a:t>. </a:t>
            </a:r>
          </a:p>
          <a:p>
            <a:pPr marL="365125" indent="-3175" algn="just">
              <a:buNone/>
            </a:pPr>
            <a:r>
              <a:rPr lang="it-IT" sz="2800" dirty="0" smtClean="0"/>
              <a:t>Tuttavia</a:t>
            </a:r>
            <a:r>
              <a:rPr lang="it-IT" sz="2800" dirty="0"/>
              <a:t>, </a:t>
            </a:r>
            <a:r>
              <a:rPr lang="it-IT" sz="2800" b="1" dirty="0">
                <a:solidFill>
                  <a:srgbClr val="FF0000"/>
                </a:solidFill>
              </a:rPr>
              <a:t>ai fini </a:t>
            </a:r>
            <a:r>
              <a:rPr lang="it-IT" sz="2800" b="1" dirty="0" smtClean="0">
                <a:solidFill>
                  <a:srgbClr val="FF0000"/>
                </a:solidFill>
              </a:rPr>
              <a:t>IVA,</a:t>
            </a:r>
            <a:r>
              <a:rPr lang="it-IT" sz="2800" dirty="0" smtClean="0"/>
              <a:t> San </a:t>
            </a:r>
            <a:r>
              <a:rPr lang="it-IT" sz="2800" dirty="0"/>
              <a:t>Marino presenta la particolarità di non possedere</a:t>
            </a:r>
            <a:r>
              <a:rPr lang="it-IT" sz="2800" b="1" dirty="0"/>
              <a:t> frontiere doganali </a:t>
            </a:r>
            <a:r>
              <a:rPr lang="it-IT" sz="2800" dirty="0" smtClean="0"/>
              <a:t>con </a:t>
            </a:r>
            <a:r>
              <a:rPr lang="it-IT" sz="2800" dirty="0"/>
              <a:t>l’Italia </a:t>
            </a:r>
            <a:r>
              <a:rPr lang="it-IT" sz="2800" dirty="0" smtClean="0"/>
              <a:t>e quindi </a:t>
            </a:r>
            <a:r>
              <a:rPr lang="it-IT" sz="2800" dirty="0"/>
              <a:t>con l’Unione </a:t>
            </a:r>
            <a:r>
              <a:rPr lang="it-IT" sz="2800" dirty="0" smtClean="0"/>
              <a:t>europea con cui sono rispettivamente vigenti </a:t>
            </a:r>
            <a:r>
              <a:rPr lang="it-IT" sz="2800" b="1" dirty="0" smtClean="0">
                <a:solidFill>
                  <a:srgbClr val="FF0000"/>
                </a:solidFill>
              </a:rPr>
              <a:t>l’accordo di </a:t>
            </a:r>
            <a:r>
              <a:rPr lang="it-IT" sz="2800" b="1" dirty="0">
                <a:solidFill>
                  <a:srgbClr val="FF0000"/>
                </a:solidFill>
              </a:rPr>
              <a:t>buon vicinato </a:t>
            </a:r>
            <a:r>
              <a:rPr lang="it-IT" sz="2800" b="1" dirty="0" smtClean="0"/>
              <a:t>del </a:t>
            </a:r>
            <a:r>
              <a:rPr lang="it-IT" sz="2800" b="1" dirty="0">
                <a:solidFill>
                  <a:schemeClr val="accent4">
                    <a:lumMod val="75000"/>
                  </a:schemeClr>
                </a:solidFill>
              </a:rPr>
              <a:t>31 marzo 1939</a:t>
            </a:r>
            <a:r>
              <a:rPr lang="it-IT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sz="2800" dirty="0"/>
              <a:t>e</a:t>
            </a:r>
            <a:r>
              <a:rPr lang="it-IT" sz="2800" b="1" dirty="0"/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l’accordo </a:t>
            </a:r>
            <a:r>
              <a:rPr lang="it-IT" sz="2800" b="1" dirty="0">
                <a:solidFill>
                  <a:srgbClr val="FF0000"/>
                </a:solidFill>
              </a:rPr>
              <a:t>di cooperazione </a:t>
            </a:r>
            <a:r>
              <a:rPr lang="it-IT" sz="2800" b="1" dirty="0" smtClean="0">
                <a:solidFill>
                  <a:srgbClr val="FF0000"/>
                </a:solidFill>
              </a:rPr>
              <a:t>e unione </a:t>
            </a:r>
            <a:r>
              <a:rPr lang="it-IT" sz="2800" b="1" dirty="0">
                <a:solidFill>
                  <a:srgbClr val="FF0000"/>
                </a:solidFill>
              </a:rPr>
              <a:t>doganale</a:t>
            </a:r>
            <a:r>
              <a:rPr lang="it-IT" sz="2800" b="1" dirty="0"/>
              <a:t> </a:t>
            </a:r>
            <a:r>
              <a:rPr lang="it-IT" sz="2800" b="1" dirty="0" smtClean="0"/>
              <a:t>del </a:t>
            </a:r>
            <a:r>
              <a:rPr lang="it-IT" sz="2800" b="1" dirty="0">
                <a:solidFill>
                  <a:srgbClr val="002060"/>
                </a:solidFill>
              </a:rPr>
              <a:t>16 dicembre 1991</a:t>
            </a:r>
            <a:r>
              <a:rPr lang="it-IT" sz="2800" b="1" dirty="0"/>
              <a:t>. </a:t>
            </a:r>
            <a:endParaRPr lang="it-IT" sz="2800" b="1" dirty="0" smtClean="0"/>
          </a:p>
          <a:p>
            <a:pPr marL="365125" indent="-3175" algn="just">
              <a:buNone/>
            </a:pPr>
            <a:endParaRPr lang="it-IT" sz="28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363064"/>
              </p:ext>
            </p:extLst>
          </p:nvPr>
        </p:nvGraphicFramePr>
        <p:xfrm>
          <a:off x="1403648" y="6021288"/>
          <a:ext cx="5616575" cy="544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021288"/>
                        <a:ext cx="5616575" cy="544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46449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 startAt="7"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Ampliamento della definizione di soggetto passivo ai fini dell’individuazione della territorialità dei servizi, a: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Enti non commerciali;</a:t>
            </a:r>
          </a:p>
          <a:p>
            <a:pPr marL="857250" lvl="1" indent="-457200" algn="just">
              <a:buFont typeface="Wingdings" pitchFamily="2" charset="2"/>
              <a:buChar char="Ø"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Enti che non svolgono attività commerciale, ma identificati ai fini IVA</a:t>
            </a:r>
          </a:p>
          <a:p>
            <a:pPr marL="457200" indent="-457200" algn="just">
              <a:buAutoNum type="arabicPeriod" startAt="7"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committente italiano (soggetto passivo) 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provvede agli obblighi contabili e di assolvimento dell’imposta per le prestazioni di servizio, a lui rese da un soggetto passivo non stabilito, territorialmente rilevanti in Italia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20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957148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924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Un soggetto non residente può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effettuare all’interno di uno Stato estero operazioni rilevanti ai fini IVA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adempiendo ai relativi obblighi o esercitando i relativi diritti,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tramite la nomina di un rappresentante fiscale residente nel territorio dello Stato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La nomina </a:t>
            </a: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deve risultare da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atto pubblico</a:t>
            </a: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da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scrittura privata registrata </a:t>
            </a: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da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lettera annotata in apposito registro</a:t>
            </a:r>
            <a:r>
              <a:rPr lang="it-IT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 deve avere data anteriore all’esecuzione dell’operazione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soggetti non residenti possono avere un solo rappresentante fiscale in Italia, mentre quest’ultimo può essere rappresentante di più operatori esteri.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5" name="Titolo 6"/>
          <p:cNvSpPr txBox="1">
            <a:spLocks noGrp="1"/>
          </p:cNvSpPr>
          <p:nvPr>
            <p:ph type="title"/>
          </p:nvPr>
        </p:nvSpPr>
        <p:spPr>
          <a:xfrm>
            <a:off x="899592" y="553750"/>
            <a:ext cx="7632848" cy="584775"/>
          </a:xfrm>
          <a:prstGeom prst="rect">
            <a:avLst/>
          </a:prstGeom>
          <a:noFill/>
          <a:ln cmpd="dbl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 RAPPRESENTANTE FISCALE</a:t>
            </a:r>
            <a:endParaRPr lang="it-IT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086230"/>
              </p:ext>
            </p:extLst>
          </p:nvPr>
        </p:nvGraphicFramePr>
        <p:xfrm>
          <a:off x="1403350" y="5949280"/>
          <a:ext cx="5616575" cy="616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949280"/>
                        <a:ext cx="5616575" cy="616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La nomina del rappresentante fiscale può essere:</a:t>
            </a:r>
          </a:p>
          <a:p>
            <a:pPr algn="just"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obbligatoria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nelle cessioni beni e prestazioni di servizi </a:t>
            </a:r>
            <a:r>
              <a:rPr lang="it-IT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nei confronti di privati consumatori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o, comunque, di soggetti che ai fini iva si comportano come tali;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nelle cessioni beni e prestazioni di servizi </a:t>
            </a:r>
            <a:r>
              <a:rPr lang="it-IT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nei confronti di soggetti non residenti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in particolari situazioni di scambi intracomunitari.</a:t>
            </a:r>
          </a:p>
          <a:p>
            <a:pPr algn="just">
              <a:buFont typeface="Wingdings" pitchFamily="2" charset="2"/>
              <a:buChar char="q"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facoltativa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quando permette al soggetto non residente di far valere un diritto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che normalmente consiste nel poter </a:t>
            </a:r>
            <a:r>
              <a:rPr lang="it-IT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detrarre l'iva pagata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sugli acquisti nel Paese.</a:t>
            </a:r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it-IT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22</a:t>
            </a:fld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556580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6085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Il rappresentante fiscale </a:t>
            </a:r>
            <a:r>
              <a:rPr lang="it-IT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è responsabile direttamente, nei confronti del fisco, per l’Iva dovuta in conseguenza dell’operazione posta in essere dal soggetto non residente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per il suo tramite.</a:t>
            </a:r>
          </a:p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Il rappresentante fiscale </a:t>
            </a:r>
            <a:r>
              <a:rPr lang="it-IT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risponde in proprio per gli obblighi previsti dalla normativa IVA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e dovrà adempiere tutti gli obblighi previsti: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Apertura partita IVA;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Fatturazione;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Liquidazione e versamento;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Detrazione;</a:t>
            </a:r>
          </a:p>
          <a:p>
            <a:pPr marL="365125" indent="-3175" algn="just">
              <a:buFont typeface="Wingdings" pitchFamily="2" charset="2"/>
              <a:buChar char="v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Dichiarazione annuale.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23</a:t>
            </a:fld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29752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1044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Il paragrafo 1 dell’art. 5 della Convenzione vigente tra Italia - San Marino la definisce </a:t>
            </a:r>
          </a:p>
          <a:p>
            <a:pPr algn="ctr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it-IT" sz="2400" b="1" i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Una sede fissa di affari in cui l’impresa esercita in tutto o in parte la sua attività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>
              <a:buNone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	… come presupposto per l’assoggettamento ad imposizione di un’attività economica svolta, in un Paese, da un soggetto non residente.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Titolo 6"/>
          <p:cNvSpPr txBox="1">
            <a:spLocks noGrp="1"/>
          </p:cNvSpPr>
          <p:nvPr>
            <p:ph type="title"/>
          </p:nvPr>
        </p:nvSpPr>
        <p:spPr>
          <a:xfrm>
            <a:off x="971600" y="553750"/>
            <a:ext cx="7488832" cy="584775"/>
          </a:xfrm>
          <a:prstGeom prst="rect">
            <a:avLst/>
          </a:prstGeom>
          <a:noFill/>
          <a:ln cmpd="dbl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STABILE ORGANIZZAZIONE</a:t>
            </a:r>
            <a:endParaRPr lang="it-IT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Secondo l’art. 162 del TUIR “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l’espressione stabile organizzazione comprende:</a:t>
            </a:r>
          </a:p>
          <a:p>
            <a:pPr algn="just">
              <a:buNone/>
            </a:pP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Una sede di direzione;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Una succursale;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Un ufficio;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Un’officina;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Un laboratorio;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Una miniera, una giacimento petrolifero o di gas naturale, una cava o altro luogo di estrazione di risorse naturali.”</a:t>
            </a:r>
            <a:endParaRPr lang="it-IT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25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967283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46805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La stabile organizzazione costituisce un argomento estremamente dibattuto data la necessità di ogni Stato di determinare le condizioni in base alle quali è possibile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attrarre a tassazione il reddito d’impresa conseguito da un soggetto non residente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nel territorio dello stesso.</a:t>
            </a:r>
          </a:p>
          <a:p>
            <a:pPr algn="just"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un punto di vista giuridico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la stabile organizzazione non costituisce un soggetto autonomo dalla “casa madre”; viene definita senza personalità giuridica. </a:t>
            </a:r>
          </a:p>
          <a:p>
            <a:pPr algn="just"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un punto di vista tributario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 la stabile organizzazione costituisce un vero e proprio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soggetto passivo di imposta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 del tutto autonomo dalla “casa madre”, tenuto al pagamento delle imposte nel paese in cui è presente. </a:t>
            </a:r>
          </a:p>
          <a:p>
            <a:pPr algn="just"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t-IT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26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020674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3"/>
            <a:ext cx="8147248" cy="49685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In sostanza la </a:t>
            </a: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sede di affari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può essere individuata qualora siano disponibili locali, immobili o macchinari, impianti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per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lo svolgimento dell’attività d’impresa, tuttavia si ritiene sia sufficiente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per dimostrarne l’esistenza la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mera circostanza fattuale per cui un’impresa </a:t>
            </a:r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dispone di un certo spazio nel quale svolgere la propria attività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it-IT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La sede di affari può essere definita come fissa con riferimento sia all’ambito temporale che alla localizzazione.</a:t>
            </a:r>
          </a:p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L’esercizio dell’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attività imprenditoriale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tramite la stabile organizzazione consiste nell’imprenditore che svolge la propria attività nella sede d’affari e non altrove.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27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226162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052737"/>
            <a:ext cx="7920880" cy="41044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	Si può configurare un’ulteriore ipotesi di stabile organizzazione basata sulla figura dell’agente dipendente o indipendente:</a:t>
            </a:r>
          </a:p>
          <a:p>
            <a:pPr algn="just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l’</a:t>
            </a:r>
            <a:r>
              <a:rPr lang="it-IT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agente dipendente</a:t>
            </a:r>
            <a:r>
              <a:rPr lang="it-IT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opera per conto dell’impresa estera e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gode di poteri che gli permettono di concludere contratti in nome dell’impresa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l’</a:t>
            </a:r>
            <a:r>
              <a:rPr lang="it-IT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agente indipendente</a:t>
            </a:r>
            <a:r>
              <a:rPr lang="it-IT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possiede indipendenza giuridica ed economica, sostiene in capo a sé stesso il rischio imprenditoriale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28</a:t>
            </a:fld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136815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t-IT" sz="2800" dirty="0" smtClean="0">
                <a:latin typeface="Arial" pitchFamily="34" charset="0"/>
                <a:cs typeface="Arial" pitchFamily="34" charset="0"/>
              </a:rPr>
              <a:t>	Il rappresentante fiscale e la stabile organizzazione sono posizioni </a:t>
            </a: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alternative ed incompatibili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it-IT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Il soggetto non residente che possiede in Italia una stabile organizzazione non può operare anche tramite rappresentante fiscale.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13" name="Titolo 6"/>
          <p:cNvSpPr txBox="1">
            <a:spLocks noGrp="1"/>
          </p:cNvSpPr>
          <p:nvPr>
            <p:ph type="title"/>
          </p:nvPr>
        </p:nvSpPr>
        <p:spPr>
          <a:xfrm>
            <a:off x="467544" y="332656"/>
            <a:ext cx="8147248" cy="584775"/>
          </a:xfrm>
          <a:prstGeom prst="rect">
            <a:avLst/>
          </a:prstGeom>
          <a:noFill/>
          <a:ln cmpd="dbl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CONFRONTO:</a:t>
            </a:r>
            <a:endParaRPr lang="it-IT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788024" y="3068960"/>
            <a:ext cx="4104456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RAPPRESENTANTE FISCALE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200" dirty="0" smtClean="0">
                <a:latin typeface="Arial" pitchFamily="34" charset="0"/>
                <a:cs typeface="Arial" pitchFamily="34" charset="0"/>
              </a:rPr>
              <a:t> Può </a:t>
            </a:r>
            <a:r>
              <a:rPr lang="it-IT" sz="2200" dirty="0" smtClean="0">
                <a:latin typeface="Arial" pitchFamily="34" charset="0"/>
                <a:cs typeface="Arial" pitchFamily="34" charset="0"/>
              </a:rPr>
              <a:t>essere una persona fisica residente, una società di persone o di capitali oppure un ente commerciale o non commerciale con sede in Italia;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200" dirty="0" smtClean="0">
                <a:latin typeface="Arial" pitchFamily="34" charset="0"/>
                <a:cs typeface="Arial" pitchFamily="34" charset="0"/>
              </a:rPr>
              <a:t> Assolve </a:t>
            </a:r>
            <a:r>
              <a:rPr lang="it-IT" sz="2200" dirty="0" smtClean="0">
                <a:latin typeface="Arial" pitchFamily="34" charset="0"/>
                <a:cs typeface="Arial" pitchFamily="34" charset="0"/>
              </a:rPr>
              <a:t>unicamente agli obblighi IVA.	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11597" y="2708920"/>
            <a:ext cx="4248472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it-IT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STABILE ORGANIZZAZIONE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Svolta </a:t>
            </a:r>
            <a:r>
              <a:rPr lang="it-IT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presso una sede fissa di affari anche da più soggetti contemporaneamente;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Costituisce </a:t>
            </a:r>
            <a:r>
              <a:rPr lang="it-IT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vero e proprio soggetto passivo d’imposta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65102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83568" y="1196752"/>
            <a:ext cx="7653536" cy="4176465"/>
          </a:xfrm>
        </p:spPr>
        <p:txBody>
          <a:bodyPr/>
          <a:lstStyle/>
          <a:p>
            <a:pPr marL="361950" indent="0" algn="just">
              <a:buNone/>
            </a:pPr>
            <a:r>
              <a:rPr lang="it-IT" sz="2400" dirty="0"/>
              <a:t>Tali preliminari considerazioni servono a comprendere come l’applicazione del meccanismo dell’</a:t>
            </a:r>
            <a:r>
              <a:rPr lang="it-IT" sz="2400" b="1" dirty="0"/>
              <a:t>inversione contabile </a:t>
            </a:r>
            <a:r>
              <a:rPr lang="it-IT" sz="2400" dirty="0" smtClean="0"/>
              <a:t>(</a:t>
            </a:r>
            <a:r>
              <a:rPr lang="it-IT" sz="2400" b="1" i="1" dirty="0" smtClean="0">
                <a:solidFill>
                  <a:srgbClr val="FF0000"/>
                </a:solidFill>
              </a:rPr>
              <a:t>reverse </a:t>
            </a:r>
            <a:r>
              <a:rPr lang="it-IT" sz="2400" b="1" i="1" dirty="0" err="1">
                <a:solidFill>
                  <a:srgbClr val="FF0000"/>
                </a:solidFill>
              </a:rPr>
              <a:t>charge</a:t>
            </a:r>
            <a:r>
              <a:rPr lang="it-IT" sz="2400" i="1" dirty="0" smtClean="0"/>
              <a:t>),</a:t>
            </a:r>
            <a:r>
              <a:rPr lang="it-IT" sz="2400" i="1" dirty="0"/>
              <a:t> </a:t>
            </a:r>
            <a:r>
              <a:rPr lang="it-IT" sz="2400" dirty="0" smtClean="0"/>
              <a:t>introdotto per fronteggiare le frodi iva,</a:t>
            </a:r>
            <a:r>
              <a:rPr lang="it-IT" sz="2400" i="1" dirty="0" smtClean="0"/>
              <a:t> </a:t>
            </a:r>
            <a:r>
              <a:rPr lang="it-IT" sz="2400" dirty="0" smtClean="0"/>
              <a:t>sia funzionale all’assolvimento dell’imposta nelle </a:t>
            </a:r>
            <a:r>
              <a:rPr lang="it-IT" sz="2400" dirty="0"/>
              <a:t>operazioni in cui il cedente o prestatore </a:t>
            </a:r>
            <a:r>
              <a:rPr lang="it-IT" sz="2400" dirty="0" smtClean="0"/>
              <a:t>sia sammarinese con tutte le differenze </a:t>
            </a:r>
            <a:r>
              <a:rPr lang="it-IT" sz="2400" b="1" dirty="0" smtClean="0">
                <a:solidFill>
                  <a:schemeClr val="accent2"/>
                </a:solidFill>
              </a:rPr>
              <a:t>rispetto </a:t>
            </a:r>
            <a:r>
              <a:rPr lang="it-IT" sz="2400" b="1" dirty="0">
                <a:solidFill>
                  <a:schemeClr val="accent2"/>
                </a:solidFill>
              </a:rPr>
              <a:t>alle operazioni provenienti da altri paesi </a:t>
            </a:r>
            <a:r>
              <a:rPr lang="it-IT" sz="2400" b="1" dirty="0" smtClean="0">
                <a:solidFill>
                  <a:schemeClr val="accent2"/>
                </a:solidFill>
              </a:rPr>
              <a:t>extra-</a:t>
            </a:r>
            <a:r>
              <a:rPr lang="it-IT" sz="2400" b="1" dirty="0" err="1" smtClean="0">
                <a:solidFill>
                  <a:schemeClr val="accent2"/>
                </a:solidFill>
              </a:rPr>
              <a:t>ue</a:t>
            </a:r>
            <a:r>
              <a:rPr lang="it-IT" sz="2400" dirty="0" smtClean="0"/>
              <a:t>.</a:t>
            </a:r>
            <a:endParaRPr lang="it-IT" sz="24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377016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2603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it-IT" dirty="0"/>
              <a:t>il dipendente di una società cui è consentito utilizzare, per lungo periodo di tempo, un ufficio nella sede di un'altra </a:t>
            </a:r>
            <a:r>
              <a:rPr lang="it-IT" dirty="0" smtClean="0"/>
              <a:t>società, </a:t>
            </a:r>
            <a:r>
              <a:rPr lang="it-IT" dirty="0"/>
              <a:t>al fine di garantire che essa rispetti gli obblighi assunti sulla base dei contratti stipulati con la prima società, </a:t>
            </a:r>
            <a:r>
              <a:rPr lang="it-IT" b="1" dirty="0">
                <a:solidFill>
                  <a:schemeClr val="accent2"/>
                </a:solidFill>
              </a:rPr>
              <a:t>integra i presupposti in base ai quali l'ufficio della controllata costituisce una sede d'affari per la </a:t>
            </a:r>
            <a:r>
              <a:rPr lang="it-IT" b="1">
                <a:solidFill>
                  <a:schemeClr val="accent2"/>
                </a:solidFill>
              </a:rPr>
              <a:t>controllante </a:t>
            </a:r>
            <a:r>
              <a:rPr lang="it-IT" smtClean="0"/>
              <a:t>(cioè </a:t>
            </a:r>
            <a:r>
              <a:rPr lang="it-IT" dirty="0" smtClean="0"/>
              <a:t>una stabile </a:t>
            </a:r>
            <a:r>
              <a:rPr lang="it-IT" dirty="0"/>
              <a:t>organizzazione), qualora detto ufficio sia a disposizione del dipendente per un periodo sufficientemente lungo - tale da integrare l'ulteriore requisito della permanenza - e l'attività' ivi svolta dal dipendente non abbia carattere meramente ausiliario o preparatorio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Esempio n. 1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65102"/>
              </p:ext>
            </p:extLst>
          </p:nvPr>
        </p:nvGraphicFramePr>
        <p:xfrm>
          <a:off x="1403350" y="6021388"/>
          <a:ext cx="5616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388"/>
                        <a:ext cx="56165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899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960440"/>
          </a:xfrm>
        </p:spPr>
        <p:txBody>
          <a:bodyPr/>
          <a:lstStyle/>
          <a:p>
            <a:pPr marL="109728" indent="0" algn="just">
              <a:buNone/>
            </a:pPr>
            <a:r>
              <a:rPr lang="it-IT" dirty="0"/>
              <a:t>un </a:t>
            </a:r>
            <a:r>
              <a:rPr lang="it-IT" i="1" dirty="0"/>
              <a:t>dock </a:t>
            </a:r>
            <a:r>
              <a:rPr lang="it-IT" dirty="0"/>
              <a:t>presso il magazzino di un cliente utilizzato da una società di trasporti su gomma ogni giorno per diversi anni al fine di consegnare la merce acquistata dal cliente </a:t>
            </a:r>
            <a:r>
              <a:rPr lang="it-IT" b="1" dirty="0">
                <a:solidFill>
                  <a:schemeClr val="accent2"/>
                </a:solidFill>
              </a:rPr>
              <a:t>non costituisce sede d'affari a disposizione della società di </a:t>
            </a:r>
            <a:r>
              <a:rPr lang="it-IT" b="1" dirty="0" smtClean="0">
                <a:solidFill>
                  <a:schemeClr val="accent2"/>
                </a:solidFill>
              </a:rPr>
              <a:t>trasporti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Esempio n. 2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65102"/>
              </p:ext>
            </p:extLst>
          </p:nvPr>
        </p:nvGraphicFramePr>
        <p:xfrm>
          <a:off x="1403350" y="6021388"/>
          <a:ext cx="5616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388"/>
                        <a:ext cx="56165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201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03856"/>
          </a:xfrm>
        </p:spPr>
        <p:txBody>
          <a:bodyPr/>
          <a:lstStyle/>
          <a:p>
            <a:pPr marL="109728" indent="0" algn="just">
              <a:buNone/>
            </a:pPr>
            <a:r>
              <a:rPr lang="it-IT" dirty="0"/>
              <a:t>la presenza di un imbianchino nell'edificio/ufficio del suo cliente principale tre giorni alla settimana per due anni configura una sua stabile organizzazione, </a:t>
            </a:r>
            <a:r>
              <a:rPr lang="it-IT" b="1" dirty="0"/>
              <a:t>qualora l'imbianchino ivi svolga le più rilevanti funzioni proprie della sua attività</a:t>
            </a:r>
            <a:r>
              <a:rPr lang="it-IT" dirty="0"/>
              <a:t> (i.e. tinteggiare)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n. </a:t>
            </a:r>
            <a:r>
              <a:rPr lang="it-IT" dirty="0" smtClean="0"/>
              <a:t>3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65102"/>
              </p:ext>
            </p:extLst>
          </p:nvPr>
        </p:nvGraphicFramePr>
        <p:xfrm>
          <a:off x="1403350" y="6021388"/>
          <a:ext cx="5616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388"/>
                        <a:ext cx="56165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2020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35904"/>
          </a:xfrm>
        </p:spPr>
        <p:txBody>
          <a:bodyPr>
            <a:normAutofit fontScale="77500" lnSpcReduction="20000"/>
          </a:bodyPr>
          <a:lstStyle/>
          <a:p>
            <a:pPr marL="109728" lvl="0" indent="0" algn="just" eaLnBrk="0" fontAlgn="base" hangingPunct="0">
              <a:buNone/>
            </a:pPr>
            <a:r>
              <a:rPr lang="it-IT" dirty="0"/>
              <a:t>venga fatto uso di un'installazione al solo scopo </a:t>
            </a:r>
            <a:r>
              <a:rPr lang="it-IT" b="1" dirty="0">
                <a:solidFill>
                  <a:schemeClr val="accent2"/>
                </a:solidFill>
              </a:rPr>
              <a:t>del deposito</a:t>
            </a:r>
            <a:r>
              <a:rPr lang="it-IT" b="1" dirty="0" smtClean="0">
                <a:solidFill>
                  <a:schemeClr val="accent2"/>
                </a:solidFill>
              </a:rPr>
              <a:t>, dell'esposizione </a:t>
            </a:r>
            <a:r>
              <a:rPr lang="it-IT" b="1" dirty="0">
                <a:solidFill>
                  <a:schemeClr val="accent2"/>
                </a:solidFill>
              </a:rPr>
              <a:t>o della consegna di merce </a:t>
            </a:r>
            <a:r>
              <a:rPr lang="it-IT" dirty="0"/>
              <a:t>appartenente all'impresa;</a:t>
            </a:r>
          </a:p>
          <a:p>
            <a:pPr marL="109728" indent="0" algn="just" eaLnBrk="0" fontAlgn="base" hangingPunct="0">
              <a:buNone/>
            </a:pPr>
            <a:r>
              <a:rPr lang="it-IT" dirty="0"/>
              <a:t>merci appartenenti all'impresa siano </a:t>
            </a:r>
            <a:r>
              <a:rPr lang="it-IT" dirty="0">
                <a:solidFill>
                  <a:schemeClr val="accent2"/>
                </a:solidFill>
              </a:rPr>
              <a:t>immagazzinate al </a:t>
            </a:r>
            <a:r>
              <a:rPr lang="it-IT" b="1" dirty="0">
                <a:solidFill>
                  <a:schemeClr val="accent2"/>
                </a:solidFill>
              </a:rPr>
              <a:t>solo scopo di deposito, di esposizione di consegna</a:t>
            </a:r>
            <a:r>
              <a:rPr lang="it-IT" dirty="0"/>
              <a:t>;</a:t>
            </a:r>
          </a:p>
          <a:p>
            <a:pPr marL="109728" indent="0" algn="just" eaLnBrk="0" fontAlgn="base" hangingPunct="0">
              <a:buNone/>
            </a:pPr>
            <a:r>
              <a:rPr lang="it-IT" dirty="0"/>
              <a:t>merci appartenenti all'impresa siano immagazzinate </a:t>
            </a:r>
            <a:r>
              <a:rPr lang="it-IT" b="1" dirty="0">
                <a:solidFill>
                  <a:schemeClr val="accent2"/>
                </a:solidFill>
              </a:rPr>
              <a:t>ai soli fini della trasformazione da parte dì un'altra impresa</a:t>
            </a:r>
            <a:r>
              <a:rPr lang="it-IT" dirty="0"/>
              <a:t>;</a:t>
            </a:r>
          </a:p>
          <a:p>
            <a:pPr marL="109728" indent="0" algn="just" eaLnBrk="0" fontAlgn="base" hangingPunct="0">
              <a:buNone/>
            </a:pPr>
            <a:r>
              <a:rPr lang="it-IT" b="1" dirty="0">
                <a:solidFill>
                  <a:schemeClr val="accent2"/>
                </a:solidFill>
              </a:rPr>
              <a:t>una sede fissa di affari sia utilizzata al solo fine d'acquistare merci o raccogliere informazioni per l'impresa</a:t>
            </a:r>
            <a:r>
              <a:rPr lang="it-IT" dirty="0"/>
              <a:t>;</a:t>
            </a:r>
          </a:p>
          <a:p>
            <a:pPr marL="109728" indent="0" algn="just" eaLnBrk="0" fontAlgn="base" hangingPunct="0">
              <a:buNone/>
            </a:pPr>
            <a:r>
              <a:rPr lang="it-IT" dirty="0"/>
              <a:t>una sede fissa di affari sia utilizzata, per l'impresa, </a:t>
            </a:r>
            <a:r>
              <a:rPr lang="it-IT" b="1" dirty="0">
                <a:solidFill>
                  <a:schemeClr val="accent2"/>
                </a:solidFill>
              </a:rPr>
              <a:t>al solo fine di pubblicità, di fornire informazioni, di ricerche scientifiche e di attività analoghe che abbiano carattere preparatorio ausiliario</a:t>
            </a:r>
            <a:r>
              <a:rPr lang="it-IT" dirty="0"/>
              <a:t>.</a:t>
            </a:r>
          </a:p>
          <a:p>
            <a:pPr marL="109728" indent="0" algn="just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Casi espressi di esclusione</a:t>
            </a:r>
            <a:endParaRPr lang="it-IT" dirty="0">
              <a:solidFill>
                <a:schemeClr val="accent2"/>
              </a:solidFill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65102"/>
              </p:ext>
            </p:extLst>
          </p:nvPr>
        </p:nvGraphicFramePr>
        <p:xfrm>
          <a:off x="1403350" y="6021388"/>
          <a:ext cx="5616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388"/>
                        <a:ext cx="56165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189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7444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D.P.R. 633/1972, art. 71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applicazione IVA ai servizi internazionali o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alle cessioni effettuate con la Repubblica di San Marino;</a:t>
            </a:r>
          </a:p>
          <a:p>
            <a:pPr algn="just">
              <a:buNone/>
            </a:pPr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D.M. 24/12/1993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it-IT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applicazione medesimi principi previsti per le cessioni e gli acquisti di merci tra soggetti residenti in Paesi UE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Titolo 6"/>
          <p:cNvSpPr txBox="1">
            <a:spLocks noGrp="1"/>
          </p:cNvSpPr>
          <p:nvPr>
            <p:ph type="title"/>
          </p:nvPr>
        </p:nvSpPr>
        <p:spPr>
          <a:xfrm>
            <a:off x="457200" y="307529"/>
            <a:ext cx="8229600" cy="1077218"/>
          </a:xfrm>
          <a:prstGeom prst="rect">
            <a:avLst/>
          </a:prstGeom>
          <a:noFill/>
          <a:ln cmpd="dbl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 PRINCIPIO </a:t>
            </a:r>
            <a:r>
              <a:rPr lang="it-IT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INVERSIONE </a:t>
            </a:r>
            <a:b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(circolare n. 58/E/2009)</a:t>
            </a:r>
            <a:endParaRPr lang="it-IT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60851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dirty="0" smtClean="0"/>
              <a:t>Per </a:t>
            </a:r>
            <a:r>
              <a:rPr lang="it-IT" sz="2800" dirty="0"/>
              <a:t>quanto riguarda le </a:t>
            </a:r>
            <a:r>
              <a:rPr lang="it-IT" sz="2800" b="1" dirty="0"/>
              <a:t>cessioni di beni</a:t>
            </a:r>
            <a:r>
              <a:rPr lang="it-IT" sz="2800" dirty="0"/>
              <a:t> la normativa di riferimento è </a:t>
            </a:r>
            <a:r>
              <a:rPr lang="it-IT" sz="2800" dirty="0">
                <a:solidFill>
                  <a:srgbClr val="FF0000"/>
                </a:solidFill>
              </a:rPr>
              <a:t>l’</a:t>
            </a:r>
            <a:r>
              <a:rPr lang="it-IT" sz="2800" b="1" dirty="0">
                <a:solidFill>
                  <a:srgbClr val="FF0000"/>
                </a:solidFill>
              </a:rPr>
              <a:t>art</a:t>
            </a:r>
            <a:r>
              <a:rPr lang="it-IT" sz="2800" b="1" dirty="0" smtClean="0">
                <a:solidFill>
                  <a:srgbClr val="FF0000"/>
                </a:solidFill>
              </a:rPr>
              <a:t>. 71 </a:t>
            </a:r>
            <a:r>
              <a:rPr lang="it-IT" sz="2800" b="1" dirty="0">
                <a:solidFill>
                  <a:srgbClr val="FF0000"/>
                </a:solidFill>
              </a:rPr>
              <a:t>del D.P.R. n. 633/1972</a:t>
            </a:r>
            <a:r>
              <a:rPr lang="it-IT" sz="2800" b="1" dirty="0"/>
              <a:t> </a:t>
            </a:r>
            <a:r>
              <a:rPr lang="it-IT" sz="2800" dirty="0"/>
              <a:t>unitamente al regolamento introdotto con </a:t>
            </a:r>
            <a:r>
              <a:rPr lang="it-IT" sz="2800" dirty="0" smtClean="0"/>
              <a:t>il </a:t>
            </a:r>
            <a:r>
              <a:rPr lang="it-IT" sz="2800" b="1" dirty="0" smtClean="0">
                <a:solidFill>
                  <a:srgbClr val="FF0000"/>
                </a:solidFill>
              </a:rPr>
              <a:t>D.M. 24.12.1993</a:t>
            </a:r>
            <a:r>
              <a:rPr lang="it-IT" sz="2800" dirty="0" smtClean="0"/>
              <a:t>, provvedimento </a:t>
            </a:r>
            <a:r>
              <a:rPr lang="it-IT" sz="2800" dirty="0" smtClean="0"/>
              <a:t>che </a:t>
            </a:r>
            <a:r>
              <a:rPr lang="it-IT" sz="2800" b="1" dirty="0"/>
              <a:t>mutua gli stessi principi previsti per le cessioni e gli acquisti di merci tra soggetti residenti in Paesi dell’Unione </a:t>
            </a:r>
            <a:r>
              <a:rPr lang="it-IT" sz="2800" b="1" dirty="0" smtClean="0"/>
              <a:t>europea</a:t>
            </a:r>
            <a:r>
              <a:rPr lang="it-IT" sz="2800" dirty="0" smtClean="0"/>
              <a:t>.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Cessioni di beni </a:t>
            </a:r>
            <a:r>
              <a:rPr lang="it-IT" sz="3600" dirty="0" smtClean="0">
                <a:solidFill>
                  <a:srgbClr val="FF0000"/>
                </a:solidFill>
              </a:rPr>
              <a:t>da </a:t>
            </a:r>
            <a:r>
              <a:rPr lang="it-IT" sz="3600" dirty="0">
                <a:solidFill>
                  <a:srgbClr val="FF0000"/>
                </a:solidFill>
              </a:rPr>
              <a:t>San Marino</a:t>
            </a: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466265"/>
              </p:ext>
            </p:extLst>
          </p:nvPr>
        </p:nvGraphicFramePr>
        <p:xfrm>
          <a:off x="1403350" y="6021288"/>
          <a:ext cx="5616575" cy="5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21288"/>
                        <a:ext cx="5616575" cy="5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724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744417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it-IT" sz="2800" dirty="0" smtClean="0"/>
              <a:t>Per i </a:t>
            </a:r>
            <a:r>
              <a:rPr lang="it-IT" sz="2800" dirty="0"/>
              <a:t>beni provenienti dalla Repubblica di San Marino </a:t>
            </a:r>
            <a:r>
              <a:rPr lang="it-IT" sz="2800" dirty="0" smtClean="0"/>
              <a:t>l’art.16 </a:t>
            </a:r>
            <a:r>
              <a:rPr lang="it-IT" sz="2800" dirty="0"/>
              <a:t>del D.M. 24.12.1993 stabilisce </a:t>
            </a:r>
            <a:r>
              <a:rPr lang="it-IT" sz="2800" dirty="0">
                <a:solidFill>
                  <a:srgbClr val="FF0000"/>
                </a:solidFill>
              </a:rPr>
              <a:t>l’</a:t>
            </a:r>
            <a:r>
              <a:rPr lang="it-IT" sz="2800" b="1" dirty="0">
                <a:solidFill>
                  <a:srgbClr val="FF0000"/>
                </a:solidFill>
              </a:rPr>
              <a:t>obbligo </a:t>
            </a:r>
            <a:r>
              <a:rPr lang="it-IT" sz="2800" dirty="0">
                <a:solidFill>
                  <a:srgbClr val="FF0000"/>
                </a:solidFill>
              </a:rPr>
              <a:t>di </a:t>
            </a:r>
            <a:r>
              <a:rPr lang="it-IT" sz="2800" b="1" dirty="0">
                <a:solidFill>
                  <a:srgbClr val="FF0000"/>
                </a:solidFill>
              </a:rPr>
              <a:t>utilizzare </a:t>
            </a:r>
            <a:r>
              <a:rPr lang="it-IT" sz="2800" dirty="0">
                <a:solidFill>
                  <a:srgbClr val="FF0000"/>
                </a:solidFill>
              </a:rPr>
              <a:t>l’esemplare della </a:t>
            </a:r>
            <a:r>
              <a:rPr lang="it-IT" sz="2800" b="1" dirty="0">
                <a:solidFill>
                  <a:srgbClr val="FF0000"/>
                </a:solidFill>
              </a:rPr>
              <a:t>fattura “originale”</a:t>
            </a:r>
            <a:r>
              <a:rPr lang="it-IT" sz="2800" dirty="0">
                <a:solidFill>
                  <a:srgbClr val="FF0000"/>
                </a:solidFill>
              </a:rPr>
              <a:t> </a:t>
            </a:r>
            <a:r>
              <a:rPr lang="it-IT" sz="2800" b="1" dirty="0">
                <a:solidFill>
                  <a:srgbClr val="FF0000"/>
                </a:solidFill>
              </a:rPr>
              <a:t>inviata </a:t>
            </a:r>
            <a:r>
              <a:rPr lang="it-IT" sz="2800" dirty="0">
                <a:solidFill>
                  <a:srgbClr val="FF0000"/>
                </a:solidFill>
              </a:rPr>
              <a:t>dal </a:t>
            </a:r>
            <a:r>
              <a:rPr lang="it-IT" sz="2800" b="1" dirty="0">
                <a:solidFill>
                  <a:srgbClr val="FF0000"/>
                </a:solidFill>
              </a:rPr>
              <a:t>sammarinese</a:t>
            </a:r>
            <a:r>
              <a:rPr lang="it-IT" sz="2800" b="1" dirty="0"/>
              <a:t> </a:t>
            </a:r>
            <a:r>
              <a:rPr lang="it-IT" sz="2800" dirty="0" smtClean="0"/>
              <a:t>(</a:t>
            </a:r>
            <a:r>
              <a:rPr lang="it-IT" sz="1700" dirty="0" smtClean="0"/>
              <a:t>l’originale è </a:t>
            </a:r>
            <a:r>
              <a:rPr lang="it-IT" sz="1700" dirty="0"/>
              <a:t>quello vidimato </a:t>
            </a:r>
            <a:r>
              <a:rPr lang="it-IT" sz="1700" dirty="0" smtClean="0"/>
              <a:t>dall’Ufficio </a:t>
            </a:r>
            <a:r>
              <a:rPr lang="it-IT" sz="1700" dirty="0"/>
              <a:t>tributario</a:t>
            </a:r>
            <a:r>
              <a:rPr lang="it-IT" sz="2800" dirty="0"/>
              <a:t>), </a:t>
            </a:r>
            <a:r>
              <a:rPr lang="it-IT" sz="2800" dirty="0">
                <a:solidFill>
                  <a:srgbClr val="0070C0"/>
                </a:solidFill>
              </a:rPr>
              <a:t>all</a:t>
            </a:r>
            <a:r>
              <a:rPr lang="it-IT" sz="2800" dirty="0" smtClean="0">
                <a:solidFill>
                  <a:srgbClr val="0070C0"/>
                </a:solidFill>
              </a:rPr>
              <a:t>’acquirente </a:t>
            </a:r>
            <a:r>
              <a:rPr lang="it-IT" sz="2800" dirty="0">
                <a:solidFill>
                  <a:srgbClr val="0070C0"/>
                </a:solidFill>
              </a:rPr>
              <a:t>italiano </a:t>
            </a:r>
            <a:r>
              <a:rPr lang="it-IT" sz="2800" dirty="0" smtClean="0">
                <a:solidFill>
                  <a:srgbClr val="0070C0"/>
                </a:solidFill>
              </a:rPr>
              <a:t>che dovrà indicare (su </a:t>
            </a:r>
            <a:r>
              <a:rPr lang="it-IT" sz="2800" dirty="0">
                <a:solidFill>
                  <a:srgbClr val="0070C0"/>
                </a:solidFill>
              </a:rPr>
              <a:t>di </a:t>
            </a:r>
            <a:r>
              <a:rPr lang="it-IT" sz="2800" dirty="0" smtClean="0">
                <a:solidFill>
                  <a:srgbClr val="0070C0"/>
                </a:solidFill>
              </a:rPr>
              <a:t>essa) </a:t>
            </a:r>
            <a:r>
              <a:rPr lang="it-IT" sz="2800" dirty="0">
                <a:solidFill>
                  <a:srgbClr val="0070C0"/>
                </a:solidFill>
              </a:rPr>
              <a:t>l’imposta dovuta e provvedere alla sua annotazione sia sul registro delle fatture emesse, sia sul registro delle fatture di acquisto,</a:t>
            </a:r>
            <a:r>
              <a:rPr lang="it-IT" sz="2800" dirty="0"/>
              <a:t> con distinta numerazione in riferimento alle fatture di vendita e di acquisto fino a quel momento registrate.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chemeClr val="accent2"/>
                </a:solidFill>
              </a:rPr>
              <a:t>cessioni da parte di soggetti passivi sammarinesi</a:t>
            </a:r>
            <a:r>
              <a:rPr lang="it-IT" sz="3200" dirty="0"/>
              <a:t> 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05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3843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4000" b="1" dirty="0" smtClean="0"/>
              <a:t>Ritengo che il termine </a:t>
            </a:r>
            <a:r>
              <a:rPr lang="it-IT" sz="4000" b="1" dirty="0"/>
              <a:t>ultimo, </a:t>
            </a:r>
            <a:r>
              <a:rPr lang="it-IT" sz="4000" b="1" dirty="0" smtClean="0">
                <a:solidFill>
                  <a:schemeClr val="accent2"/>
                </a:solidFill>
              </a:rPr>
              <a:t>sia quello dei </a:t>
            </a:r>
            <a:r>
              <a:rPr lang="it-IT" sz="4000" b="1" dirty="0">
                <a:solidFill>
                  <a:schemeClr val="accent2"/>
                </a:solidFill>
              </a:rPr>
              <a:t>quattro mesi dalla data di effettuazione dell’operazione,</a:t>
            </a:r>
            <a:r>
              <a:rPr lang="it-IT" sz="4000" dirty="0"/>
              <a:t> così come previsto dall’art</a:t>
            </a:r>
            <a:r>
              <a:rPr lang="it-IT" sz="4000" dirty="0" smtClean="0"/>
              <a:t>. 6 </a:t>
            </a:r>
            <a:r>
              <a:rPr lang="it-IT" sz="4000" dirty="0"/>
              <a:t>comma 8 lettera a) del D</a:t>
            </a:r>
            <a:r>
              <a:rPr lang="it-IT" sz="4000" dirty="0" smtClean="0"/>
              <a:t>. </a:t>
            </a:r>
            <a:r>
              <a:rPr lang="it-IT" sz="4000" dirty="0" err="1" smtClean="0"/>
              <a:t>Lgs</a:t>
            </a:r>
            <a:r>
              <a:rPr lang="it-IT" sz="4000" dirty="0"/>
              <a:t>. n. 471/1997 per le cessioni o prestazioni realizzate da soggetti identificati o stabiliti in Italia che omettono di fatturare l’operazione.</a:t>
            </a:r>
          </a:p>
          <a:p>
            <a:pPr marL="0" indent="0">
              <a:buNone/>
            </a:pPr>
            <a:endParaRPr lang="it-IT" dirty="0"/>
          </a:p>
          <a:p>
            <a:pPr marL="109728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schemeClr val="accent2"/>
                </a:solidFill>
              </a:rPr>
              <a:t>Non è previsto un termine entro cui deve pervenire la fattura originale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83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8397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it-IT" sz="5100" dirty="0" smtClean="0"/>
          </a:p>
          <a:p>
            <a:pPr marL="0" indent="0" algn="just">
              <a:buNone/>
            </a:pPr>
            <a:r>
              <a:rPr lang="it-IT" sz="5100" dirty="0" smtClean="0"/>
              <a:t>«</a:t>
            </a:r>
            <a:r>
              <a:rPr lang="it-IT" sz="5100" i="1" dirty="0"/>
              <a:t>l’operatore italiano, </a:t>
            </a:r>
            <a:r>
              <a:rPr lang="it-IT" sz="5100" i="1" dirty="0">
                <a:solidFill>
                  <a:srgbClr val="0070C0"/>
                </a:solidFill>
              </a:rPr>
              <a:t>eseguite</a:t>
            </a:r>
            <a:r>
              <a:rPr lang="it-IT" sz="5100" i="1" dirty="0"/>
              <a:t>, ai sensi dell’art. 8 </a:t>
            </a:r>
            <a:r>
              <a:rPr lang="it-IT" sz="5100" i="1" dirty="0" err="1"/>
              <a:t>lett</a:t>
            </a:r>
            <a:r>
              <a:rPr lang="it-IT" sz="5100" i="1" dirty="0"/>
              <a:t>. a) del D.M. 29.12.1972, </a:t>
            </a:r>
            <a:r>
              <a:rPr lang="it-IT" sz="5100" i="1" dirty="0">
                <a:solidFill>
                  <a:srgbClr val="0070C0"/>
                </a:solidFill>
              </a:rPr>
              <a:t>le annotazioni nei registri previsti dal D.P.R. n. 633</a:t>
            </a:r>
            <a:r>
              <a:rPr lang="it-IT" sz="5100" i="1" dirty="0"/>
              <a:t>, </a:t>
            </a:r>
            <a:r>
              <a:rPr lang="it-IT" sz="5100" b="1" i="1" dirty="0">
                <a:solidFill>
                  <a:srgbClr val="0070C0"/>
                </a:solidFill>
              </a:rPr>
              <a:t>deve </a:t>
            </a:r>
            <a:r>
              <a:rPr lang="it-IT" sz="5100" b="1" i="1" dirty="0" smtClean="0">
                <a:solidFill>
                  <a:srgbClr val="0070C0"/>
                </a:solidFill>
              </a:rPr>
              <a:t>darne comunicazione</a:t>
            </a:r>
            <a:r>
              <a:rPr lang="it-IT" sz="5100" b="1" i="1" dirty="0">
                <a:solidFill>
                  <a:srgbClr val="0070C0"/>
                </a:solidFill>
              </a:rPr>
              <a:t> al competente Ufficio I.V.A.</a:t>
            </a:r>
            <a:r>
              <a:rPr lang="it-IT" sz="5100" i="1" dirty="0">
                <a:solidFill>
                  <a:srgbClr val="0070C0"/>
                </a:solidFill>
              </a:rPr>
              <a:t> </a:t>
            </a:r>
            <a:r>
              <a:rPr lang="it-IT" sz="5100" i="1" dirty="0" smtClean="0">
                <a:solidFill>
                  <a:srgbClr val="0070C0"/>
                </a:solidFill>
              </a:rPr>
              <a:t>con il modello polivalente. </a:t>
            </a:r>
          </a:p>
          <a:p>
            <a:pPr marL="0" indent="0" algn="just">
              <a:buNone/>
            </a:pPr>
            <a:r>
              <a:rPr lang="it-IT" sz="5100" i="1" dirty="0" smtClean="0"/>
              <a:t>Peraltro</a:t>
            </a:r>
            <a:r>
              <a:rPr lang="it-IT" sz="5100" i="1" dirty="0"/>
              <a:t>, </a:t>
            </a:r>
            <a:r>
              <a:rPr lang="it-IT" sz="5100" i="1" dirty="0">
                <a:solidFill>
                  <a:srgbClr val="0070C0"/>
                </a:solidFill>
              </a:rPr>
              <a:t>qualora gli acquisti nel territorio della Repubblica di San Marino non siano occasionali</a:t>
            </a:r>
            <a:r>
              <a:rPr lang="it-IT" sz="5100" i="1" dirty="0"/>
              <a:t>, </a:t>
            </a:r>
            <a:r>
              <a:rPr lang="it-IT" sz="5100" i="1" dirty="0">
                <a:solidFill>
                  <a:srgbClr val="0070C0"/>
                </a:solidFill>
              </a:rPr>
              <a:t>le comunicazioni in questione potranno essere trasmesse all’Ufficio Iva in allegato alla dichiarazione periodica di imposta</a:t>
            </a:r>
            <a:r>
              <a:rPr lang="it-IT" sz="5100" i="1" dirty="0"/>
              <a:t> (mensile o trimestrale</a:t>
            </a:r>
            <a:r>
              <a:rPr lang="it-IT" sz="5100" i="1" dirty="0" smtClean="0"/>
              <a:t>)</a:t>
            </a:r>
            <a:r>
              <a:rPr lang="it-IT" sz="5100" dirty="0" smtClean="0"/>
              <a:t>».</a:t>
            </a:r>
          </a:p>
          <a:p>
            <a:pPr marL="0" indent="0" algn="ctr">
              <a:buNone/>
            </a:pPr>
            <a:endParaRPr lang="it-IT" sz="5400" dirty="0" smtClean="0"/>
          </a:p>
          <a:p>
            <a:pPr marL="0" indent="0" algn="ctr">
              <a:buNone/>
            </a:pPr>
            <a:r>
              <a:rPr lang="it-IT" sz="5400" b="1" dirty="0" smtClean="0">
                <a:solidFill>
                  <a:schemeClr val="accent2"/>
                </a:solidFill>
              </a:rPr>
              <a:t>C.M</a:t>
            </a:r>
            <a:r>
              <a:rPr lang="it-IT" sz="5400" b="1" dirty="0">
                <a:solidFill>
                  <a:schemeClr val="accent2"/>
                </a:solidFill>
              </a:rPr>
              <a:t>. n.30//</a:t>
            </a:r>
            <a:r>
              <a:rPr lang="it-IT" sz="5400" b="1" dirty="0" smtClean="0">
                <a:solidFill>
                  <a:schemeClr val="accent2"/>
                </a:solidFill>
              </a:rPr>
              <a:t>E/1973</a:t>
            </a:r>
            <a:endParaRPr lang="it-IT" sz="5100" b="1" dirty="0">
              <a:solidFill>
                <a:schemeClr val="accent2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chemeClr val="accent2"/>
                </a:solidFill>
              </a:rPr>
              <a:t>comunicazione</a:t>
            </a:r>
            <a:r>
              <a:rPr lang="it-IT" sz="2800" dirty="0">
                <a:solidFill>
                  <a:schemeClr val="accent2"/>
                </a:solidFill>
              </a:rPr>
              <a:t> </a:t>
            </a:r>
            <a:r>
              <a:rPr lang="it-IT" sz="2800" dirty="0" smtClean="0">
                <a:solidFill>
                  <a:schemeClr val="accent2"/>
                </a:solidFill>
              </a:rPr>
              <a:t>all’Agenzia </a:t>
            </a:r>
            <a:r>
              <a:rPr lang="it-IT" sz="2800" dirty="0">
                <a:solidFill>
                  <a:schemeClr val="accent2"/>
                </a:solidFill>
              </a:rPr>
              <a:t>delle Entrate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661317"/>
              </p:ext>
            </p:extLst>
          </p:nvPr>
        </p:nvGraphicFramePr>
        <p:xfrm>
          <a:off x="1403350" y="5949280"/>
          <a:ext cx="5616575" cy="616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949280"/>
                        <a:ext cx="5616575" cy="616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35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3123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L’“</a:t>
            </a:r>
            <a:r>
              <a:rPr lang="it-IT" sz="2400" b="1" dirty="0" smtClean="0"/>
              <a:t>obbligo</a:t>
            </a:r>
            <a:r>
              <a:rPr lang="it-IT" sz="2400" b="1" dirty="0"/>
              <a:t>”</a:t>
            </a:r>
            <a:r>
              <a:rPr lang="it-IT" sz="2400" dirty="0"/>
              <a:t> </a:t>
            </a:r>
            <a:r>
              <a:rPr lang="it-IT" sz="2400" b="1" dirty="0"/>
              <a:t>non trova </a:t>
            </a:r>
            <a:r>
              <a:rPr lang="it-IT" sz="2400" b="1" dirty="0" smtClean="0"/>
              <a:t>riferimento</a:t>
            </a:r>
            <a:r>
              <a:rPr lang="it-IT" sz="2400" b="1" dirty="0"/>
              <a:t> </a:t>
            </a:r>
            <a:r>
              <a:rPr lang="it-IT" sz="2400" dirty="0" smtClean="0"/>
              <a:t>nelle </a:t>
            </a:r>
            <a:r>
              <a:rPr lang="it-IT" sz="2400" b="1" dirty="0" smtClean="0"/>
              <a:t>norme</a:t>
            </a:r>
            <a:r>
              <a:rPr lang="it-IT" sz="2400" b="1" dirty="0"/>
              <a:t> </a:t>
            </a:r>
            <a:r>
              <a:rPr lang="it-IT" sz="2400" dirty="0"/>
              <a:t>che disciplinano il </a:t>
            </a:r>
            <a:r>
              <a:rPr lang="it-IT" sz="2400" b="1" dirty="0"/>
              <a:t>sistema sanzionatorio </a:t>
            </a:r>
            <a:r>
              <a:rPr lang="it-IT" sz="2400" dirty="0"/>
              <a:t>di cui al D. </a:t>
            </a:r>
            <a:r>
              <a:rPr lang="it-IT" sz="2400" dirty="0" err="1"/>
              <a:t>Lgs</a:t>
            </a:r>
            <a:r>
              <a:rPr lang="it-IT" sz="2400" dirty="0"/>
              <a:t>. n. 471/1997, </a:t>
            </a:r>
            <a:r>
              <a:rPr lang="it-IT" sz="2400" dirty="0" smtClean="0"/>
              <a:t>sicché </a:t>
            </a:r>
            <a:r>
              <a:rPr lang="it-IT" sz="2400" dirty="0"/>
              <a:t>si deve ritenere che </a:t>
            </a:r>
            <a:r>
              <a:rPr lang="it-IT" sz="2400" b="1" dirty="0">
                <a:solidFill>
                  <a:schemeClr val="accent2"/>
                </a:solidFill>
              </a:rPr>
              <a:t>la sua mancata osservazione</a:t>
            </a:r>
            <a:r>
              <a:rPr lang="it-IT" sz="2400" dirty="0"/>
              <a:t>, in base al principio di legalità stabilito dall’art.3, </a:t>
            </a:r>
            <a:r>
              <a:rPr lang="it-IT" sz="2400" dirty="0" err="1"/>
              <a:t>D.Lgs.</a:t>
            </a:r>
            <a:r>
              <a:rPr lang="it-IT" sz="2400" dirty="0"/>
              <a:t> n. </a:t>
            </a:r>
            <a:r>
              <a:rPr lang="it-IT" sz="2400" dirty="0" smtClean="0"/>
              <a:t>472/1997, </a:t>
            </a:r>
            <a:r>
              <a:rPr lang="it-IT" sz="2400" b="1" dirty="0">
                <a:solidFill>
                  <a:srgbClr val="FF0000"/>
                </a:solidFill>
              </a:rPr>
              <a:t>non determini l’applicazione di alcuna sanzione.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6BDD-54C3-4363-A86C-A8E2CBDC818B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3869"/>
              </p:ext>
            </p:extLst>
          </p:nvPr>
        </p:nvGraphicFramePr>
        <p:xfrm>
          <a:off x="1403350" y="5876925"/>
          <a:ext cx="5616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ocumento" r:id="rId3" imgW="6118475" imgH="688336" progId="Word.Document.12">
                  <p:embed/>
                </p:oleObj>
              </mc:Choice>
              <mc:Fallback>
                <p:oleObj name="Documento" r:id="rId3" imgW="6118475" imgH="688336" progId="Word.Document.12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876925"/>
                        <a:ext cx="56165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576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1045</TotalTime>
  <Words>1074</Words>
  <Application>Microsoft Office PowerPoint</Application>
  <PresentationFormat>Presentazione su schermo (4:3)</PresentationFormat>
  <Paragraphs>158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5" baseType="lpstr">
      <vt:lpstr>Viale</vt:lpstr>
      <vt:lpstr>Documento</vt:lpstr>
      <vt:lpstr>           DAL RAPPRESENTANTE FISCALE ALLA STABILE ORGANIZZAZIONE  </vt:lpstr>
      <vt:lpstr>Presentazione standard di PowerPoint</vt:lpstr>
      <vt:lpstr>Presentazione standard di PowerPoint</vt:lpstr>
      <vt:lpstr>IL PRINCIPIO DI INVERSIONE  (circolare n. 58/E/2009)</vt:lpstr>
      <vt:lpstr>Cessioni di beni da San Marino </vt:lpstr>
      <vt:lpstr>cessioni da parte di soggetti passivi sammarinesi </vt:lpstr>
      <vt:lpstr>Non è previsto un termine entro cui deve pervenire la fattura originale</vt:lpstr>
      <vt:lpstr>comunicazione all’Agenzia delle Entrate</vt:lpstr>
      <vt:lpstr>Presentazione standard di PowerPoint</vt:lpstr>
      <vt:lpstr>Servizi ricevuti da San Marino </vt:lpstr>
      <vt:lpstr>Per le prestazioni di servizi, è necessario operare una distinzione</vt:lpstr>
      <vt:lpstr>prestazioni di servizi generiche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RAPPRESENTANTE FISCALE</vt:lpstr>
      <vt:lpstr>Presentazione standard di PowerPoint</vt:lpstr>
      <vt:lpstr>Presentazione standard di PowerPoint</vt:lpstr>
      <vt:lpstr>LA STABILE ORGANIZZAZIONE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CONFRONTO:</vt:lpstr>
      <vt:lpstr>Esempio n. 1</vt:lpstr>
      <vt:lpstr>Esempio n. 2</vt:lpstr>
      <vt:lpstr>Esempio n. 3</vt:lpstr>
      <vt:lpstr>Casi espressi di esclusione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c.pieri</dc:creator>
  <cp:lastModifiedBy>F Dominici</cp:lastModifiedBy>
  <cp:revision>124</cp:revision>
  <dcterms:created xsi:type="dcterms:W3CDTF">2015-07-20T07:54:52Z</dcterms:created>
  <dcterms:modified xsi:type="dcterms:W3CDTF">2015-07-23T15:33:34Z</dcterms:modified>
</cp:coreProperties>
</file>