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136"/>
  </p:notesMasterIdLst>
  <p:handoutMasterIdLst>
    <p:handoutMasterId r:id="rId137"/>
  </p:handoutMasterIdLst>
  <p:sldIdLst>
    <p:sldId id="399"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3" r:id="rId16"/>
    <p:sldId id="279" r:id="rId17"/>
    <p:sldId id="278" r:id="rId18"/>
    <p:sldId id="280" r:id="rId19"/>
    <p:sldId id="275" r:id="rId20"/>
    <p:sldId id="276" r:id="rId21"/>
    <p:sldId id="277"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6" r:id="rId95"/>
    <p:sldId id="357" r:id="rId96"/>
    <p:sldId id="358" r:id="rId97"/>
    <p:sldId id="359" r:id="rId98"/>
    <p:sldId id="360" r:id="rId99"/>
    <p:sldId id="361"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 id="387" r:id="rId125"/>
    <p:sldId id="388" r:id="rId126"/>
    <p:sldId id="389" r:id="rId127"/>
    <p:sldId id="390" r:id="rId128"/>
    <p:sldId id="391" r:id="rId129"/>
    <p:sldId id="392" r:id="rId130"/>
    <p:sldId id="393" r:id="rId131"/>
    <p:sldId id="394" r:id="rId132"/>
    <p:sldId id="395" r:id="rId133"/>
    <p:sldId id="396" r:id="rId134"/>
    <p:sldId id="397" r:id="rId13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02" autoAdjust="0"/>
  </p:normalViewPr>
  <p:slideViewPr>
    <p:cSldViewPr snapToGrid="0" snapToObjects="1">
      <p:cViewPr>
        <p:scale>
          <a:sx n="72" d="100"/>
          <a:sy n="72" d="100"/>
        </p:scale>
        <p:origin x="-1744" y="-320"/>
      </p:cViewPr>
      <p:guideLst>
        <p:guide orient="horz" pos="2160"/>
        <p:guide pos="2880"/>
      </p:guideLst>
    </p:cSldViewPr>
  </p:slideViewPr>
  <p:outlineViewPr>
    <p:cViewPr>
      <p:scale>
        <a:sx n="33" d="100"/>
        <a:sy n="33" d="100"/>
      </p:scale>
      <p:origin x="48" y="241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4DFA8-D0B5-44BB-8ACA-11C547F1B8AF}"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it-IT"/>
        </a:p>
      </dgm:t>
    </dgm:pt>
    <dgm:pt modelId="{12696011-9657-4D6D-B790-0B55DF2C1B99}">
      <dgm:prSet phldrT="[Testo]"/>
      <dgm:spPr/>
      <dgm:t>
        <a:bodyPr/>
        <a:lstStyle/>
        <a:p>
          <a:r>
            <a:rPr lang="it-IT" b="1" dirty="0" smtClean="0">
              <a:latin typeface="Arial"/>
              <a:cs typeface="Arial"/>
            </a:rPr>
            <a:t>Accettazione dell’incarico con un nuovo cliente</a:t>
          </a:r>
          <a:endParaRPr lang="it-IT" b="1" dirty="0">
            <a:latin typeface="Arial"/>
            <a:cs typeface="Arial"/>
          </a:endParaRPr>
        </a:p>
      </dgm:t>
    </dgm:pt>
    <dgm:pt modelId="{CBE6A500-9F39-457D-B359-53A850AE05F8}" type="parTrans" cxnId="{4D9A4544-8676-48C0-BCB6-9BE113CB2ECD}">
      <dgm:prSet/>
      <dgm:spPr/>
      <dgm:t>
        <a:bodyPr/>
        <a:lstStyle/>
        <a:p>
          <a:endParaRPr lang="it-IT"/>
        </a:p>
      </dgm:t>
    </dgm:pt>
    <dgm:pt modelId="{19161742-DF65-432C-AD86-FFFD9E375FA2}" type="sibTrans" cxnId="{4D9A4544-8676-48C0-BCB6-9BE113CB2ECD}">
      <dgm:prSet/>
      <dgm:spPr/>
      <dgm:t>
        <a:bodyPr/>
        <a:lstStyle/>
        <a:p>
          <a:endParaRPr lang="it-IT"/>
        </a:p>
      </dgm:t>
    </dgm:pt>
    <dgm:pt modelId="{6FD88372-4647-422D-B353-771D55DF418F}">
      <dgm:prSet phldrT="[Testo]"/>
      <dgm:spPr/>
      <dgm:t>
        <a:bodyPr/>
        <a:lstStyle/>
        <a:p>
          <a:r>
            <a:rPr lang="it-IT" b="1" dirty="0" smtClean="0">
              <a:latin typeface="Arial"/>
              <a:cs typeface="Arial"/>
            </a:rPr>
            <a:t>Proseguimento dei rapporti già in essere con un cliente</a:t>
          </a:r>
          <a:endParaRPr lang="it-IT" b="1" dirty="0">
            <a:latin typeface="Arial"/>
            <a:cs typeface="Arial"/>
          </a:endParaRPr>
        </a:p>
      </dgm:t>
    </dgm:pt>
    <dgm:pt modelId="{0BB505AD-EE80-4013-8108-BD978B5BFC07}" type="parTrans" cxnId="{17A4ED9C-B4B9-451D-B7C5-184B88B72101}">
      <dgm:prSet/>
      <dgm:spPr/>
      <dgm:t>
        <a:bodyPr/>
        <a:lstStyle/>
        <a:p>
          <a:endParaRPr lang="it-IT"/>
        </a:p>
      </dgm:t>
    </dgm:pt>
    <dgm:pt modelId="{2F02CD5D-795E-4BD3-9A1D-DB819B4B5BBA}" type="sibTrans" cxnId="{17A4ED9C-B4B9-451D-B7C5-184B88B72101}">
      <dgm:prSet/>
      <dgm:spPr/>
      <dgm:t>
        <a:bodyPr/>
        <a:lstStyle/>
        <a:p>
          <a:endParaRPr lang="it-IT"/>
        </a:p>
      </dgm:t>
    </dgm:pt>
    <dgm:pt modelId="{E79FE2EA-7831-4CC6-B0C6-7384FFE72673}">
      <dgm:prSet phldrT="[Testo]"/>
      <dgm:spPr/>
      <dgm:t>
        <a:bodyPr/>
        <a:lstStyle/>
        <a:p>
          <a:r>
            <a:rPr lang="it-IT" b="1" dirty="0" smtClean="0">
              <a:latin typeface="Arial"/>
              <a:cs typeface="Arial"/>
            </a:rPr>
            <a:t>Rinuncia a proseguire i rapporti già in essere con un cliente</a:t>
          </a:r>
          <a:endParaRPr lang="it-IT" b="1" dirty="0">
            <a:latin typeface="Arial"/>
            <a:cs typeface="Arial"/>
          </a:endParaRPr>
        </a:p>
      </dgm:t>
    </dgm:pt>
    <dgm:pt modelId="{69AA94BA-0431-445C-9A77-650B9ED56AE9}" type="parTrans" cxnId="{52DC9042-9D2A-4AC5-9E51-C6F8DF2FC15F}">
      <dgm:prSet/>
      <dgm:spPr/>
      <dgm:t>
        <a:bodyPr/>
        <a:lstStyle/>
        <a:p>
          <a:endParaRPr lang="it-IT"/>
        </a:p>
      </dgm:t>
    </dgm:pt>
    <dgm:pt modelId="{06F90B11-8DEE-477C-B8C6-24C8CDE0C35A}" type="sibTrans" cxnId="{52DC9042-9D2A-4AC5-9E51-C6F8DF2FC15F}">
      <dgm:prSet/>
      <dgm:spPr/>
      <dgm:t>
        <a:bodyPr/>
        <a:lstStyle/>
        <a:p>
          <a:endParaRPr lang="it-IT"/>
        </a:p>
      </dgm:t>
    </dgm:pt>
    <dgm:pt modelId="{700AF919-5C06-42E5-9810-D0C744BF9B47}" type="pres">
      <dgm:prSet presAssocID="{5C74DFA8-D0B5-44BB-8ACA-11C547F1B8AF}" presName="diagram" presStyleCnt="0">
        <dgm:presLayoutVars>
          <dgm:dir/>
          <dgm:resizeHandles val="exact"/>
        </dgm:presLayoutVars>
      </dgm:prSet>
      <dgm:spPr/>
      <dgm:t>
        <a:bodyPr/>
        <a:lstStyle/>
        <a:p>
          <a:endParaRPr lang="it-IT"/>
        </a:p>
      </dgm:t>
    </dgm:pt>
    <dgm:pt modelId="{42FCD356-F934-42E5-9C64-032F80CD58AF}" type="pres">
      <dgm:prSet presAssocID="{12696011-9657-4D6D-B790-0B55DF2C1B99}" presName="node" presStyleLbl="node1" presStyleIdx="0" presStyleCnt="3">
        <dgm:presLayoutVars>
          <dgm:bulletEnabled val="1"/>
        </dgm:presLayoutVars>
      </dgm:prSet>
      <dgm:spPr/>
      <dgm:t>
        <a:bodyPr/>
        <a:lstStyle/>
        <a:p>
          <a:endParaRPr lang="it-IT"/>
        </a:p>
      </dgm:t>
    </dgm:pt>
    <dgm:pt modelId="{9C90DC3A-B263-4435-AD27-DDC4524C8BAD}" type="pres">
      <dgm:prSet presAssocID="{19161742-DF65-432C-AD86-FFFD9E375FA2}" presName="sibTrans" presStyleCnt="0"/>
      <dgm:spPr/>
      <dgm:t>
        <a:bodyPr/>
        <a:lstStyle/>
        <a:p>
          <a:endParaRPr lang="it-IT"/>
        </a:p>
      </dgm:t>
    </dgm:pt>
    <dgm:pt modelId="{95D8E8AE-0D27-489A-8D00-764155D1826B}" type="pres">
      <dgm:prSet presAssocID="{6FD88372-4647-422D-B353-771D55DF418F}" presName="node" presStyleLbl="node1" presStyleIdx="1" presStyleCnt="3">
        <dgm:presLayoutVars>
          <dgm:bulletEnabled val="1"/>
        </dgm:presLayoutVars>
      </dgm:prSet>
      <dgm:spPr/>
      <dgm:t>
        <a:bodyPr/>
        <a:lstStyle/>
        <a:p>
          <a:endParaRPr lang="it-IT"/>
        </a:p>
      </dgm:t>
    </dgm:pt>
    <dgm:pt modelId="{7369E27A-1051-42C8-9B09-A7562124B56B}" type="pres">
      <dgm:prSet presAssocID="{2F02CD5D-795E-4BD3-9A1D-DB819B4B5BBA}" presName="sibTrans" presStyleCnt="0"/>
      <dgm:spPr/>
      <dgm:t>
        <a:bodyPr/>
        <a:lstStyle/>
        <a:p>
          <a:endParaRPr lang="it-IT"/>
        </a:p>
      </dgm:t>
    </dgm:pt>
    <dgm:pt modelId="{8192EF9F-47E9-4F02-8C38-F0DF61481F14}" type="pres">
      <dgm:prSet presAssocID="{E79FE2EA-7831-4CC6-B0C6-7384FFE72673}" presName="node" presStyleLbl="node1" presStyleIdx="2" presStyleCnt="3" custLinFactNeighborX="-1360" custLinFactNeighborY="3284">
        <dgm:presLayoutVars>
          <dgm:bulletEnabled val="1"/>
        </dgm:presLayoutVars>
      </dgm:prSet>
      <dgm:spPr/>
      <dgm:t>
        <a:bodyPr/>
        <a:lstStyle/>
        <a:p>
          <a:endParaRPr lang="it-IT"/>
        </a:p>
      </dgm:t>
    </dgm:pt>
  </dgm:ptLst>
  <dgm:cxnLst>
    <dgm:cxn modelId="{4D9A4544-8676-48C0-BCB6-9BE113CB2ECD}" srcId="{5C74DFA8-D0B5-44BB-8ACA-11C547F1B8AF}" destId="{12696011-9657-4D6D-B790-0B55DF2C1B99}" srcOrd="0" destOrd="0" parTransId="{CBE6A500-9F39-457D-B359-53A850AE05F8}" sibTransId="{19161742-DF65-432C-AD86-FFFD9E375FA2}"/>
    <dgm:cxn modelId="{9A723EDB-BE6B-1446-9F61-B2D7E37ECA6F}" type="presOf" srcId="{5C74DFA8-D0B5-44BB-8ACA-11C547F1B8AF}" destId="{700AF919-5C06-42E5-9810-D0C744BF9B47}" srcOrd="0" destOrd="0" presId="urn:microsoft.com/office/officeart/2005/8/layout/default"/>
    <dgm:cxn modelId="{33964E65-79C3-544E-BD6B-6B8452806B2B}" type="presOf" srcId="{12696011-9657-4D6D-B790-0B55DF2C1B99}" destId="{42FCD356-F934-42E5-9C64-032F80CD58AF}" srcOrd="0" destOrd="0" presId="urn:microsoft.com/office/officeart/2005/8/layout/default"/>
    <dgm:cxn modelId="{52DC9042-9D2A-4AC5-9E51-C6F8DF2FC15F}" srcId="{5C74DFA8-D0B5-44BB-8ACA-11C547F1B8AF}" destId="{E79FE2EA-7831-4CC6-B0C6-7384FFE72673}" srcOrd="2" destOrd="0" parTransId="{69AA94BA-0431-445C-9A77-650B9ED56AE9}" sibTransId="{06F90B11-8DEE-477C-B8C6-24C8CDE0C35A}"/>
    <dgm:cxn modelId="{770AE377-9A3A-2F4E-B564-732C79F703D4}" type="presOf" srcId="{6FD88372-4647-422D-B353-771D55DF418F}" destId="{95D8E8AE-0D27-489A-8D00-764155D1826B}" srcOrd="0" destOrd="0" presId="urn:microsoft.com/office/officeart/2005/8/layout/default"/>
    <dgm:cxn modelId="{17A4ED9C-B4B9-451D-B7C5-184B88B72101}" srcId="{5C74DFA8-D0B5-44BB-8ACA-11C547F1B8AF}" destId="{6FD88372-4647-422D-B353-771D55DF418F}" srcOrd="1" destOrd="0" parTransId="{0BB505AD-EE80-4013-8108-BD978B5BFC07}" sibTransId="{2F02CD5D-795E-4BD3-9A1D-DB819B4B5BBA}"/>
    <dgm:cxn modelId="{C75421C7-4F61-F844-A1EE-863CA932A95F}" type="presOf" srcId="{E79FE2EA-7831-4CC6-B0C6-7384FFE72673}" destId="{8192EF9F-47E9-4F02-8C38-F0DF61481F14}" srcOrd="0" destOrd="0" presId="urn:microsoft.com/office/officeart/2005/8/layout/default"/>
    <dgm:cxn modelId="{D56BB076-0172-6E48-A961-3B295E0E07B8}" type="presParOf" srcId="{700AF919-5C06-42E5-9810-D0C744BF9B47}" destId="{42FCD356-F934-42E5-9C64-032F80CD58AF}" srcOrd="0" destOrd="0" presId="urn:microsoft.com/office/officeart/2005/8/layout/default"/>
    <dgm:cxn modelId="{AA3246DD-1948-8749-9AF1-8438CE109F29}" type="presParOf" srcId="{700AF919-5C06-42E5-9810-D0C744BF9B47}" destId="{9C90DC3A-B263-4435-AD27-DDC4524C8BAD}" srcOrd="1" destOrd="0" presId="urn:microsoft.com/office/officeart/2005/8/layout/default"/>
    <dgm:cxn modelId="{3905A0AE-4A87-DE4A-A93D-F5F45FA96319}" type="presParOf" srcId="{700AF919-5C06-42E5-9810-D0C744BF9B47}" destId="{95D8E8AE-0D27-489A-8D00-764155D1826B}" srcOrd="2" destOrd="0" presId="urn:microsoft.com/office/officeart/2005/8/layout/default"/>
    <dgm:cxn modelId="{E0931F90-0D3B-744B-A15A-F123A482022E}" type="presParOf" srcId="{700AF919-5C06-42E5-9810-D0C744BF9B47}" destId="{7369E27A-1051-42C8-9B09-A7562124B56B}" srcOrd="3" destOrd="0" presId="urn:microsoft.com/office/officeart/2005/8/layout/default"/>
    <dgm:cxn modelId="{4DB58DD1-A188-4742-9B5A-66AECAEA927D}" type="presParOf" srcId="{700AF919-5C06-42E5-9810-D0C744BF9B47}" destId="{8192EF9F-47E9-4F02-8C38-F0DF61481F1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AB488E-A5E2-4904-873D-7A57DC8E6333}" type="doc">
      <dgm:prSet loTypeId="urn:microsoft.com/office/officeart/2005/8/layout/pyramid2" loCatId="list" qsTypeId="urn:microsoft.com/office/officeart/2005/8/quickstyle/simple1" qsCatId="simple" csTypeId="urn:microsoft.com/office/officeart/2005/8/colors/accent1_2" csCatId="accent1" phldr="1"/>
      <dgm:spPr/>
    </dgm:pt>
    <dgm:pt modelId="{D23105C9-9FF9-4036-A944-295E2C6C76B9}">
      <dgm:prSet phldrT="[Testo]"/>
      <dgm:spPr/>
      <dgm:t>
        <a:bodyPr/>
        <a:lstStyle/>
        <a:p>
          <a:r>
            <a:rPr lang="it-IT" altLang="it-IT" b="1" dirty="0" smtClean="0">
              <a:solidFill>
                <a:srgbClr val="786860"/>
              </a:solidFill>
            </a:rPr>
            <a:t>Ambiente di controllo</a:t>
          </a:r>
          <a:endParaRPr lang="it-IT" dirty="0">
            <a:solidFill>
              <a:srgbClr val="786860"/>
            </a:solidFill>
          </a:endParaRPr>
        </a:p>
      </dgm:t>
    </dgm:pt>
    <dgm:pt modelId="{72A8BD2B-AD38-48BB-AA12-4ED42E267359}" type="parTrans" cxnId="{97C901C4-AC33-4D9C-BDB9-878C3D34CCC5}">
      <dgm:prSet/>
      <dgm:spPr/>
      <dgm:t>
        <a:bodyPr/>
        <a:lstStyle/>
        <a:p>
          <a:endParaRPr lang="it-IT"/>
        </a:p>
      </dgm:t>
    </dgm:pt>
    <dgm:pt modelId="{8CA1CECD-1794-45D1-94EE-75BB507AE1EF}" type="sibTrans" cxnId="{97C901C4-AC33-4D9C-BDB9-878C3D34CCC5}">
      <dgm:prSet/>
      <dgm:spPr/>
      <dgm:t>
        <a:bodyPr/>
        <a:lstStyle/>
        <a:p>
          <a:endParaRPr lang="it-IT"/>
        </a:p>
      </dgm:t>
    </dgm:pt>
    <dgm:pt modelId="{8478B0F4-BFD8-4632-A3E4-3DA92F09599B}">
      <dgm:prSet phldrT="[Testo]"/>
      <dgm:spPr/>
      <dgm:t>
        <a:bodyPr/>
        <a:lstStyle/>
        <a:p>
          <a:r>
            <a:rPr lang="it-IT" altLang="it-IT" b="1" dirty="0" smtClean="0">
              <a:solidFill>
                <a:srgbClr val="786860"/>
              </a:solidFill>
            </a:rPr>
            <a:t>Valutazione dei rischi</a:t>
          </a:r>
          <a:endParaRPr lang="it-IT" dirty="0">
            <a:solidFill>
              <a:srgbClr val="786860"/>
            </a:solidFill>
          </a:endParaRPr>
        </a:p>
      </dgm:t>
    </dgm:pt>
    <dgm:pt modelId="{71C7B42F-588C-460A-A4BB-88C8A074B945}" type="parTrans" cxnId="{8AE66DCE-180D-4FF3-9903-D3E26659616C}">
      <dgm:prSet/>
      <dgm:spPr/>
      <dgm:t>
        <a:bodyPr/>
        <a:lstStyle/>
        <a:p>
          <a:endParaRPr lang="it-IT"/>
        </a:p>
      </dgm:t>
    </dgm:pt>
    <dgm:pt modelId="{713F91C8-AE21-45AF-8875-6C360C09A791}" type="sibTrans" cxnId="{8AE66DCE-180D-4FF3-9903-D3E26659616C}">
      <dgm:prSet/>
      <dgm:spPr/>
      <dgm:t>
        <a:bodyPr/>
        <a:lstStyle/>
        <a:p>
          <a:endParaRPr lang="it-IT"/>
        </a:p>
      </dgm:t>
    </dgm:pt>
    <dgm:pt modelId="{E7F313FA-F83C-4321-951D-7B6FAB9E9F3D}">
      <dgm:prSet phldrT="[Testo]"/>
      <dgm:spPr/>
      <dgm:t>
        <a:bodyPr/>
        <a:lstStyle/>
        <a:p>
          <a:r>
            <a:rPr lang="it-IT" altLang="it-IT" b="1" dirty="0" smtClean="0">
              <a:solidFill>
                <a:srgbClr val="786860"/>
              </a:solidFill>
            </a:rPr>
            <a:t>Attività di controllo</a:t>
          </a:r>
          <a:endParaRPr lang="it-IT" dirty="0">
            <a:solidFill>
              <a:srgbClr val="786860"/>
            </a:solidFill>
          </a:endParaRPr>
        </a:p>
      </dgm:t>
    </dgm:pt>
    <dgm:pt modelId="{F7F340B4-F6C0-429A-9D36-FCF61ECB2281}" type="parTrans" cxnId="{75EA45EA-A359-451F-A990-131D5FC04AB6}">
      <dgm:prSet/>
      <dgm:spPr/>
      <dgm:t>
        <a:bodyPr/>
        <a:lstStyle/>
        <a:p>
          <a:endParaRPr lang="it-IT"/>
        </a:p>
      </dgm:t>
    </dgm:pt>
    <dgm:pt modelId="{454994B6-0458-43DE-A476-864D6A5168B4}" type="sibTrans" cxnId="{75EA45EA-A359-451F-A990-131D5FC04AB6}">
      <dgm:prSet/>
      <dgm:spPr/>
      <dgm:t>
        <a:bodyPr/>
        <a:lstStyle/>
        <a:p>
          <a:endParaRPr lang="it-IT"/>
        </a:p>
      </dgm:t>
    </dgm:pt>
    <dgm:pt modelId="{D416B31F-23F4-4CE3-8D8D-E0E282095D57}">
      <dgm:prSet phldrT="[Testo]"/>
      <dgm:spPr/>
      <dgm:t>
        <a:bodyPr/>
        <a:lstStyle/>
        <a:p>
          <a:r>
            <a:rPr lang="it-IT" altLang="it-IT" b="1" dirty="0" smtClean="0">
              <a:solidFill>
                <a:srgbClr val="786860"/>
              </a:solidFill>
            </a:rPr>
            <a:t>Monitoraggio</a:t>
          </a:r>
          <a:endParaRPr lang="it-IT" dirty="0">
            <a:solidFill>
              <a:srgbClr val="786860"/>
            </a:solidFill>
          </a:endParaRPr>
        </a:p>
      </dgm:t>
    </dgm:pt>
    <dgm:pt modelId="{DD195375-4B3F-4064-ABC7-6CBF5E15AA56}" type="parTrans" cxnId="{C602C15D-A17A-48D7-A43F-DCBF7D207FB5}">
      <dgm:prSet/>
      <dgm:spPr/>
      <dgm:t>
        <a:bodyPr/>
        <a:lstStyle/>
        <a:p>
          <a:endParaRPr lang="it-IT"/>
        </a:p>
      </dgm:t>
    </dgm:pt>
    <dgm:pt modelId="{4F420C79-5393-4552-882F-9F977D7E0E7D}" type="sibTrans" cxnId="{C602C15D-A17A-48D7-A43F-DCBF7D207FB5}">
      <dgm:prSet/>
      <dgm:spPr/>
      <dgm:t>
        <a:bodyPr/>
        <a:lstStyle/>
        <a:p>
          <a:endParaRPr lang="it-IT"/>
        </a:p>
      </dgm:t>
    </dgm:pt>
    <dgm:pt modelId="{391CC399-ED32-4C90-A7B5-45693A8F759B}">
      <dgm:prSet/>
      <dgm:spPr/>
      <dgm:t>
        <a:bodyPr/>
        <a:lstStyle/>
        <a:p>
          <a:r>
            <a:rPr lang="it-IT" altLang="it-IT" b="1" dirty="0" smtClean="0">
              <a:solidFill>
                <a:srgbClr val="786860"/>
              </a:solidFill>
            </a:rPr>
            <a:t>Sistema informativo e flussi di comunicazione</a:t>
          </a:r>
        </a:p>
      </dgm:t>
    </dgm:pt>
    <dgm:pt modelId="{4545DB5F-F83D-49F6-844D-298C405CC43D}" type="parTrans" cxnId="{8E1F25A0-58DB-42A0-AD7D-4BBEDD4319F5}">
      <dgm:prSet/>
      <dgm:spPr/>
      <dgm:t>
        <a:bodyPr/>
        <a:lstStyle/>
        <a:p>
          <a:endParaRPr lang="it-IT"/>
        </a:p>
      </dgm:t>
    </dgm:pt>
    <dgm:pt modelId="{04208DF3-F250-42DB-A297-535E0E6B889E}" type="sibTrans" cxnId="{8E1F25A0-58DB-42A0-AD7D-4BBEDD4319F5}">
      <dgm:prSet/>
      <dgm:spPr/>
      <dgm:t>
        <a:bodyPr/>
        <a:lstStyle/>
        <a:p>
          <a:endParaRPr lang="it-IT"/>
        </a:p>
      </dgm:t>
    </dgm:pt>
    <dgm:pt modelId="{C5672622-31DB-4C37-8BDA-0AE518A93112}" type="pres">
      <dgm:prSet presAssocID="{93AB488E-A5E2-4904-873D-7A57DC8E6333}" presName="compositeShape" presStyleCnt="0">
        <dgm:presLayoutVars>
          <dgm:dir/>
          <dgm:resizeHandles/>
        </dgm:presLayoutVars>
      </dgm:prSet>
      <dgm:spPr/>
    </dgm:pt>
    <dgm:pt modelId="{4FB2713A-30B5-40BC-AABB-4F07BA91C26D}" type="pres">
      <dgm:prSet presAssocID="{93AB488E-A5E2-4904-873D-7A57DC8E6333}" presName="pyramid" presStyleLbl="node1" presStyleIdx="0" presStyleCnt="1" custLinFactNeighborX="-8017" custLinFactNeighborY="2435"/>
      <dgm:spPr>
        <a:solidFill>
          <a:srgbClr val="62CAE3"/>
        </a:solidFill>
      </dgm:spPr>
    </dgm:pt>
    <dgm:pt modelId="{5AE29C7E-7ECF-4106-9734-F5CFEFDACA27}" type="pres">
      <dgm:prSet presAssocID="{93AB488E-A5E2-4904-873D-7A57DC8E6333}" presName="theList" presStyleCnt="0"/>
      <dgm:spPr/>
    </dgm:pt>
    <dgm:pt modelId="{94FF350E-839F-460A-9BD9-508FF5AD13A4}" type="pres">
      <dgm:prSet presAssocID="{D23105C9-9FF9-4036-A944-295E2C6C76B9}" presName="aNode" presStyleLbl="fgAcc1" presStyleIdx="0" presStyleCnt="5">
        <dgm:presLayoutVars>
          <dgm:bulletEnabled val="1"/>
        </dgm:presLayoutVars>
      </dgm:prSet>
      <dgm:spPr/>
      <dgm:t>
        <a:bodyPr/>
        <a:lstStyle/>
        <a:p>
          <a:endParaRPr lang="it-IT"/>
        </a:p>
      </dgm:t>
    </dgm:pt>
    <dgm:pt modelId="{A9AB8787-4AE2-4382-ABE2-871171464A99}" type="pres">
      <dgm:prSet presAssocID="{D23105C9-9FF9-4036-A944-295E2C6C76B9}" presName="aSpace" presStyleCnt="0"/>
      <dgm:spPr/>
    </dgm:pt>
    <dgm:pt modelId="{1F21FC08-8764-49B1-855E-E578BC7D35DC}" type="pres">
      <dgm:prSet presAssocID="{8478B0F4-BFD8-4632-A3E4-3DA92F09599B}" presName="aNode" presStyleLbl="fgAcc1" presStyleIdx="1" presStyleCnt="5">
        <dgm:presLayoutVars>
          <dgm:bulletEnabled val="1"/>
        </dgm:presLayoutVars>
      </dgm:prSet>
      <dgm:spPr/>
      <dgm:t>
        <a:bodyPr/>
        <a:lstStyle/>
        <a:p>
          <a:endParaRPr lang="it-IT"/>
        </a:p>
      </dgm:t>
    </dgm:pt>
    <dgm:pt modelId="{346216D7-7558-42D2-A06C-A8D78145E1E7}" type="pres">
      <dgm:prSet presAssocID="{8478B0F4-BFD8-4632-A3E4-3DA92F09599B}" presName="aSpace" presStyleCnt="0"/>
      <dgm:spPr/>
    </dgm:pt>
    <dgm:pt modelId="{415D4F47-0A13-40DC-B262-35BA1944E97C}" type="pres">
      <dgm:prSet presAssocID="{E7F313FA-F83C-4321-951D-7B6FAB9E9F3D}" presName="aNode" presStyleLbl="fgAcc1" presStyleIdx="2" presStyleCnt="5">
        <dgm:presLayoutVars>
          <dgm:bulletEnabled val="1"/>
        </dgm:presLayoutVars>
      </dgm:prSet>
      <dgm:spPr/>
      <dgm:t>
        <a:bodyPr/>
        <a:lstStyle/>
        <a:p>
          <a:endParaRPr lang="it-IT"/>
        </a:p>
      </dgm:t>
    </dgm:pt>
    <dgm:pt modelId="{830893F6-230A-442E-844E-A8F4DADEBB9F}" type="pres">
      <dgm:prSet presAssocID="{E7F313FA-F83C-4321-951D-7B6FAB9E9F3D}" presName="aSpace" presStyleCnt="0"/>
      <dgm:spPr/>
    </dgm:pt>
    <dgm:pt modelId="{1047320F-AE1B-435B-BD45-F81519A3FA97}" type="pres">
      <dgm:prSet presAssocID="{D416B31F-23F4-4CE3-8D8D-E0E282095D57}" presName="aNode" presStyleLbl="fgAcc1" presStyleIdx="3" presStyleCnt="5">
        <dgm:presLayoutVars>
          <dgm:bulletEnabled val="1"/>
        </dgm:presLayoutVars>
      </dgm:prSet>
      <dgm:spPr/>
      <dgm:t>
        <a:bodyPr/>
        <a:lstStyle/>
        <a:p>
          <a:endParaRPr lang="it-IT"/>
        </a:p>
      </dgm:t>
    </dgm:pt>
    <dgm:pt modelId="{84866F28-2D6B-4A7A-80D3-F10890462572}" type="pres">
      <dgm:prSet presAssocID="{D416B31F-23F4-4CE3-8D8D-E0E282095D57}" presName="aSpace" presStyleCnt="0"/>
      <dgm:spPr/>
    </dgm:pt>
    <dgm:pt modelId="{E98B05DA-C9E2-4552-AD68-B095A768843E}" type="pres">
      <dgm:prSet presAssocID="{391CC399-ED32-4C90-A7B5-45693A8F759B}" presName="aNode" presStyleLbl="fgAcc1" presStyleIdx="4" presStyleCnt="5">
        <dgm:presLayoutVars>
          <dgm:bulletEnabled val="1"/>
        </dgm:presLayoutVars>
      </dgm:prSet>
      <dgm:spPr/>
      <dgm:t>
        <a:bodyPr/>
        <a:lstStyle/>
        <a:p>
          <a:endParaRPr lang="it-IT"/>
        </a:p>
      </dgm:t>
    </dgm:pt>
    <dgm:pt modelId="{9D781855-E505-4C16-8CE7-80C1CCDBA6A7}" type="pres">
      <dgm:prSet presAssocID="{391CC399-ED32-4C90-A7B5-45693A8F759B}" presName="aSpace" presStyleCnt="0"/>
      <dgm:spPr/>
    </dgm:pt>
  </dgm:ptLst>
  <dgm:cxnLst>
    <dgm:cxn modelId="{97C901C4-AC33-4D9C-BDB9-878C3D34CCC5}" srcId="{93AB488E-A5E2-4904-873D-7A57DC8E6333}" destId="{D23105C9-9FF9-4036-A944-295E2C6C76B9}" srcOrd="0" destOrd="0" parTransId="{72A8BD2B-AD38-48BB-AA12-4ED42E267359}" sibTransId="{8CA1CECD-1794-45D1-94EE-75BB507AE1EF}"/>
    <dgm:cxn modelId="{9C1F8808-AFA9-D444-B30B-E573F86A37FF}" type="presOf" srcId="{8478B0F4-BFD8-4632-A3E4-3DA92F09599B}" destId="{1F21FC08-8764-49B1-855E-E578BC7D35DC}" srcOrd="0" destOrd="0" presId="urn:microsoft.com/office/officeart/2005/8/layout/pyramid2"/>
    <dgm:cxn modelId="{C602C15D-A17A-48D7-A43F-DCBF7D207FB5}" srcId="{93AB488E-A5E2-4904-873D-7A57DC8E6333}" destId="{D416B31F-23F4-4CE3-8D8D-E0E282095D57}" srcOrd="3" destOrd="0" parTransId="{DD195375-4B3F-4064-ABC7-6CBF5E15AA56}" sibTransId="{4F420C79-5393-4552-882F-9F977D7E0E7D}"/>
    <dgm:cxn modelId="{4631EA99-5E9E-464C-A6CE-304B2EE8A49E}" type="presOf" srcId="{391CC399-ED32-4C90-A7B5-45693A8F759B}" destId="{E98B05DA-C9E2-4552-AD68-B095A768843E}" srcOrd="0" destOrd="0" presId="urn:microsoft.com/office/officeart/2005/8/layout/pyramid2"/>
    <dgm:cxn modelId="{8295D729-C558-1045-93D2-FCB8D866A0E4}" type="presOf" srcId="{D416B31F-23F4-4CE3-8D8D-E0E282095D57}" destId="{1047320F-AE1B-435B-BD45-F81519A3FA97}" srcOrd="0" destOrd="0" presId="urn:microsoft.com/office/officeart/2005/8/layout/pyramid2"/>
    <dgm:cxn modelId="{4547E5F0-D218-0B47-B3AF-5D4384C4816B}" type="presOf" srcId="{93AB488E-A5E2-4904-873D-7A57DC8E6333}" destId="{C5672622-31DB-4C37-8BDA-0AE518A93112}" srcOrd="0" destOrd="0" presId="urn:microsoft.com/office/officeart/2005/8/layout/pyramid2"/>
    <dgm:cxn modelId="{75EA45EA-A359-451F-A990-131D5FC04AB6}" srcId="{93AB488E-A5E2-4904-873D-7A57DC8E6333}" destId="{E7F313FA-F83C-4321-951D-7B6FAB9E9F3D}" srcOrd="2" destOrd="0" parTransId="{F7F340B4-F6C0-429A-9D36-FCF61ECB2281}" sibTransId="{454994B6-0458-43DE-A476-864D6A5168B4}"/>
    <dgm:cxn modelId="{1A032566-3A34-AB4D-9240-02C0A7F157F2}" type="presOf" srcId="{D23105C9-9FF9-4036-A944-295E2C6C76B9}" destId="{94FF350E-839F-460A-9BD9-508FF5AD13A4}" srcOrd="0" destOrd="0" presId="urn:microsoft.com/office/officeart/2005/8/layout/pyramid2"/>
    <dgm:cxn modelId="{8AE66DCE-180D-4FF3-9903-D3E26659616C}" srcId="{93AB488E-A5E2-4904-873D-7A57DC8E6333}" destId="{8478B0F4-BFD8-4632-A3E4-3DA92F09599B}" srcOrd="1" destOrd="0" parTransId="{71C7B42F-588C-460A-A4BB-88C8A074B945}" sibTransId="{713F91C8-AE21-45AF-8875-6C360C09A791}"/>
    <dgm:cxn modelId="{49891F87-E774-CD43-AFB0-E189001C8ADD}" type="presOf" srcId="{E7F313FA-F83C-4321-951D-7B6FAB9E9F3D}" destId="{415D4F47-0A13-40DC-B262-35BA1944E97C}" srcOrd="0" destOrd="0" presId="urn:microsoft.com/office/officeart/2005/8/layout/pyramid2"/>
    <dgm:cxn modelId="{8E1F25A0-58DB-42A0-AD7D-4BBEDD4319F5}" srcId="{93AB488E-A5E2-4904-873D-7A57DC8E6333}" destId="{391CC399-ED32-4C90-A7B5-45693A8F759B}" srcOrd="4" destOrd="0" parTransId="{4545DB5F-F83D-49F6-844D-298C405CC43D}" sibTransId="{04208DF3-F250-42DB-A297-535E0E6B889E}"/>
    <dgm:cxn modelId="{20501CBB-B721-394E-9FE9-8BD32C9E4D00}" type="presParOf" srcId="{C5672622-31DB-4C37-8BDA-0AE518A93112}" destId="{4FB2713A-30B5-40BC-AABB-4F07BA91C26D}" srcOrd="0" destOrd="0" presId="urn:microsoft.com/office/officeart/2005/8/layout/pyramid2"/>
    <dgm:cxn modelId="{C27D2CB2-475F-684B-81B1-F451E80D8274}" type="presParOf" srcId="{C5672622-31DB-4C37-8BDA-0AE518A93112}" destId="{5AE29C7E-7ECF-4106-9734-F5CFEFDACA27}" srcOrd="1" destOrd="0" presId="urn:microsoft.com/office/officeart/2005/8/layout/pyramid2"/>
    <dgm:cxn modelId="{358387A3-6F2E-8E40-8B65-97E303274FED}" type="presParOf" srcId="{5AE29C7E-7ECF-4106-9734-F5CFEFDACA27}" destId="{94FF350E-839F-460A-9BD9-508FF5AD13A4}" srcOrd="0" destOrd="0" presId="urn:microsoft.com/office/officeart/2005/8/layout/pyramid2"/>
    <dgm:cxn modelId="{C80CE3A7-9BA9-A14E-9298-D7D9937BB76B}" type="presParOf" srcId="{5AE29C7E-7ECF-4106-9734-F5CFEFDACA27}" destId="{A9AB8787-4AE2-4382-ABE2-871171464A99}" srcOrd="1" destOrd="0" presId="urn:microsoft.com/office/officeart/2005/8/layout/pyramid2"/>
    <dgm:cxn modelId="{BD311D48-9879-FA44-8C51-21E1F9A607B5}" type="presParOf" srcId="{5AE29C7E-7ECF-4106-9734-F5CFEFDACA27}" destId="{1F21FC08-8764-49B1-855E-E578BC7D35DC}" srcOrd="2" destOrd="0" presId="urn:microsoft.com/office/officeart/2005/8/layout/pyramid2"/>
    <dgm:cxn modelId="{0FEDBBBE-516F-EF47-B9B3-386D29D84923}" type="presParOf" srcId="{5AE29C7E-7ECF-4106-9734-F5CFEFDACA27}" destId="{346216D7-7558-42D2-A06C-A8D78145E1E7}" srcOrd="3" destOrd="0" presId="urn:microsoft.com/office/officeart/2005/8/layout/pyramid2"/>
    <dgm:cxn modelId="{109451FB-7842-E74E-90C8-AE21BEC19DF4}" type="presParOf" srcId="{5AE29C7E-7ECF-4106-9734-F5CFEFDACA27}" destId="{415D4F47-0A13-40DC-B262-35BA1944E97C}" srcOrd="4" destOrd="0" presId="urn:microsoft.com/office/officeart/2005/8/layout/pyramid2"/>
    <dgm:cxn modelId="{18CF0DAC-A8CB-FA48-A614-A30249EC912D}" type="presParOf" srcId="{5AE29C7E-7ECF-4106-9734-F5CFEFDACA27}" destId="{830893F6-230A-442E-844E-A8F4DADEBB9F}" srcOrd="5" destOrd="0" presId="urn:microsoft.com/office/officeart/2005/8/layout/pyramid2"/>
    <dgm:cxn modelId="{214D5937-C9F5-8E4D-80D9-2B85D865BD93}" type="presParOf" srcId="{5AE29C7E-7ECF-4106-9734-F5CFEFDACA27}" destId="{1047320F-AE1B-435B-BD45-F81519A3FA97}" srcOrd="6" destOrd="0" presId="urn:microsoft.com/office/officeart/2005/8/layout/pyramid2"/>
    <dgm:cxn modelId="{6062CED0-6CE0-A249-97A2-9C29CBAA4C07}" type="presParOf" srcId="{5AE29C7E-7ECF-4106-9734-F5CFEFDACA27}" destId="{84866F28-2D6B-4A7A-80D3-F10890462572}" srcOrd="7" destOrd="0" presId="urn:microsoft.com/office/officeart/2005/8/layout/pyramid2"/>
    <dgm:cxn modelId="{93FFA690-7215-C440-94C4-FC1C4D837989}" type="presParOf" srcId="{5AE29C7E-7ECF-4106-9734-F5CFEFDACA27}" destId="{E98B05DA-C9E2-4552-AD68-B095A768843E}" srcOrd="8" destOrd="0" presId="urn:microsoft.com/office/officeart/2005/8/layout/pyramid2"/>
    <dgm:cxn modelId="{56E6FD72-104F-3A4B-88E8-D2B89D8D850F}" type="presParOf" srcId="{5AE29C7E-7ECF-4106-9734-F5CFEFDACA27}" destId="{9D781855-E505-4C16-8CE7-80C1CCDBA6A7}"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BE0325-6AB6-4654-978E-2D127E40EA9D}"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it-IT"/>
        </a:p>
      </dgm:t>
    </dgm:pt>
    <dgm:pt modelId="{988D35DC-9B1D-4982-885A-35F814AAFC4A}">
      <dgm:prSet phldrT="[Testo]"/>
      <dgm:spPr/>
      <dgm:t>
        <a:bodyPr/>
        <a:lstStyle/>
        <a:p>
          <a:r>
            <a:rPr lang="it-IT" dirty="0" smtClean="0">
              <a:latin typeface="Arial"/>
              <a:cs typeface="Arial"/>
            </a:rPr>
            <a:t>comunicazione e applicazione dei valori etici e di integrità</a:t>
          </a:r>
          <a:endParaRPr lang="it-IT" dirty="0">
            <a:latin typeface="Arial"/>
            <a:cs typeface="Arial"/>
          </a:endParaRPr>
        </a:p>
      </dgm:t>
    </dgm:pt>
    <dgm:pt modelId="{EEE6B57C-374D-450C-A1A6-D4002FE1FE91}" type="parTrans" cxnId="{C13814A2-8E4B-4B41-BAAC-1384103B834D}">
      <dgm:prSet/>
      <dgm:spPr/>
      <dgm:t>
        <a:bodyPr/>
        <a:lstStyle/>
        <a:p>
          <a:endParaRPr lang="it-IT"/>
        </a:p>
      </dgm:t>
    </dgm:pt>
    <dgm:pt modelId="{0C07E2FF-5819-4223-9CAE-FE4221311CE6}" type="sibTrans" cxnId="{C13814A2-8E4B-4B41-BAAC-1384103B834D}">
      <dgm:prSet/>
      <dgm:spPr/>
      <dgm:t>
        <a:bodyPr/>
        <a:lstStyle/>
        <a:p>
          <a:endParaRPr lang="it-IT"/>
        </a:p>
      </dgm:t>
    </dgm:pt>
    <dgm:pt modelId="{AA917D0D-397F-4E30-B507-6526477AF65B}">
      <dgm:prSet phldrT="[Testo]"/>
      <dgm:spPr/>
      <dgm:t>
        <a:bodyPr/>
        <a:lstStyle/>
        <a:p>
          <a:r>
            <a:rPr lang="it-IT" dirty="0" smtClean="0">
              <a:latin typeface="Arial"/>
              <a:cs typeface="Arial"/>
            </a:rPr>
            <a:t>considerazione dell’importanza della competenza per svolgere particolari mansioni</a:t>
          </a:r>
          <a:endParaRPr lang="it-IT" dirty="0">
            <a:latin typeface="Arial"/>
            <a:cs typeface="Arial"/>
          </a:endParaRPr>
        </a:p>
      </dgm:t>
    </dgm:pt>
    <dgm:pt modelId="{B2C7EAB1-EFA7-4EBC-9BEE-5B3876A85E57}" type="parTrans" cxnId="{0F81F926-A130-4F60-86F0-24D94B36D813}">
      <dgm:prSet/>
      <dgm:spPr/>
      <dgm:t>
        <a:bodyPr/>
        <a:lstStyle/>
        <a:p>
          <a:endParaRPr lang="it-IT"/>
        </a:p>
      </dgm:t>
    </dgm:pt>
    <dgm:pt modelId="{143EE528-F8ED-4810-B5DF-78F011650CC8}" type="sibTrans" cxnId="{0F81F926-A130-4F60-86F0-24D94B36D813}">
      <dgm:prSet/>
      <dgm:spPr/>
      <dgm:t>
        <a:bodyPr/>
        <a:lstStyle/>
        <a:p>
          <a:endParaRPr lang="it-IT"/>
        </a:p>
      </dgm:t>
    </dgm:pt>
    <dgm:pt modelId="{EDD56CB2-24CA-4C9E-91F3-78D40C20437D}">
      <dgm:prSet phldrT="[Testo]"/>
      <dgm:spPr/>
      <dgm:t>
        <a:bodyPr/>
        <a:lstStyle/>
        <a:p>
          <a:r>
            <a:rPr lang="it-IT" dirty="0" smtClean="0">
              <a:latin typeface="Arial"/>
              <a:cs typeface="Arial"/>
            </a:rPr>
            <a:t>partecipazione dei responsabili delle attività di </a:t>
          </a:r>
          <a:r>
            <a:rPr lang="it-IT" dirty="0" err="1" smtClean="0">
              <a:latin typeface="Arial"/>
              <a:cs typeface="Arial"/>
            </a:rPr>
            <a:t>governance</a:t>
          </a:r>
          <a:endParaRPr lang="it-IT" dirty="0">
            <a:latin typeface="Arial"/>
            <a:cs typeface="Arial"/>
          </a:endParaRPr>
        </a:p>
      </dgm:t>
    </dgm:pt>
    <dgm:pt modelId="{1A7DF235-C71E-4FB3-B9D1-38CA28DB16A8}" type="parTrans" cxnId="{233F1D87-E480-466D-85EB-6E3743061D71}">
      <dgm:prSet/>
      <dgm:spPr/>
      <dgm:t>
        <a:bodyPr/>
        <a:lstStyle/>
        <a:p>
          <a:endParaRPr lang="it-IT"/>
        </a:p>
      </dgm:t>
    </dgm:pt>
    <dgm:pt modelId="{122A8CEE-C81B-454C-B798-C79B71C43513}" type="sibTrans" cxnId="{233F1D87-E480-466D-85EB-6E3743061D71}">
      <dgm:prSet/>
      <dgm:spPr/>
      <dgm:t>
        <a:bodyPr/>
        <a:lstStyle/>
        <a:p>
          <a:endParaRPr lang="it-IT"/>
        </a:p>
      </dgm:t>
    </dgm:pt>
    <dgm:pt modelId="{B9F8AF41-438A-4F3E-AEB4-B222FF7DDADD}">
      <dgm:prSet phldrT="[Testo]"/>
      <dgm:spPr/>
      <dgm:t>
        <a:bodyPr/>
        <a:lstStyle/>
        <a:p>
          <a:r>
            <a:rPr lang="it-IT" dirty="0" smtClean="0">
              <a:latin typeface="Arial"/>
              <a:cs typeface="Arial"/>
            </a:rPr>
            <a:t>filosofia e stile operativo della Direzione</a:t>
          </a:r>
          <a:endParaRPr lang="it-IT" dirty="0">
            <a:latin typeface="Arial"/>
            <a:cs typeface="Arial"/>
          </a:endParaRPr>
        </a:p>
      </dgm:t>
    </dgm:pt>
    <dgm:pt modelId="{9718C1E1-1FB5-4928-9557-E4FFFB93AA3E}" type="parTrans" cxnId="{1F2B5CF0-5D28-4109-9908-B32405AA62CF}">
      <dgm:prSet/>
      <dgm:spPr/>
      <dgm:t>
        <a:bodyPr/>
        <a:lstStyle/>
        <a:p>
          <a:endParaRPr lang="it-IT"/>
        </a:p>
      </dgm:t>
    </dgm:pt>
    <dgm:pt modelId="{603C821B-22AF-47D8-952D-FE35E20B6AE8}" type="sibTrans" cxnId="{1F2B5CF0-5D28-4109-9908-B32405AA62CF}">
      <dgm:prSet/>
      <dgm:spPr/>
      <dgm:t>
        <a:bodyPr/>
        <a:lstStyle/>
        <a:p>
          <a:endParaRPr lang="it-IT"/>
        </a:p>
      </dgm:t>
    </dgm:pt>
    <dgm:pt modelId="{1F33BE94-9164-4A74-8D41-8BE4BE3C470B}">
      <dgm:prSet phldrT="[Testo]"/>
      <dgm:spPr/>
      <dgm:t>
        <a:bodyPr/>
        <a:lstStyle/>
        <a:p>
          <a:r>
            <a:rPr lang="it-IT" dirty="0" smtClean="0">
              <a:latin typeface="Arial"/>
              <a:cs typeface="Arial"/>
            </a:rPr>
            <a:t>struttura organizzativa</a:t>
          </a:r>
          <a:endParaRPr lang="it-IT" dirty="0">
            <a:latin typeface="Arial"/>
            <a:cs typeface="Arial"/>
          </a:endParaRPr>
        </a:p>
      </dgm:t>
    </dgm:pt>
    <dgm:pt modelId="{4DD30110-ABB3-40A4-B991-AA36F70262B0}" type="parTrans" cxnId="{84CA1F8A-B853-44A1-8EEA-F204DAD08FED}">
      <dgm:prSet/>
      <dgm:spPr/>
      <dgm:t>
        <a:bodyPr/>
        <a:lstStyle/>
        <a:p>
          <a:endParaRPr lang="it-IT"/>
        </a:p>
      </dgm:t>
    </dgm:pt>
    <dgm:pt modelId="{50CC8AA3-9B42-4ECD-A2E7-04FE43D4F561}" type="sibTrans" cxnId="{84CA1F8A-B853-44A1-8EEA-F204DAD08FED}">
      <dgm:prSet/>
      <dgm:spPr/>
      <dgm:t>
        <a:bodyPr/>
        <a:lstStyle/>
        <a:p>
          <a:endParaRPr lang="it-IT"/>
        </a:p>
      </dgm:t>
    </dgm:pt>
    <dgm:pt modelId="{33A6E35A-69C6-4F75-989D-C6A1E987B60E}">
      <dgm:prSet phldrT="[Testo]"/>
      <dgm:spPr/>
      <dgm:t>
        <a:bodyPr/>
        <a:lstStyle/>
        <a:p>
          <a:r>
            <a:rPr lang="it-IT" dirty="0" smtClean="0">
              <a:latin typeface="Arial"/>
              <a:cs typeface="Arial"/>
            </a:rPr>
            <a:t>attribuzione di autorità e responsabilità</a:t>
          </a:r>
          <a:endParaRPr lang="it-IT" dirty="0">
            <a:latin typeface="Arial"/>
            <a:cs typeface="Arial"/>
          </a:endParaRPr>
        </a:p>
      </dgm:t>
    </dgm:pt>
    <dgm:pt modelId="{A98F5DFC-3822-4683-9EC7-F55EE753801F}" type="parTrans" cxnId="{DB3F01B9-1A52-4EAE-BC88-3E9A340F8463}">
      <dgm:prSet/>
      <dgm:spPr/>
      <dgm:t>
        <a:bodyPr/>
        <a:lstStyle/>
        <a:p>
          <a:endParaRPr lang="it-IT"/>
        </a:p>
      </dgm:t>
    </dgm:pt>
    <dgm:pt modelId="{65DCE25A-181D-4A41-A8D1-1DC0E9868899}" type="sibTrans" cxnId="{DB3F01B9-1A52-4EAE-BC88-3E9A340F8463}">
      <dgm:prSet/>
      <dgm:spPr/>
      <dgm:t>
        <a:bodyPr/>
        <a:lstStyle/>
        <a:p>
          <a:endParaRPr lang="it-IT"/>
        </a:p>
      </dgm:t>
    </dgm:pt>
    <dgm:pt modelId="{8F562704-4668-416B-BADC-AB2A6ED37866}">
      <dgm:prSet phldrT="[Testo]"/>
      <dgm:spPr/>
      <dgm:t>
        <a:bodyPr/>
        <a:lstStyle/>
        <a:p>
          <a:r>
            <a:rPr lang="it-IT" dirty="0" smtClean="0">
              <a:latin typeface="Arial"/>
              <a:cs typeface="Arial"/>
            </a:rPr>
            <a:t>direttive e procedure in tema di risorse umane</a:t>
          </a:r>
          <a:endParaRPr lang="it-IT" dirty="0">
            <a:latin typeface="Arial"/>
            <a:cs typeface="Arial"/>
          </a:endParaRPr>
        </a:p>
      </dgm:t>
    </dgm:pt>
    <dgm:pt modelId="{3A20B1A6-1F2F-4DA0-9C2A-69C29B5C1984}" type="parTrans" cxnId="{95FA642E-82DA-4F4E-AE1E-DF0E937A774A}">
      <dgm:prSet/>
      <dgm:spPr/>
      <dgm:t>
        <a:bodyPr/>
        <a:lstStyle/>
        <a:p>
          <a:endParaRPr lang="it-IT"/>
        </a:p>
      </dgm:t>
    </dgm:pt>
    <dgm:pt modelId="{D331FC7C-2CF0-40B9-B86A-B480B4EE3009}" type="sibTrans" cxnId="{95FA642E-82DA-4F4E-AE1E-DF0E937A774A}">
      <dgm:prSet/>
      <dgm:spPr/>
      <dgm:t>
        <a:bodyPr/>
        <a:lstStyle/>
        <a:p>
          <a:endParaRPr lang="it-IT"/>
        </a:p>
      </dgm:t>
    </dgm:pt>
    <dgm:pt modelId="{DBF324FB-3789-4950-B4AD-E74B9AF4ABFC}" type="pres">
      <dgm:prSet presAssocID="{82BE0325-6AB6-4654-978E-2D127E40EA9D}" presName="diagram" presStyleCnt="0">
        <dgm:presLayoutVars>
          <dgm:dir/>
          <dgm:resizeHandles val="exact"/>
        </dgm:presLayoutVars>
      </dgm:prSet>
      <dgm:spPr/>
      <dgm:t>
        <a:bodyPr/>
        <a:lstStyle/>
        <a:p>
          <a:endParaRPr lang="it-IT"/>
        </a:p>
      </dgm:t>
    </dgm:pt>
    <dgm:pt modelId="{A3B8CFB9-5B36-453E-93F0-B4FF9616A74E}" type="pres">
      <dgm:prSet presAssocID="{988D35DC-9B1D-4982-885A-35F814AAFC4A}" presName="node" presStyleLbl="node1" presStyleIdx="0" presStyleCnt="7">
        <dgm:presLayoutVars>
          <dgm:bulletEnabled val="1"/>
        </dgm:presLayoutVars>
      </dgm:prSet>
      <dgm:spPr/>
      <dgm:t>
        <a:bodyPr/>
        <a:lstStyle/>
        <a:p>
          <a:endParaRPr lang="it-IT"/>
        </a:p>
      </dgm:t>
    </dgm:pt>
    <dgm:pt modelId="{135948F1-E171-4196-9D7F-0BB88D5D44F2}" type="pres">
      <dgm:prSet presAssocID="{0C07E2FF-5819-4223-9CAE-FE4221311CE6}" presName="sibTrans" presStyleCnt="0"/>
      <dgm:spPr/>
      <dgm:t>
        <a:bodyPr/>
        <a:lstStyle/>
        <a:p>
          <a:endParaRPr lang="it-IT"/>
        </a:p>
      </dgm:t>
    </dgm:pt>
    <dgm:pt modelId="{F011C2F5-CB7B-4463-9946-23DFB2757251}" type="pres">
      <dgm:prSet presAssocID="{AA917D0D-397F-4E30-B507-6526477AF65B}" presName="node" presStyleLbl="node1" presStyleIdx="1" presStyleCnt="7">
        <dgm:presLayoutVars>
          <dgm:bulletEnabled val="1"/>
        </dgm:presLayoutVars>
      </dgm:prSet>
      <dgm:spPr/>
      <dgm:t>
        <a:bodyPr/>
        <a:lstStyle/>
        <a:p>
          <a:endParaRPr lang="it-IT"/>
        </a:p>
      </dgm:t>
    </dgm:pt>
    <dgm:pt modelId="{A50C457C-A9F5-4710-91D6-D3394774D7CB}" type="pres">
      <dgm:prSet presAssocID="{143EE528-F8ED-4810-B5DF-78F011650CC8}" presName="sibTrans" presStyleCnt="0"/>
      <dgm:spPr/>
      <dgm:t>
        <a:bodyPr/>
        <a:lstStyle/>
        <a:p>
          <a:endParaRPr lang="it-IT"/>
        </a:p>
      </dgm:t>
    </dgm:pt>
    <dgm:pt modelId="{803C161A-A1D9-4188-B5DE-ECD02669EDA8}" type="pres">
      <dgm:prSet presAssocID="{EDD56CB2-24CA-4C9E-91F3-78D40C20437D}" presName="node" presStyleLbl="node1" presStyleIdx="2" presStyleCnt="7">
        <dgm:presLayoutVars>
          <dgm:bulletEnabled val="1"/>
        </dgm:presLayoutVars>
      </dgm:prSet>
      <dgm:spPr/>
      <dgm:t>
        <a:bodyPr/>
        <a:lstStyle/>
        <a:p>
          <a:endParaRPr lang="it-IT"/>
        </a:p>
      </dgm:t>
    </dgm:pt>
    <dgm:pt modelId="{78C650DF-231B-4A40-9FEC-C93835E4FA02}" type="pres">
      <dgm:prSet presAssocID="{122A8CEE-C81B-454C-B798-C79B71C43513}" presName="sibTrans" presStyleCnt="0"/>
      <dgm:spPr/>
      <dgm:t>
        <a:bodyPr/>
        <a:lstStyle/>
        <a:p>
          <a:endParaRPr lang="it-IT"/>
        </a:p>
      </dgm:t>
    </dgm:pt>
    <dgm:pt modelId="{BCA3DFD5-1957-452C-8305-BF06BE4752C7}" type="pres">
      <dgm:prSet presAssocID="{B9F8AF41-438A-4F3E-AEB4-B222FF7DDADD}" presName="node" presStyleLbl="node1" presStyleIdx="3" presStyleCnt="7">
        <dgm:presLayoutVars>
          <dgm:bulletEnabled val="1"/>
        </dgm:presLayoutVars>
      </dgm:prSet>
      <dgm:spPr/>
      <dgm:t>
        <a:bodyPr/>
        <a:lstStyle/>
        <a:p>
          <a:endParaRPr lang="it-IT"/>
        </a:p>
      </dgm:t>
    </dgm:pt>
    <dgm:pt modelId="{545EAEEE-EAA5-4554-8EB2-2467D166E42A}" type="pres">
      <dgm:prSet presAssocID="{603C821B-22AF-47D8-952D-FE35E20B6AE8}" presName="sibTrans" presStyleCnt="0"/>
      <dgm:spPr/>
      <dgm:t>
        <a:bodyPr/>
        <a:lstStyle/>
        <a:p>
          <a:endParaRPr lang="it-IT"/>
        </a:p>
      </dgm:t>
    </dgm:pt>
    <dgm:pt modelId="{C5C1E551-6B0E-434E-966B-856C6533B35B}" type="pres">
      <dgm:prSet presAssocID="{1F33BE94-9164-4A74-8D41-8BE4BE3C470B}" presName="node" presStyleLbl="node1" presStyleIdx="4" presStyleCnt="7">
        <dgm:presLayoutVars>
          <dgm:bulletEnabled val="1"/>
        </dgm:presLayoutVars>
      </dgm:prSet>
      <dgm:spPr/>
      <dgm:t>
        <a:bodyPr/>
        <a:lstStyle/>
        <a:p>
          <a:endParaRPr lang="it-IT"/>
        </a:p>
      </dgm:t>
    </dgm:pt>
    <dgm:pt modelId="{98465D40-112B-44DA-A69D-AEB08DD93C9C}" type="pres">
      <dgm:prSet presAssocID="{50CC8AA3-9B42-4ECD-A2E7-04FE43D4F561}" presName="sibTrans" presStyleCnt="0"/>
      <dgm:spPr/>
      <dgm:t>
        <a:bodyPr/>
        <a:lstStyle/>
        <a:p>
          <a:endParaRPr lang="it-IT"/>
        </a:p>
      </dgm:t>
    </dgm:pt>
    <dgm:pt modelId="{3423F426-32AC-49FD-BBF5-EAE138E39C9D}" type="pres">
      <dgm:prSet presAssocID="{33A6E35A-69C6-4F75-989D-C6A1E987B60E}" presName="node" presStyleLbl="node1" presStyleIdx="5" presStyleCnt="7">
        <dgm:presLayoutVars>
          <dgm:bulletEnabled val="1"/>
        </dgm:presLayoutVars>
      </dgm:prSet>
      <dgm:spPr/>
      <dgm:t>
        <a:bodyPr/>
        <a:lstStyle/>
        <a:p>
          <a:endParaRPr lang="it-IT"/>
        </a:p>
      </dgm:t>
    </dgm:pt>
    <dgm:pt modelId="{454797D5-EDF0-4543-84D6-B850E750F52F}" type="pres">
      <dgm:prSet presAssocID="{65DCE25A-181D-4A41-A8D1-1DC0E9868899}" presName="sibTrans" presStyleCnt="0"/>
      <dgm:spPr/>
      <dgm:t>
        <a:bodyPr/>
        <a:lstStyle/>
        <a:p>
          <a:endParaRPr lang="it-IT"/>
        </a:p>
      </dgm:t>
    </dgm:pt>
    <dgm:pt modelId="{5321CBFF-E009-49C8-B245-01E88DE18473}" type="pres">
      <dgm:prSet presAssocID="{8F562704-4668-416B-BADC-AB2A6ED37866}" presName="node" presStyleLbl="node1" presStyleIdx="6" presStyleCnt="7">
        <dgm:presLayoutVars>
          <dgm:bulletEnabled val="1"/>
        </dgm:presLayoutVars>
      </dgm:prSet>
      <dgm:spPr/>
      <dgm:t>
        <a:bodyPr/>
        <a:lstStyle/>
        <a:p>
          <a:endParaRPr lang="it-IT"/>
        </a:p>
      </dgm:t>
    </dgm:pt>
  </dgm:ptLst>
  <dgm:cxnLst>
    <dgm:cxn modelId="{1B4A0510-8180-024A-87C5-8E989DC1D5C9}" type="presOf" srcId="{1F33BE94-9164-4A74-8D41-8BE4BE3C470B}" destId="{C5C1E551-6B0E-434E-966B-856C6533B35B}" srcOrd="0" destOrd="0" presId="urn:microsoft.com/office/officeart/2005/8/layout/default"/>
    <dgm:cxn modelId="{84CA1F8A-B853-44A1-8EEA-F204DAD08FED}" srcId="{82BE0325-6AB6-4654-978E-2D127E40EA9D}" destId="{1F33BE94-9164-4A74-8D41-8BE4BE3C470B}" srcOrd="4" destOrd="0" parTransId="{4DD30110-ABB3-40A4-B991-AA36F70262B0}" sibTransId="{50CC8AA3-9B42-4ECD-A2E7-04FE43D4F561}"/>
    <dgm:cxn modelId="{EDFF72A0-EEDB-E64E-B5F2-89508655705C}" type="presOf" srcId="{82BE0325-6AB6-4654-978E-2D127E40EA9D}" destId="{DBF324FB-3789-4950-B4AD-E74B9AF4ABFC}" srcOrd="0" destOrd="0" presId="urn:microsoft.com/office/officeart/2005/8/layout/default"/>
    <dgm:cxn modelId="{233F1D87-E480-466D-85EB-6E3743061D71}" srcId="{82BE0325-6AB6-4654-978E-2D127E40EA9D}" destId="{EDD56CB2-24CA-4C9E-91F3-78D40C20437D}" srcOrd="2" destOrd="0" parTransId="{1A7DF235-C71E-4FB3-B9D1-38CA28DB16A8}" sibTransId="{122A8CEE-C81B-454C-B798-C79B71C43513}"/>
    <dgm:cxn modelId="{C13814A2-8E4B-4B41-BAAC-1384103B834D}" srcId="{82BE0325-6AB6-4654-978E-2D127E40EA9D}" destId="{988D35DC-9B1D-4982-885A-35F814AAFC4A}" srcOrd="0" destOrd="0" parTransId="{EEE6B57C-374D-450C-A1A6-D4002FE1FE91}" sibTransId="{0C07E2FF-5819-4223-9CAE-FE4221311CE6}"/>
    <dgm:cxn modelId="{2D0C5F7C-D9B7-7546-B351-CADA131BC803}" type="presOf" srcId="{8F562704-4668-416B-BADC-AB2A6ED37866}" destId="{5321CBFF-E009-49C8-B245-01E88DE18473}" srcOrd="0" destOrd="0" presId="urn:microsoft.com/office/officeart/2005/8/layout/default"/>
    <dgm:cxn modelId="{2A3E23A8-CC9F-6D47-B4D3-05A88C616521}" type="presOf" srcId="{AA917D0D-397F-4E30-B507-6526477AF65B}" destId="{F011C2F5-CB7B-4463-9946-23DFB2757251}" srcOrd="0" destOrd="0" presId="urn:microsoft.com/office/officeart/2005/8/layout/default"/>
    <dgm:cxn modelId="{ECC2A9D7-9C1C-CC48-B883-DC63F77D3011}" type="presOf" srcId="{EDD56CB2-24CA-4C9E-91F3-78D40C20437D}" destId="{803C161A-A1D9-4188-B5DE-ECD02669EDA8}" srcOrd="0" destOrd="0" presId="urn:microsoft.com/office/officeart/2005/8/layout/default"/>
    <dgm:cxn modelId="{84820989-701D-844F-B3C2-1A3EF3C24D42}" type="presOf" srcId="{B9F8AF41-438A-4F3E-AEB4-B222FF7DDADD}" destId="{BCA3DFD5-1957-452C-8305-BF06BE4752C7}" srcOrd="0" destOrd="0" presId="urn:microsoft.com/office/officeart/2005/8/layout/default"/>
    <dgm:cxn modelId="{DB3F01B9-1A52-4EAE-BC88-3E9A340F8463}" srcId="{82BE0325-6AB6-4654-978E-2D127E40EA9D}" destId="{33A6E35A-69C6-4F75-989D-C6A1E987B60E}" srcOrd="5" destOrd="0" parTransId="{A98F5DFC-3822-4683-9EC7-F55EE753801F}" sibTransId="{65DCE25A-181D-4A41-A8D1-1DC0E9868899}"/>
    <dgm:cxn modelId="{0F81F926-A130-4F60-86F0-24D94B36D813}" srcId="{82BE0325-6AB6-4654-978E-2D127E40EA9D}" destId="{AA917D0D-397F-4E30-B507-6526477AF65B}" srcOrd="1" destOrd="0" parTransId="{B2C7EAB1-EFA7-4EBC-9BEE-5B3876A85E57}" sibTransId="{143EE528-F8ED-4810-B5DF-78F011650CC8}"/>
    <dgm:cxn modelId="{1F2B5CF0-5D28-4109-9908-B32405AA62CF}" srcId="{82BE0325-6AB6-4654-978E-2D127E40EA9D}" destId="{B9F8AF41-438A-4F3E-AEB4-B222FF7DDADD}" srcOrd="3" destOrd="0" parTransId="{9718C1E1-1FB5-4928-9557-E4FFFB93AA3E}" sibTransId="{603C821B-22AF-47D8-952D-FE35E20B6AE8}"/>
    <dgm:cxn modelId="{1FCFA6FF-9E05-6F40-A976-40486708D450}" type="presOf" srcId="{988D35DC-9B1D-4982-885A-35F814AAFC4A}" destId="{A3B8CFB9-5B36-453E-93F0-B4FF9616A74E}" srcOrd="0" destOrd="0" presId="urn:microsoft.com/office/officeart/2005/8/layout/default"/>
    <dgm:cxn modelId="{723FAB01-6FDD-B949-B75C-D5933F04A977}" type="presOf" srcId="{33A6E35A-69C6-4F75-989D-C6A1E987B60E}" destId="{3423F426-32AC-49FD-BBF5-EAE138E39C9D}" srcOrd="0" destOrd="0" presId="urn:microsoft.com/office/officeart/2005/8/layout/default"/>
    <dgm:cxn modelId="{95FA642E-82DA-4F4E-AE1E-DF0E937A774A}" srcId="{82BE0325-6AB6-4654-978E-2D127E40EA9D}" destId="{8F562704-4668-416B-BADC-AB2A6ED37866}" srcOrd="6" destOrd="0" parTransId="{3A20B1A6-1F2F-4DA0-9C2A-69C29B5C1984}" sibTransId="{D331FC7C-2CF0-40B9-B86A-B480B4EE3009}"/>
    <dgm:cxn modelId="{2C616653-D960-C547-B578-ACB48DA5BA84}" type="presParOf" srcId="{DBF324FB-3789-4950-B4AD-E74B9AF4ABFC}" destId="{A3B8CFB9-5B36-453E-93F0-B4FF9616A74E}" srcOrd="0" destOrd="0" presId="urn:microsoft.com/office/officeart/2005/8/layout/default"/>
    <dgm:cxn modelId="{07E9EB2B-2539-5742-BAF0-5D3F4EC75C93}" type="presParOf" srcId="{DBF324FB-3789-4950-B4AD-E74B9AF4ABFC}" destId="{135948F1-E171-4196-9D7F-0BB88D5D44F2}" srcOrd="1" destOrd="0" presId="urn:microsoft.com/office/officeart/2005/8/layout/default"/>
    <dgm:cxn modelId="{6F94E972-D199-834B-8D14-96D89FFCFAA2}" type="presParOf" srcId="{DBF324FB-3789-4950-B4AD-E74B9AF4ABFC}" destId="{F011C2F5-CB7B-4463-9946-23DFB2757251}" srcOrd="2" destOrd="0" presId="urn:microsoft.com/office/officeart/2005/8/layout/default"/>
    <dgm:cxn modelId="{71D83AAA-D73A-7F44-A339-A9FEFA1EE1FB}" type="presParOf" srcId="{DBF324FB-3789-4950-B4AD-E74B9AF4ABFC}" destId="{A50C457C-A9F5-4710-91D6-D3394774D7CB}" srcOrd="3" destOrd="0" presId="urn:microsoft.com/office/officeart/2005/8/layout/default"/>
    <dgm:cxn modelId="{68994BBC-BB7D-1242-A799-82D016F8EEFA}" type="presParOf" srcId="{DBF324FB-3789-4950-B4AD-E74B9AF4ABFC}" destId="{803C161A-A1D9-4188-B5DE-ECD02669EDA8}" srcOrd="4" destOrd="0" presId="urn:microsoft.com/office/officeart/2005/8/layout/default"/>
    <dgm:cxn modelId="{29C34A38-820E-574A-8608-169344513A6B}" type="presParOf" srcId="{DBF324FB-3789-4950-B4AD-E74B9AF4ABFC}" destId="{78C650DF-231B-4A40-9FEC-C93835E4FA02}" srcOrd="5" destOrd="0" presId="urn:microsoft.com/office/officeart/2005/8/layout/default"/>
    <dgm:cxn modelId="{76548DBB-1CA1-604F-AF68-B2D312649125}" type="presParOf" srcId="{DBF324FB-3789-4950-B4AD-E74B9AF4ABFC}" destId="{BCA3DFD5-1957-452C-8305-BF06BE4752C7}" srcOrd="6" destOrd="0" presId="urn:microsoft.com/office/officeart/2005/8/layout/default"/>
    <dgm:cxn modelId="{484C89D7-6150-1A4F-9087-C33F7376F002}" type="presParOf" srcId="{DBF324FB-3789-4950-B4AD-E74B9AF4ABFC}" destId="{545EAEEE-EAA5-4554-8EB2-2467D166E42A}" srcOrd="7" destOrd="0" presId="urn:microsoft.com/office/officeart/2005/8/layout/default"/>
    <dgm:cxn modelId="{54A6DE76-E0EB-7345-A0AC-99E593ACE465}" type="presParOf" srcId="{DBF324FB-3789-4950-B4AD-E74B9AF4ABFC}" destId="{C5C1E551-6B0E-434E-966B-856C6533B35B}" srcOrd="8" destOrd="0" presId="urn:microsoft.com/office/officeart/2005/8/layout/default"/>
    <dgm:cxn modelId="{D99FDB29-ADDC-0741-8BCC-0F162C9A459D}" type="presParOf" srcId="{DBF324FB-3789-4950-B4AD-E74B9AF4ABFC}" destId="{98465D40-112B-44DA-A69D-AEB08DD93C9C}" srcOrd="9" destOrd="0" presId="urn:microsoft.com/office/officeart/2005/8/layout/default"/>
    <dgm:cxn modelId="{9EBA68B5-7186-0E4D-9D22-10DDC67ADD0D}" type="presParOf" srcId="{DBF324FB-3789-4950-B4AD-E74B9AF4ABFC}" destId="{3423F426-32AC-49FD-BBF5-EAE138E39C9D}" srcOrd="10" destOrd="0" presId="urn:microsoft.com/office/officeart/2005/8/layout/default"/>
    <dgm:cxn modelId="{143E9BB3-7169-9743-96B9-FD23FA377A34}" type="presParOf" srcId="{DBF324FB-3789-4950-B4AD-E74B9AF4ABFC}" destId="{454797D5-EDF0-4543-84D6-B850E750F52F}" srcOrd="11" destOrd="0" presId="urn:microsoft.com/office/officeart/2005/8/layout/default"/>
    <dgm:cxn modelId="{771526D9-DEF9-AE47-9136-28C3797E516D}" type="presParOf" srcId="{DBF324FB-3789-4950-B4AD-E74B9AF4ABFC}" destId="{5321CBFF-E009-49C8-B245-01E88DE1847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9788F9-F5BE-41D5-B5F0-37EFFB4F4A6D}" type="doc">
      <dgm:prSet loTypeId="urn:microsoft.com/office/officeart/2005/8/layout/chart3" loCatId="cycle" qsTypeId="urn:microsoft.com/office/officeart/2005/8/quickstyle/simple1" qsCatId="simple" csTypeId="urn:microsoft.com/office/officeart/2005/8/colors/accent1_2" csCatId="accent1" phldr="1"/>
      <dgm:spPr/>
    </dgm:pt>
    <dgm:pt modelId="{D03ECBE8-5BFD-4CCF-A192-DEEE79B4F2AF}">
      <dgm:prSet phldrT="[Testo]" custT="1"/>
      <dgm:spPr>
        <a:solidFill>
          <a:srgbClr val="FF0000"/>
        </a:solidFill>
      </dgm:spPr>
      <dgm:t>
        <a:bodyPr/>
        <a:lstStyle/>
        <a:p>
          <a:r>
            <a:rPr lang="it-IT" sz="1000" dirty="0" smtClean="0"/>
            <a:t>le procedure</a:t>
          </a:r>
          <a:endParaRPr lang="it-IT" sz="1000" dirty="0"/>
        </a:p>
      </dgm:t>
    </dgm:pt>
    <dgm:pt modelId="{5CBE13B4-5AF3-4EF7-8DB8-B3D680978D61}" type="parTrans" cxnId="{3DC4A557-8CD4-4C1B-B8FF-8BD6FE5E6510}">
      <dgm:prSet/>
      <dgm:spPr/>
      <dgm:t>
        <a:bodyPr/>
        <a:lstStyle/>
        <a:p>
          <a:endParaRPr lang="it-IT"/>
        </a:p>
      </dgm:t>
    </dgm:pt>
    <dgm:pt modelId="{C6013648-4F81-4FE2-85E8-36DA5A628E06}" type="sibTrans" cxnId="{3DC4A557-8CD4-4C1B-B8FF-8BD6FE5E6510}">
      <dgm:prSet/>
      <dgm:spPr/>
      <dgm:t>
        <a:bodyPr/>
        <a:lstStyle/>
        <a:p>
          <a:endParaRPr lang="it-IT"/>
        </a:p>
      </dgm:t>
    </dgm:pt>
    <dgm:pt modelId="{8EB37967-EDF4-4362-B697-5BFCAC84DBC8}">
      <dgm:prSet phldrT="[Testo]" custT="1"/>
      <dgm:spPr/>
      <dgm:t>
        <a:bodyPr/>
        <a:lstStyle/>
        <a:p>
          <a:r>
            <a:rPr lang="it-IT" sz="1000" dirty="0" smtClean="0"/>
            <a:t>il modo in cui il sistema informativo recepisce eventi e condizioni</a:t>
          </a:r>
          <a:endParaRPr lang="it-IT" sz="1000" dirty="0"/>
        </a:p>
      </dgm:t>
    </dgm:pt>
    <dgm:pt modelId="{95E24B10-6A63-4FE6-9141-AF65D0F4AAF8}" type="parTrans" cxnId="{71EA1581-5B5B-46CE-B8D2-33CF764C9C74}">
      <dgm:prSet/>
      <dgm:spPr/>
      <dgm:t>
        <a:bodyPr/>
        <a:lstStyle/>
        <a:p>
          <a:endParaRPr lang="it-IT"/>
        </a:p>
      </dgm:t>
    </dgm:pt>
    <dgm:pt modelId="{B65EF411-4EA9-4F16-95F9-3FECE2932384}" type="sibTrans" cxnId="{71EA1581-5B5B-46CE-B8D2-33CF764C9C74}">
      <dgm:prSet/>
      <dgm:spPr/>
      <dgm:t>
        <a:bodyPr/>
        <a:lstStyle/>
        <a:p>
          <a:endParaRPr lang="it-IT"/>
        </a:p>
      </dgm:t>
    </dgm:pt>
    <dgm:pt modelId="{842521EA-7456-40D2-839C-F3E85FB36723}">
      <dgm:prSet phldrT="[Testo]" custT="1"/>
      <dgm:spPr/>
      <dgm:t>
        <a:bodyPr/>
        <a:lstStyle/>
        <a:p>
          <a:r>
            <a:rPr lang="it-IT" sz="1000" dirty="0" smtClean="0"/>
            <a:t>le classi di operazioni nella gestione dell’impresa </a:t>
          </a:r>
          <a:endParaRPr lang="it-IT" sz="1000" dirty="0"/>
        </a:p>
      </dgm:t>
    </dgm:pt>
    <dgm:pt modelId="{A6331E29-4AFE-43A8-A78E-EDF6F5696530}" type="parTrans" cxnId="{AB669C5F-6B34-40C2-B651-F1EDA009AC1B}">
      <dgm:prSet/>
      <dgm:spPr/>
      <dgm:t>
        <a:bodyPr/>
        <a:lstStyle/>
        <a:p>
          <a:endParaRPr lang="it-IT"/>
        </a:p>
      </dgm:t>
    </dgm:pt>
    <dgm:pt modelId="{5D1454E2-DE08-4198-AC8A-6C36250E6A1C}" type="sibTrans" cxnId="{AB669C5F-6B34-40C2-B651-F1EDA009AC1B}">
      <dgm:prSet/>
      <dgm:spPr/>
      <dgm:t>
        <a:bodyPr/>
        <a:lstStyle/>
        <a:p>
          <a:endParaRPr lang="it-IT"/>
        </a:p>
      </dgm:t>
    </dgm:pt>
    <dgm:pt modelId="{93634552-BF9F-492D-BC03-DE80948F8E6A}">
      <dgm:prSet phldrT="[Testo]" custT="1"/>
      <dgm:spPr/>
      <dgm:t>
        <a:bodyPr/>
        <a:lstStyle/>
        <a:p>
          <a:r>
            <a:rPr lang="it-IT" sz="1000" dirty="0" smtClean="0"/>
            <a:t>i controlli relativi alle scritture contabili</a:t>
          </a:r>
          <a:endParaRPr lang="it-IT" sz="1000" dirty="0"/>
        </a:p>
      </dgm:t>
    </dgm:pt>
    <dgm:pt modelId="{082A9294-32FE-4982-BD06-D6459C8FA214}" type="parTrans" cxnId="{0A45D970-E034-4131-9C51-04333C796789}">
      <dgm:prSet/>
      <dgm:spPr/>
      <dgm:t>
        <a:bodyPr/>
        <a:lstStyle/>
        <a:p>
          <a:endParaRPr lang="it-IT"/>
        </a:p>
      </dgm:t>
    </dgm:pt>
    <dgm:pt modelId="{92AE31AB-F966-469F-AA57-3EEA113B23EA}" type="sibTrans" cxnId="{0A45D970-E034-4131-9C51-04333C796789}">
      <dgm:prSet/>
      <dgm:spPr/>
      <dgm:t>
        <a:bodyPr/>
        <a:lstStyle/>
        <a:p>
          <a:endParaRPr lang="it-IT"/>
        </a:p>
      </dgm:t>
    </dgm:pt>
    <dgm:pt modelId="{3266EEF8-054A-47E2-A5CC-E97F0AC81DC4}">
      <dgm:prSet phldrT="[Testo]" custT="1"/>
      <dgm:spPr/>
      <dgm:t>
        <a:bodyPr/>
        <a:lstStyle/>
        <a:p>
          <a:r>
            <a:rPr lang="it-IT" sz="1000" dirty="0" smtClean="0"/>
            <a:t>il processo di predisposizione dell’informativa finanziaria </a:t>
          </a:r>
          <a:endParaRPr lang="it-IT" sz="1000" dirty="0"/>
        </a:p>
      </dgm:t>
    </dgm:pt>
    <dgm:pt modelId="{B76E1631-841D-487C-AE19-1CFEFCDB31C5}" type="parTrans" cxnId="{1DA14092-DCA1-4C0E-AA5E-FA842EDB2D9C}">
      <dgm:prSet/>
      <dgm:spPr/>
      <dgm:t>
        <a:bodyPr/>
        <a:lstStyle/>
        <a:p>
          <a:endParaRPr lang="it-IT"/>
        </a:p>
      </dgm:t>
    </dgm:pt>
    <dgm:pt modelId="{3F81EC54-E25F-49F3-B0E2-C109C3821B4A}" type="sibTrans" cxnId="{1DA14092-DCA1-4C0E-AA5E-FA842EDB2D9C}">
      <dgm:prSet/>
      <dgm:spPr/>
      <dgm:t>
        <a:bodyPr/>
        <a:lstStyle/>
        <a:p>
          <a:endParaRPr lang="it-IT"/>
        </a:p>
      </dgm:t>
    </dgm:pt>
    <dgm:pt modelId="{F8C6E261-7EA7-453B-BDB6-0B8A2763AAE3}">
      <dgm:prSet phldrT="[Testo]" custT="1"/>
      <dgm:spPr/>
      <dgm:t>
        <a:bodyPr/>
        <a:lstStyle/>
        <a:p>
          <a:r>
            <a:rPr lang="it-IT" sz="1000" dirty="0" smtClean="0"/>
            <a:t>le registrazioni contabili correlate</a:t>
          </a:r>
          <a:endParaRPr lang="it-IT" sz="1000" dirty="0"/>
        </a:p>
      </dgm:t>
    </dgm:pt>
    <dgm:pt modelId="{AE599BD3-F6B9-4FEA-82B3-3A344633B987}" type="parTrans" cxnId="{99A10022-F0D6-411B-AC13-7E3EAB53B0D7}">
      <dgm:prSet/>
      <dgm:spPr/>
      <dgm:t>
        <a:bodyPr/>
        <a:lstStyle/>
        <a:p>
          <a:endParaRPr lang="it-IT"/>
        </a:p>
      </dgm:t>
    </dgm:pt>
    <dgm:pt modelId="{89B5B5F3-7464-49AE-9103-5F645111B3CE}" type="sibTrans" cxnId="{99A10022-F0D6-411B-AC13-7E3EAB53B0D7}">
      <dgm:prSet/>
      <dgm:spPr/>
      <dgm:t>
        <a:bodyPr/>
        <a:lstStyle/>
        <a:p>
          <a:endParaRPr lang="it-IT"/>
        </a:p>
      </dgm:t>
    </dgm:pt>
    <dgm:pt modelId="{A8F372BF-A70D-4108-8E33-14F9D01E4794}" type="pres">
      <dgm:prSet presAssocID="{579788F9-F5BE-41D5-B5F0-37EFFB4F4A6D}" presName="compositeShape" presStyleCnt="0">
        <dgm:presLayoutVars>
          <dgm:chMax val="7"/>
          <dgm:dir/>
          <dgm:resizeHandles val="exact"/>
        </dgm:presLayoutVars>
      </dgm:prSet>
      <dgm:spPr/>
    </dgm:pt>
    <dgm:pt modelId="{96AF4F81-AA4C-45F4-ACAC-9F1C225718F2}" type="pres">
      <dgm:prSet presAssocID="{579788F9-F5BE-41D5-B5F0-37EFFB4F4A6D}" presName="wedge1" presStyleLbl="node1" presStyleIdx="0" presStyleCnt="6" custAng="0" custScaleX="98373" custScaleY="100355" custLinFactNeighborX="-1488" custLinFactNeighborY="4609"/>
      <dgm:spPr/>
      <dgm:t>
        <a:bodyPr/>
        <a:lstStyle/>
        <a:p>
          <a:endParaRPr lang="it-IT"/>
        </a:p>
      </dgm:t>
    </dgm:pt>
    <dgm:pt modelId="{30852882-0189-4625-BB35-FF8E783CF05C}" type="pres">
      <dgm:prSet presAssocID="{579788F9-F5BE-41D5-B5F0-37EFFB4F4A6D}" presName="wedge1Tx" presStyleLbl="node1" presStyleIdx="0" presStyleCnt="6">
        <dgm:presLayoutVars>
          <dgm:chMax val="0"/>
          <dgm:chPref val="0"/>
          <dgm:bulletEnabled val="1"/>
        </dgm:presLayoutVars>
      </dgm:prSet>
      <dgm:spPr/>
      <dgm:t>
        <a:bodyPr/>
        <a:lstStyle/>
        <a:p>
          <a:endParaRPr lang="it-IT"/>
        </a:p>
      </dgm:t>
    </dgm:pt>
    <dgm:pt modelId="{F3E56BC8-2656-463E-8BA9-B7E3C5D7FEE3}" type="pres">
      <dgm:prSet presAssocID="{579788F9-F5BE-41D5-B5F0-37EFFB4F4A6D}" presName="wedge2" presStyleLbl="node1" presStyleIdx="1" presStyleCnt="6"/>
      <dgm:spPr/>
      <dgm:t>
        <a:bodyPr/>
        <a:lstStyle/>
        <a:p>
          <a:endParaRPr lang="it-IT"/>
        </a:p>
      </dgm:t>
    </dgm:pt>
    <dgm:pt modelId="{9D293700-DBDC-4119-9EAE-8449D7D029DD}" type="pres">
      <dgm:prSet presAssocID="{579788F9-F5BE-41D5-B5F0-37EFFB4F4A6D}" presName="wedge2Tx" presStyleLbl="node1" presStyleIdx="1" presStyleCnt="6">
        <dgm:presLayoutVars>
          <dgm:chMax val="0"/>
          <dgm:chPref val="0"/>
          <dgm:bulletEnabled val="1"/>
        </dgm:presLayoutVars>
      </dgm:prSet>
      <dgm:spPr/>
      <dgm:t>
        <a:bodyPr/>
        <a:lstStyle/>
        <a:p>
          <a:endParaRPr lang="it-IT"/>
        </a:p>
      </dgm:t>
    </dgm:pt>
    <dgm:pt modelId="{515E4FC7-691E-4546-B83D-9B05BEF71119}" type="pres">
      <dgm:prSet presAssocID="{579788F9-F5BE-41D5-B5F0-37EFFB4F4A6D}" presName="wedge3" presStyleLbl="node1" presStyleIdx="2" presStyleCnt="6"/>
      <dgm:spPr/>
      <dgm:t>
        <a:bodyPr/>
        <a:lstStyle/>
        <a:p>
          <a:endParaRPr lang="it-IT"/>
        </a:p>
      </dgm:t>
    </dgm:pt>
    <dgm:pt modelId="{0977BBA2-8FF9-48BC-BB14-94A6E8C15C61}" type="pres">
      <dgm:prSet presAssocID="{579788F9-F5BE-41D5-B5F0-37EFFB4F4A6D}" presName="wedge3Tx" presStyleLbl="node1" presStyleIdx="2" presStyleCnt="6">
        <dgm:presLayoutVars>
          <dgm:chMax val="0"/>
          <dgm:chPref val="0"/>
          <dgm:bulletEnabled val="1"/>
        </dgm:presLayoutVars>
      </dgm:prSet>
      <dgm:spPr/>
      <dgm:t>
        <a:bodyPr/>
        <a:lstStyle/>
        <a:p>
          <a:endParaRPr lang="it-IT"/>
        </a:p>
      </dgm:t>
    </dgm:pt>
    <dgm:pt modelId="{14AC3E3C-11BC-4A2E-AFAD-9DB15CB64978}" type="pres">
      <dgm:prSet presAssocID="{579788F9-F5BE-41D5-B5F0-37EFFB4F4A6D}" presName="wedge4" presStyleLbl="node1" presStyleIdx="3" presStyleCnt="6"/>
      <dgm:spPr/>
      <dgm:t>
        <a:bodyPr/>
        <a:lstStyle/>
        <a:p>
          <a:endParaRPr lang="it-IT"/>
        </a:p>
      </dgm:t>
    </dgm:pt>
    <dgm:pt modelId="{8379279F-BEAD-42B0-B959-31DC6BC9DDD9}" type="pres">
      <dgm:prSet presAssocID="{579788F9-F5BE-41D5-B5F0-37EFFB4F4A6D}" presName="wedge4Tx" presStyleLbl="node1" presStyleIdx="3" presStyleCnt="6">
        <dgm:presLayoutVars>
          <dgm:chMax val="0"/>
          <dgm:chPref val="0"/>
          <dgm:bulletEnabled val="1"/>
        </dgm:presLayoutVars>
      </dgm:prSet>
      <dgm:spPr/>
      <dgm:t>
        <a:bodyPr/>
        <a:lstStyle/>
        <a:p>
          <a:endParaRPr lang="it-IT"/>
        </a:p>
      </dgm:t>
    </dgm:pt>
    <dgm:pt modelId="{EC7C982E-0891-47A5-B703-C7BAE4EED6F5}" type="pres">
      <dgm:prSet presAssocID="{579788F9-F5BE-41D5-B5F0-37EFFB4F4A6D}" presName="wedge5" presStyleLbl="node1" presStyleIdx="4" presStyleCnt="6"/>
      <dgm:spPr/>
      <dgm:t>
        <a:bodyPr/>
        <a:lstStyle/>
        <a:p>
          <a:endParaRPr lang="it-IT"/>
        </a:p>
      </dgm:t>
    </dgm:pt>
    <dgm:pt modelId="{6118490E-5D9C-46BF-85EA-639504621581}" type="pres">
      <dgm:prSet presAssocID="{579788F9-F5BE-41D5-B5F0-37EFFB4F4A6D}" presName="wedge5Tx" presStyleLbl="node1" presStyleIdx="4" presStyleCnt="6">
        <dgm:presLayoutVars>
          <dgm:chMax val="0"/>
          <dgm:chPref val="0"/>
          <dgm:bulletEnabled val="1"/>
        </dgm:presLayoutVars>
      </dgm:prSet>
      <dgm:spPr/>
      <dgm:t>
        <a:bodyPr/>
        <a:lstStyle/>
        <a:p>
          <a:endParaRPr lang="it-IT"/>
        </a:p>
      </dgm:t>
    </dgm:pt>
    <dgm:pt modelId="{FEB3F56E-6C59-4E61-A231-797B6ACC7130}" type="pres">
      <dgm:prSet presAssocID="{579788F9-F5BE-41D5-B5F0-37EFFB4F4A6D}" presName="wedge6" presStyleLbl="node1" presStyleIdx="5" presStyleCnt="6" custScaleY="102185"/>
      <dgm:spPr/>
      <dgm:t>
        <a:bodyPr/>
        <a:lstStyle/>
        <a:p>
          <a:endParaRPr lang="it-IT"/>
        </a:p>
      </dgm:t>
    </dgm:pt>
    <dgm:pt modelId="{FEAB2F42-70C5-4CFF-81C9-DEC49BC91596}" type="pres">
      <dgm:prSet presAssocID="{579788F9-F5BE-41D5-B5F0-37EFFB4F4A6D}" presName="wedge6Tx" presStyleLbl="node1" presStyleIdx="5" presStyleCnt="6">
        <dgm:presLayoutVars>
          <dgm:chMax val="0"/>
          <dgm:chPref val="0"/>
          <dgm:bulletEnabled val="1"/>
        </dgm:presLayoutVars>
      </dgm:prSet>
      <dgm:spPr/>
      <dgm:t>
        <a:bodyPr/>
        <a:lstStyle/>
        <a:p>
          <a:endParaRPr lang="it-IT"/>
        </a:p>
      </dgm:t>
    </dgm:pt>
  </dgm:ptLst>
  <dgm:cxnLst>
    <dgm:cxn modelId="{1DA14092-DCA1-4C0E-AA5E-FA842EDB2D9C}" srcId="{579788F9-F5BE-41D5-B5F0-37EFFB4F4A6D}" destId="{3266EEF8-054A-47E2-A5CC-E97F0AC81DC4}" srcOrd="3" destOrd="0" parTransId="{B76E1631-841D-487C-AE19-1CFEFCDB31C5}" sibTransId="{3F81EC54-E25F-49F3-B0E2-C109C3821B4A}"/>
    <dgm:cxn modelId="{1FFD6886-2568-E24D-94DC-32FF2F5B6E4C}" type="presOf" srcId="{D03ECBE8-5BFD-4CCF-A192-DEEE79B4F2AF}" destId="{96AF4F81-AA4C-45F4-ACAC-9F1C225718F2}" srcOrd="0" destOrd="0" presId="urn:microsoft.com/office/officeart/2005/8/layout/chart3"/>
    <dgm:cxn modelId="{0A45D970-E034-4131-9C51-04333C796789}" srcId="{579788F9-F5BE-41D5-B5F0-37EFFB4F4A6D}" destId="{93634552-BF9F-492D-BC03-DE80948F8E6A}" srcOrd="2" destOrd="0" parTransId="{082A9294-32FE-4982-BD06-D6459C8FA214}" sibTransId="{92AE31AB-F966-469F-AA57-3EEA113B23EA}"/>
    <dgm:cxn modelId="{730BB34E-A3E9-5B48-9D8F-5E69F96DE2B6}" type="presOf" srcId="{842521EA-7456-40D2-839C-F3E85FB36723}" destId="{FEB3F56E-6C59-4E61-A231-797B6ACC7130}" srcOrd="0" destOrd="0" presId="urn:microsoft.com/office/officeart/2005/8/layout/chart3"/>
    <dgm:cxn modelId="{1FFCB0F4-C684-2D45-BC75-CBE800A2A475}" type="presOf" srcId="{8EB37967-EDF4-4362-B697-5BFCAC84DBC8}" destId="{F3E56BC8-2656-463E-8BA9-B7E3C5D7FEE3}" srcOrd="0" destOrd="0" presId="urn:microsoft.com/office/officeart/2005/8/layout/chart3"/>
    <dgm:cxn modelId="{3DC4A557-8CD4-4C1B-B8FF-8BD6FE5E6510}" srcId="{579788F9-F5BE-41D5-B5F0-37EFFB4F4A6D}" destId="{D03ECBE8-5BFD-4CCF-A192-DEEE79B4F2AF}" srcOrd="0" destOrd="0" parTransId="{5CBE13B4-5AF3-4EF7-8DB8-B3D680978D61}" sibTransId="{C6013648-4F81-4FE2-85E8-36DA5A628E06}"/>
    <dgm:cxn modelId="{B4A060BA-5BD5-6C46-BE97-9BC3D6D8A679}" type="presOf" srcId="{93634552-BF9F-492D-BC03-DE80948F8E6A}" destId="{0977BBA2-8FF9-48BC-BB14-94A6E8C15C61}" srcOrd="1" destOrd="0" presId="urn:microsoft.com/office/officeart/2005/8/layout/chart3"/>
    <dgm:cxn modelId="{99A10022-F0D6-411B-AC13-7E3EAB53B0D7}" srcId="{579788F9-F5BE-41D5-B5F0-37EFFB4F4A6D}" destId="{F8C6E261-7EA7-453B-BDB6-0B8A2763AAE3}" srcOrd="4" destOrd="0" parTransId="{AE599BD3-F6B9-4FEA-82B3-3A344633B987}" sibTransId="{89B5B5F3-7464-49AE-9103-5F645111B3CE}"/>
    <dgm:cxn modelId="{452B2CE0-FA80-484A-B4AE-A4FC92D24250}" type="presOf" srcId="{F8C6E261-7EA7-453B-BDB6-0B8A2763AAE3}" destId="{EC7C982E-0891-47A5-B703-C7BAE4EED6F5}" srcOrd="0" destOrd="0" presId="urn:microsoft.com/office/officeart/2005/8/layout/chart3"/>
    <dgm:cxn modelId="{344E0179-4219-E54D-BA55-077456182D7E}" type="presOf" srcId="{F8C6E261-7EA7-453B-BDB6-0B8A2763AAE3}" destId="{6118490E-5D9C-46BF-85EA-639504621581}" srcOrd="1" destOrd="0" presId="urn:microsoft.com/office/officeart/2005/8/layout/chart3"/>
    <dgm:cxn modelId="{BCD2BD6F-906A-7940-9B12-71B02D8E5237}" type="presOf" srcId="{842521EA-7456-40D2-839C-F3E85FB36723}" destId="{FEAB2F42-70C5-4CFF-81C9-DEC49BC91596}" srcOrd="1" destOrd="0" presId="urn:microsoft.com/office/officeart/2005/8/layout/chart3"/>
    <dgm:cxn modelId="{3FBA8705-A361-9548-A297-CDF63299A3CA}" type="presOf" srcId="{3266EEF8-054A-47E2-A5CC-E97F0AC81DC4}" destId="{8379279F-BEAD-42B0-B959-31DC6BC9DDD9}" srcOrd="1" destOrd="0" presId="urn:microsoft.com/office/officeart/2005/8/layout/chart3"/>
    <dgm:cxn modelId="{9D86A903-F2A1-DC4F-8501-4CA0ABB04E7A}" type="presOf" srcId="{8EB37967-EDF4-4362-B697-5BFCAC84DBC8}" destId="{9D293700-DBDC-4119-9EAE-8449D7D029DD}" srcOrd="1" destOrd="0" presId="urn:microsoft.com/office/officeart/2005/8/layout/chart3"/>
    <dgm:cxn modelId="{AB669C5F-6B34-40C2-B651-F1EDA009AC1B}" srcId="{579788F9-F5BE-41D5-B5F0-37EFFB4F4A6D}" destId="{842521EA-7456-40D2-839C-F3E85FB36723}" srcOrd="5" destOrd="0" parTransId="{A6331E29-4AFE-43A8-A78E-EDF6F5696530}" sibTransId="{5D1454E2-DE08-4198-AC8A-6C36250E6A1C}"/>
    <dgm:cxn modelId="{20337614-168F-784D-B864-94F2FE925A57}" type="presOf" srcId="{93634552-BF9F-492D-BC03-DE80948F8E6A}" destId="{515E4FC7-691E-4546-B83D-9B05BEF71119}" srcOrd="0" destOrd="0" presId="urn:microsoft.com/office/officeart/2005/8/layout/chart3"/>
    <dgm:cxn modelId="{71EA1581-5B5B-46CE-B8D2-33CF764C9C74}" srcId="{579788F9-F5BE-41D5-B5F0-37EFFB4F4A6D}" destId="{8EB37967-EDF4-4362-B697-5BFCAC84DBC8}" srcOrd="1" destOrd="0" parTransId="{95E24B10-6A63-4FE6-9141-AF65D0F4AAF8}" sibTransId="{B65EF411-4EA9-4F16-95F9-3FECE2932384}"/>
    <dgm:cxn modelId="{3AA6B9CC-4B8A-C443-A3A8-FDE3475A29AE}" type="presOf" srcId="{579788F9-F5BE-41D5-B5F0-37EFFB4F4A6D}" destId="{A8F372BF-A70D-4108-8E33-14F9D01E4794}" srcOrd="0" destOrd="0" presId="urn:microsoft.com/office/officeart/2005/8/layout/chart3"/>
    <dgm:cxn modelId="{8DD5DBBE-B2FA-184C-BC56-58F71C9BB1A7}" type="presOf" srcId="{D03ECBE8-5BFD-4CCF-A192-DEEE79B4F2AF}" destId="{30852882-0189-4625-BB35-FF8E783CF05C}" srcOrd="1" destOrd="0" presId="urn:microsoft.com/office/officeart/2005/8/layout/chart3"/>
    <dgm:cxn modelId="{8150B322-CB88-5742-A2AE-77D93D2AE2CB}" type="presOf" srcId="{3266EEF8-054A-47E2-A5CC-E97F0AC81DC4}" destId="{14AC3E3C-11BC-4A2E-AFAD-9DB15CB64978}" srcOrd="0" destOrd="0" presId="urn:microsoft.com/office/officeart/2005/8/layout/chart3"/>
    <dgm:cxn modelId="{4CE5807B-553B-E642-AFB3-344E614627C1}" type="presParOf" srcId="{A8F372BF-A70D-4108-8E33-14F9D01E4794}" destId="{96AF4F81-AA4C-45F4-ACAC-9F1C225718F2}" srcOrd="0" destOrd="0" presId="urn:microsoft.com/office/officeart/2005/8/layout/chart3"/>
    <dgm:cxn modelId="{F0921BF3-086B-3D4D-A8CF-AF34B1A32326}" type="presParOf" srcId="{A8F372BF-A70D-4108-8E33-14F9D01E4794}" destId="{30852882-0189-4625-BB35-FF8E783CF05C}" srcOrd="1" destOrd="0" presId="urn:microsoft.com/office/officeart/2005/8/layout/chart3"/>
    <dgm:cxn modelId="{29D5A8EB-F245-8B40-BF03-9B001B53AA6F}" type="presParOf" srcId="{A8F372BF-A70D-4108-8E33-14F9D01E4794}" destId="{F3E56BC8-2656-463E-8BA9-B7E3C5D7FEE3}" srcOrd="2" destOrd="0" presId="urn:microsoft.com/office/officeart/2005/8/layout/chart3"/>
    <dgm:cxn modelId="{6FD72EC3-B471-4942-A36D-9D0C8A395125}" type="presParOf" srcId="{A8F372BF-A70D-4108-8E33-14F9D01E4794}" destId="{9D293700-DBDC-4119-9EAE-8449D7D029DD}" srcOrd="3" destOrd="0" presId="urn:microsoft.com/office/officeart/2005/8/layout/chart3"/>
    <dgm:cxn modelId="{AD764712-01A4-D849-A798-65627CB4D035}" type="presParOf" srcId="{A8F372BF-A70D-4108-8E33-14F9D01E4794}" destId="{515E4FC7-691E-4546-B83D-9B05BEF71119}" srcOrd="4" destOrd="0" presId="urn:microsoft.com/office/officeart/2005/8/layout/chart3"/>
    <dgm:cxn modelId="{FF8AA220-365F-9346-9826-8132A50250DF}" type="presParOf" srcId="{A8F372BF-A70D-4108-8E33-14F9D01E4794}" destId="{0977BBA2-8FF9-48BC-BB14-94A6E8C15C61}" srcOrd="5" destOrd="0" presId="urn:microsoft.com/office/officeart/2005/8/layout/chart3"/>
    <dgm:cxn modelId="{0FB1F33B-21E4-2B40-8BCA-49A7F0509FE5}" type="presParOf" srcId="{A8F372BF-A70D-4108-8E33-14F9D01E4794}" destId="{14AC3E3C-11BC-4A2E-AFAD-9DB15CB64978}" srcOrd="6" destOrd="0" presId="urn:microsoft.com/office/officeart/2005/8/layout/chart3"/>
    <dgm:cxn modelId="{E5CA8972-34F3-2346-936F-AA5557362D11}" type="presParOf" srcId="{A8F372BF-A70D-4108-8E33-14F9D01E4794}" destId="{8379279F-BEAD-42B0-B959-31DC6BC9DDD9}" srcOrd="7" destOrd="0" presId="urn:microsoft.com/office/officeart/2005/8/layout/chart3"/>
    <dgm:cxn modelId="{CB656BCD-6958-5849-811E-A1B894710079}" type="presParOf" srcId="{A8F372BF-A70D-4108-8E33-14F9D01E4794}" destId="{EC7C982E-0891-47A5-B703-C7BAE4EED6F5}" srcOrd="8" destOrd="0" presId="urn:microsoft.com/office/officeart/2005/8/layout/chart3"/>
    <dgm:cxn modelId="{E32A0416-8108-6F4A-AD0C-C5B7DBD92CA2}" type="presParOf" srcId="{A8F372BF-A70D-4108-8E33-14F9D01E4794}" destId="{6118490E-5D9C-46BF-85EA-639504621581}" srcOrd="9" destOrd="0" presId="urn:microsoft.com/office/officeart/2005/8/layout/chart3"/>
    <dgm:cxn modelId="{A0A460F6-5F54-5646-B390-2F46C78B1296}" type="presParOf" srcId="{A8F372BF-A70D-4108-8E33-14F9D01E4794}" destId="{FEB3F56E-6C59-4E61-A231-797B6ACC7130}" srcOrd="10" destOrd="0" presId="urn:microsoft.com/office/officeart/2005/8/layout/chart3"/>
    <dgm:cxn modelId="{3739D514-96DB-F04C-A996-5E111515331C}" type="presParOf" srcId="{A8F372BF-A70D-4108-8E33-14F9D01E4794}" destId="{FEAB2F42-70C5-4CFF-81C9-DEC49BC91596}"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846F29-1442-45E2-BFF2-74CE6238A1CB}"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it-IT"/>
        </a:p>
      </dgm:t>
    </dgm:pt>
    <dgm:pt modelId="{5D683829-0D19-4182-A59C-23D1FF76C1CB}">
      <dgm:prSet phldrT="[Testo]"/>
      <dgm:spPr/>
      <dgm:t>
        <a:bodyPr/>
        <a:lstStyle/>
        <a:p>
          <a:r>
            <a:rPr lang="it-IT" dirty="0" smtClean="0">
              <a:effectLst/>
              <a:latin typeface="Trebuchet MS" pitchFamily="34" charset="0"/>
              <a:ea typeface="+mn-ea"/>
              <a:cs typeface="+mn-cs"/>
            </a:rPr>
            <a:t>Segnalazione al team di revisione della necessità di mantenere lo scetticismo professionale</a:t>
          </a:r>
          <a:endParaRPr lang="it-IT" dirty="0"/>
        </a:p>
      </dgm:t>
    </dgm:pt>
    <dgm:pt modelId="{5E6B3847-519E-4ED3-AB23-E4F8A6C4464B}" type="parTrans" cxnId="{43D1C0AB-EAF5-4C34-928E-FF808FECF26A}">
      <dgm:prSet/>
      <dgm:spPr/>
      <dgm:t>
        <a:bodyPr/>
        <a:lstStyle/>
        <a:p>
          <a:endParaRPr lang="it-IT"/>
        </a:p>
      </dgm:t>
    </dgm:pt>
    <dgm:pt modelId="{02601DC9-D61D-4740-9126-BE962B9084ED}" type="sibTrans" cxnId="{43D1C0AB-EAF5-4C34-928E-FF808FECF26A}">
      <dgm:prSet/>
      <dgm:spPr/>
      <dgm:t>
        <a:bodyPr/>
        <a:lstStyle/>
        <a:p>
          <a:endParaRPr lang="it-IT"/>
        </a:p>
      </dgm:t>
    </dgm:pt>
    <dgm:pt modelId="{60DEF933-36E7-47D6-8CF0-096C928187A2}">
      <dgm:prSet phldrT="[Testo]"/>
      <dgm:spPr/>
      <dgm:t>
        <a:bodyPr/>
        <a:lstStyle/>
        <a:p>
          <a:r>
            <a:rPr lang="it-IT" dirty="0" smtClean="0">
              <a:effectLst/>
              <a:latin typeface="Trebuchet MS" pitchFamily="34" charset="0"/>
              <a:ea typeface="+mn-ea"/>
              <a:cs typeface="+mn-cs"/>
            </a:rPr>
            <a:t>Assegnazione di personale (o l’utilizzo di collaboratori) con maggiore esperienza e con specifiche competenze o l’impiego di esperti</a:t>
          </a:r>
          <a:endParaRPr lang="it-IT" dirty="0"/>
        </a:p>
      </dgm:t>
    </dgm:pt>
    <dgm:pt modelId="{715CDC9D-D619-4B3D-83D0-5D7E879AA60D}" type="parTrans" cxnId="{0EE3E468-14E0-4F39-9F77-2121D9A63401}">
      <dgm:prSet/>
      <dgm:spPr/>
      <dgm:t>
        <a:bodyPr/>
        <a:lstStyle/>
        <a:p>
          <a:endParaRPr lang="it-IT"/>
        </a:p>
      </dgm:t>
    </dgm:pt>
    <dgm:pt modelId="{39CF54DC-199E-438A-B2B6-C039FDB0C318}" type="sibTrans" cxnId="{0EE3E468-14E0-4F39-9F77-2121D9A63401}">
      <dgm:prSet/>
      <dgm:spPr/>
      <dgm:t>
        <a:bodyPr/>
        <a:lstStyle/>
        <a:p>
          <a:endParaRPr lang="it-IT"/>
        </a:p>
      </dgm:t>
    </dgm:pt>
    <dgm:pt modelId="{BDE9B2A9-109B-46EB-9B21-F2C72EBD719B}">
      <dgm:prSet phldrT="[Testo]"/>
      <dgm:spPr/>
      <dgm:t>
        <a:bodyPr/>
        <a:lstStyle/>
        <a:p>
          <a:r>
            <a:rPr lang="it-IT" dirty="0" smtClean="0">
              <a:effectLst/>
              <a:latin typeface="Trebuchet MS" pitchFamily="34" charset="0"/>
              <a:ea typeface="+mn-ea"/>
              <a:cs typeface="+mn-cs"/>
            </a:rPr>
            <a:t>Maggiore supervisione del lavoro</a:t>
          </a:r>
          <a:endParaRPr lang="it-IT" dirty="0"/>
        </a:p>
      </dgm:t>
    </dgm:pt>
    <dgm:pt modelId="{1992091E-3367-43B5-97F4-0EC62DE0E17F}" type="parTrans" cxnId="{5CA81609-6BBE-4736-9898-CF02D904A7D0}">
      <dgm:prSet/>
      <dgm:spPr/>
      <dgm:t>
        <a:bodyPr/>
        <a:lstStyle/>
        <a:p>
          <a:endParaRPr lang="it-IT"/>
        </a:p>
      </dgm:t>
    </dgm:pt>
    <dgm:pt modelId="{6759B212-9E6E-4212-B41D-C3B46B54FDE5}" type="sibTrans" cxnId="{5CA81609-6BBE-4736-9898-CF02D904A7D0}">
      <dgm:prSet/>
      <dgm:spPr/>
      <dgm:t>
        <a:bodyPr/>
        <a:lstStyle/>
        <a:p>
          <a:endParaRPr lang="it-IT"/>
        </a:p>
      </dgm:t>
    </dgm:pt>
    <dgm:pt modelId="{A7DE811F-8F86-4A38-A3A5-B6B4C2B69538}">
      <dgm:prSet phldrT="[Testo]"/>
      <dgm:spPr/>
      <dgm:t>
        <a:bodyPr/>
        <a:lstStyle/>
        <a:p>
          <a:r>
            <a:rPr lang="it-IT" dirty="0" smtClean="0">
              <a:effectLst/>
              <a:latin typeface="Trebuchet MS" pitchFamily="34" charset="0"/>
              <a:ea typeface="+mn-ea"/>
              <a:cs typeface="+mn-cs"/>
            </a:rPr>
            <a:t>Inclusioni di elementi aggiuntivi di imprevedibilità nella selezione delle procedure di revisione da svolgere</a:t>
          </a:r>
          <a:endParaRPr lang="it-IT" dirty="0"/>
        </a:p>
      </dgm:t>
    </dgm:pt>
    <dgm:pt modelId="{706671EE-9DAF-47E5-97AA-124DC0A74BDA}" type="parTrans" cxnId="{8011CEF8-A0A9-4225-AB77-C83AD2464DB6}">
      <dgm:prSet/>
      <dgm:spPr/>
      <dgm:t>
        <a:bodyPr/>
        <a:lstStyle/>
        <a:p>
          <a:endParaRPr lang="it-IT"/>
        </a:p>
      </dgm:t>
    </dgm:pt>
    <dgm:pt modelId="{C120788F-5813-4C7A-A4F5-DCEFFE25912B}" type="sibTrans" cxnId="{8011CEF8-A0A9-4225-AB77-C83AD2464DB6}">
      <dgm:prSet/>
      <dgm:spPr/>
      <dgm:t>
        <a:bodyPr/>
        <a:lstStyle/>
        <a:p>
          <a:endParaRPr lang="it-IT"/>
        </a:p>
      </dgm:t>
    </dgm:pt>
    <dgm:pt modelId="{EFB586E3-C1A5-4068-B3CC-9F103F678693}">
      <dgm:prSet phldrT="[Testo]"/>
      <dgm:spPr/>
      <dgm:t>
        <a:bodyPr/>
        <a:lstStyle/>
        <a:p>
          <a:r>
            <a:rPr lang="it-IT" dirty="0" smtClean="0">
              <a:effectLst/>
              <a:latin typeface="Trebuchet MS" pitchFamily="34" charset="0"/>
              <a:ea typeface="+mn-ea"/>
              <a:cs typeface="+mn-cs"/>
            </a:rPr>
            <a:t>Effettuazione di modifiche di carattere generale alla natura, tempistica ed estensione delle procedure di revisione, </a:t>
          </a:r>
          <a:endParaRPr lang="it-IT" dirty="0"/>
        </a:p>
      </dgm:t>
    </dgm:pt>
    <dgm:pt modelId="{9530DA81-8372-4034-8411-7FA730F7703A}" type="parTrans" cxnId="{480B6DF7-70DC-4B0C-B146-74AAE6144263}">
      <dgm:prSet/>
      <dgm:spPr/>
      <dgm:t>
        <a:bodyPr/>
        <a:lstStyle/>
        <a:p>
          <a:endParaRPr lang="it-IT"/>
        </a:p>
      </dgm:t>
    </dgm:pt>
    <dgm:pt modelId="{5904CF87-ED52-4002-B1C4-E3A30FFA49D9}" type="sibTrans" cxnId="{480B6DF7-70DC-4B0C-B146-74AAE6144263}">
      <dgm:prSet/>
      <dgm:spPr/>
      <dgm:t>
        <a:bodyPr/>
        <a:lstStyle/>
        <a:p>
          <a:endParaRPr lang="it-IT"/>
        </a:p>
      </dgm:t>
    </dgm:pt>
    <dgm:pt modelId="{9F9F5DA5-5990-4628-9266-027076E9DF29}">
      <dgm:prSet phldrT="[Testo]"/>
      <dgm:spPr/>
      <dgm:t>
        <a:bodyPr/>
        <a:lstStyle/>
        <a:p>
          <a:r>
            <a:rPr lang="it-IT" dirty="0" smtClean="0">
              <a:effectLst/>
              <a:latin typeface="Trebuchet MS" pitchFamily="34" charset="0"/>
              <a:ea typeface="+mn-ea"/>
              <a:cs typeface="+mn-cs"/>
            </a:rPr>
            <a:t>Valutazione in merito al fatto se la selezione e l’applicazione dei principi contabili da parte dell’impresa</a:t>
          </a:r>
          <a:endParaRPr lang="it-IT" dirty="0"/>
        </a:p>
      </dgm:t>
    </dgm:pt>
    <dgm:pt modelId="{1243AE21-A4A9-4C16-9028-DF7A5CA58429}" type="parTrans" cxnId="{CCBDFA41-54AC-49C1-8C2C-E5AB54D80AE0}">
      <dgm:prSet/>
      <dgm:spPr/>
      <dgm:t>
        <a:bodyPr/>
        <a:lstStyle/>
        <a:p>
          <a:endParaRPr lang="it-IT"/>
        </a:p>
      </dgm:t>
    </dgm:pt>
    <dgm:pt modelId="{AF949104-E2F7-4238-BAD2-49A54841B545}" type="sibTrans" cxnId="{CCBDFA41-54AC-49C1-8C2C-E5AB54D80AE0}">
      <dgm:prSet/>
      <dgm:spPr/>
      <dgm:t>
        <a:bodyPr/>
        <a:lstStyle/>
        <a:p>
          <a:endParaRPr lang="it-IT"/>
        </a:p>
      </dgm:t>
    </dgm:pt>
    <dgm:pt modelId="{E90035E6-9D0A-4B30-BBD6-AC1860824044}" type="pres">
      <dgm:prSet presAssocID="{F0846F29-1442-45E2-BFF2-74CE6238A1CB}" presName="diagram" presStyleCnt="0">
        <dgm:presLayoutVars>
          <dgm:dir/>
          <dgm:resizeHandles val="exact"/>
        </dgm:presLayoutVars>
      </dgm:prSet>
      <dgm:spPr/>
      <dgm:t>
        <a:bodyPr/>
        <a:lstStyle/>
        <a:p>
          <a:endParaRPr lang="it-IT"/>
        </a:p>
      </dgm:t>
    </dgm:pt>
    <dgm:pt modelId="{0F34AC5C-92FE-4066-AAC4-10540870CE69}" type="pres">
      <dgm:prSet presAssocID="{5D683829-0D19-4182-A59C-23D1FF76C1CB}" presName="node" presStyleLbl="node1" presStyleIdx="0" presStyleCnt="6">
        <dgm:presLayoutVars>
          <dgm:bulletEnabled val="1"/>
        </dgm:presLayoutVars>
      </dgm:prSet>
      <dgm:spPr/>
      <dgm:t>
        <a:bodyPr/>
        <a:lstStyle/>
        <a:p>
          <a:endParaRPr lang="it-IT"/>
        </a:p>
      </dgm:t>
    </dgm:pt>
    <dgm:pt modelId="{E2D160C1-D889-4971-A29E-DE87690534F3}" type="pres">
      <dgm:prSet presAssocID="{02601DC9-D61D-4740-9126-BE962B9084ED}" presName="sibTrans" presStyleCnt="0"/>
      <dgm:spPr/>
      <dgm:t>
        <a:bodyPr/>
        <a:lstStyle/>
        <a:p>
          <a:endParaRPr lang="it-IT"/>
        </a:p>
      </dgm:t>
    </dgm:pt>
    <dgm:pt modelId="{2683F62C-8DB5-4D85-9929-991587A2EAD2}" type="pres">
      <dgm:prSet presAssocID="{60DEF933-36E7-47D6-8CF0-096C928187A2}" presName="node" presStyleLbl="node1" presStyleIdx="1" presStyleCnt="6">
        <dgm:presLayoutVars>
          <dgm:bulletEnabled val="1"/>
        </dgm:presLayoutVars>
      </dgm:prSet>
      <dgm:spPr/>
      <dgm:t>
        <a:bodyPr/>
        <a:lstStyle/>
        <a:p>
          <a:endParaRPr lang="it-IT"/>
        </a:p>
      </dgm:t>
    </dgm:pt>
    <dgm:pt modelId="{09D2CAE3-B59F-49F8-9303-D31D3C57A910}" type="pres">
      <dgm:prSet presAssocID="{39CF54DC-199E-438A-B2B6-C039FDB0C318}" presName="sibTrans" presStyleCnt="0"/>
      <dgm:spPr/>
      <dgm:t>
        <a:bodyPr/>
        <a:lstStyle/>
        <a:p>
          <a:endParaRPr lang="it-IT"/>
        </a:p>
      </dgm:t>
    </dgm:pt>
    <dgm:pt modelId="{7D01DAA5-7626-4512-BAC5-969DC7949CE5}" type="pres">
      <dgm:prSet presAssocID="{BDE9B2A9-109B-46EB-9B21-F2C72EBD719B}" presName="node" presStyleLbl="node1" presStyleIdx="2" presStyleCnt="6">
        <dgm:presLayoutVars>
          <dgm:bulletEnabled val="1"/>
        </dgm:presLayoutVars>
      </dgm:prSet>
      <dgm:spPr/>
      <dgm:t>
        <a:bodyPr/>
        <a:lstStyle/>
        <a:p>
          <a:endParaRPr lang="it-IT"/>
        </a:p>
      </dgm:t>
    </dgm:pt>
    <dgm:pt modelId="{18293612-0297-48DD-A4A9-81C873FD635F}" type="pres">
      <dgm:prSet presAssocID="{6759B212-9E6E-4212-B41D-C3B46B54FDE5}" presName="sibTrans" presStyleCnt="0"/>
      <dgm:spPr/>
      <dgm:t>
        <a:bodyPr/>
        <a:lstStyle/>
        <a:p>
          <a:endParaRPr lang="it-IT"/>
        </a:p>
      </dgm:t>
    </dgm:pt>
    <dgm:pt modelId="{D447EEE1-1013-4457-8767-DD14BF4419E7}" type="pres">
      <dgm:prSet presAssocID="{A7DE811F-8F86-4A38-A3A5-B6B4C2B69538}" presName="node" presStyleLbl="node1" presStyleIdx="3" presStyleCnt="6">
        <dgm:presLayoutVars>
          <dgm:bulletEnabled val="1"/>
        </dgm:presLayoutVars>
      </dgm:prSet>
      <dgm:spPr/>
      <dgm:t>
        <a:bodyPr/>
        <a:lstStyle/>
        <a:p>
          <a:endParaRPr lang="it-IT"/>
        </a:p>
      </dgm:t>
    </dgm:pt>
    <dgm:pt modelId="{3FA3EA32-3381-41D9-BBB7-6E03697BFD50}" type="pres">
      <dgm:prSet presAssocID="{C120788F-5813-4C7A-A4F5-DCEFFE25912B}" presName="sibTrans" presStyleCnt="0"/>
      <dgm:spPr/>
      <dgm:t>
        <a:bodyPr/>
        <a:lstStyle/>
        <a:p>
          <a:endParaRPr lang="it-IT"/>
        </a:p>
      </dgm:t>
    </dgm:pt>
    <dgm:pt modelId="{8C7E84BD-0052-463E-8561-91B3793F7F22}" type="pres">
      <dgm:prSet presAssocID="{EFB586E3-C1A5-4068-B3CC-9F103F678693}" presName="node" presStyleLbl="node1" presStyleIdx="4" presStyleCnt="6">
        <dgm:presLayoutVars>
          <dgm:bulletEnabled val="1"/>
        </dgm:presLayoutVars>
      </dgm:prSet>
      <dgm:spPr/>
      <dgm:t>
        <a:bodyPr/>
        <a:lstStyle/>
        <a:p>
          <a:endParaRPr lang="it-IT"/>
        </a:p>
      </dgm:t>
    </dgm:pt>
    <dgm:pt modelId="{EDCDD112-AE6F-4627-89D5-17F6E0E365AC}" type="pres">
      <dgm:prSet presAssocID="{5904CF87-ED52-4002-B1C4-E3A30FFA49D9}" presName="sibTrans" presStyleCnt="0"/>
      <dgm:spPr/>
      <dgm:t>
        <a:bodyPr/>
        <a:lstStyle/>
        <a:p>
          <a:endParaRPr lang="it-IT"/>
        </a:p>
      </dgm:t>
    </dgm:pt>
    <dgm:pt modelId="{C5F466D9-6B44-46A3-A213-0B5C9FB66C41}" type="pres">
      <dgm:prSet presAssocID="{9F9F5DA5-5990-4628-9266-027076E9DF29}" presName="node" presStyleLbl="node1" presStyleIdx="5" presStyleCnt="6">
        <dgm:presLayoutVars>
          <dgm:bulletEnabled val="1"/>
        </dgm:presLayoutVars>
      </dgm:prSet>
      <dgm:spPr/>
      <dgm:t>
        <a:bodyPr/>
        <a:lstStyle/>
        <a:p>
          <a:endParaRPr lang="it-IT"/>
        </a:p>
      </dgm:t>
    </dgm:pt>
  </dgm:ptLst>
  <dgm:cxnLst>
    <dgm:cxn modelId="{58B8CCE6-83A9-BF41-ABFF-D92E3E7144C2}" type="presOf" srcId="{F0846F29-1442-45E2-BFF2-74CE6238A1CB}" destId="{E90035E6-9D0A-4B30-BBD6-AC1860824044}" srcOrd="0" destOrd="0" presId="urn:microsoft.com/office/officeart/2005/8/layout/default"/>
    <dgm:cxn modelId="{43D1C0AB-EAF5-4C34-928E-FF808FECF26A}" srcId="{F0846F29-1442-45E2-BFF2-74CE6238A1CB}" destId="{5D683829-0D19-4182-A59C-23D1FF76C1CB}" srcOrd="0" destOrd="0" parTransId="{5E6B3847-519E-4ED3-AB23-E4F8A6C4464B}" sibTransId="{02601DC9-D61D-4740-9126-BE962B9084ED}"/>
    <dgm:cxn modelId="{B62BAAC9-E581-404F-9F5C-5CE05D2F64AE}" type="presOf" srcId="{BDE9B2A9-109B-46EB-9B21-F2C72EBD719B}" destId="{7D01DAA5-7626-4512-BAC5-969DC7949CE5}" srcOrd="0" destOrd="0" presId="urn:microsoft.com/office/officeart/2005/8/layout/default"/>
    <dgm:cxn modelId="{1C090005-9E55-AD4C-9F5F-1F84155F3A93}" type="presOf" srcId="{9F9F5DA5-5990-4628-9266-027076E9DF29}" destId="{C5F466D9-6B44-46A3-A213-0B5C9FB66C41}" srcOrd="0" destOrd="0" presId="urn:microsoft.com/office/officeart/2005/8/layout/default"/>
    <dgm:cxn modelId="{CE14822B-9C63-5F4A-B8C2-015664BB9294}" type="presOf" srcId="{60DEF933-36E7-47D6-8CF0-096C928187A2}" destId="{2683F62C-8DB5-4D85-9929-991587A2EAD2}" srcOrd="0" destOrd="0" presId="urn:microsoft.com/office/officeart/2005/8/layout/default"/>
    <dgm:cxn modelId="{316EEFAF-C0DA-5346-A1C7-94AE085D2B09}" type="presOf" srcId="{5D683829-0D19-4182-A59C-23D1FF76C1CB}" destId="{0F34AC5C-92FE-4066-AAC4-10540870CE69}" srcOrd="0" destOrd="0" presId="urn:microsoft.com/office/officeart/2005/8/layout/default"/>
    <dgm:cxn modelId="{0EE3E468-14E0-4F39-9F77-2121D9A63401}" srcId="{F0846F29-1442-45E2-BFF2-74CE6238A1CB}" destId="{60DEF933-36E7-47D6-8CF0-096C928187A2}" srcOrd="1" destOrd="0" parTransId="{715CDC9D-D619-4B3D-83D0-5D7E879AA60D}" sibTransId="{39CF54DC-199E-438A-B2B6-C039FDB0C318}"/>
    <dgm:cxn modelId="{BCB145F2-BBF8-DB4A-9A1E-EA33B51B604D}" type="presOf" srcId="{EFB586E3-C1A5-4068-B3CC-9F103F678693}" destId="{8C7E84BD-0052-463E-8561-91B3793F7F22}" srcOrd="0" destOrd="0" presId="urn:microsoft.com/office/officeart/2005/8/layout/default"/>
    <dgm:cxn modelId="{D25B6A15-4DD3-A44D-B3D6-7FF93AA58810}" type="presOf" srcId="{A7DE811F-8F86-4A38-A3A5-B6B4C2B69538}" destId="{D447EEE1-1013-4457-8767-DD14BF4419E7}" srcOrd="0" destOrd="0" presId="urn:microsoft.com/office/officeart/2005/8/layout/default"/>
    <dgm:cxn modelId="{CCBDFA41-54AC-49C1-8C2C-E5AB54D80AE0}" srcId="{F0846F29-1442-45E2-BFF2-74CE6238A1CB}" destId="{9F9F5DA5-5990-4628-9266-027076E9DF29}" srcOrd="5" destOrd="0" parTransId="{1243AE21-A4A9-4C16-9028-DF7A5CA58429}" sibTransId="{AF949104-E2F7-4238-BAD2-49A54841B545}"/>
    <dgm:cxn modelId="{5CA81609-6BBE-4736-9898-CF02D904A7D0}" srcId="{F0846F29-1442-45E2-BFF2-74CE6238A1CB}" destId="{BDE9B2A9-109B-46EB-9B21-F2C72EBD719B}" srcOrd="2" destOrd="0" parTransId="{1992091E-3367-43B5-97F4-0EC62DE0E17F}" sibTransId="{6759B212-9E6E-4212-B41D-C3B46B54FDE5}"/>
    <dgm:cxn modelId="{480B6DF7-70DC-4B0C-B146-74AAE6144263}" srcId="{F0846F29-1442-45E2-BFF2-74CE6238A1CB}" destId="{EFB586E3-C1A5-4068-B3CC-9F103F678693}" srcOrd="4" destOrd="0" parTransId="{9530DA81-8372-4034-8411-7FA730F7703A}" sibTransId="{5904CF87-ED52-4002-B1C4-E3A30FFA49D9}"/>
    <dgm:cxn modelId="{8011CEF8-A0A9-4225-AB77-C83AD2464DB6}" srcId="{F0846F29-1442-45E2-BFF2-74CE6238A1CB}" destId="{A7DE811F-8F86-4A38-A3A5-B6B4C2B69538}" srcOrd="3" destOrd="0" parTransId="{706671EE-9DAF-47E5-97AA-124DC0A74BDA}" sibTransId="{C120788F-5813-4C7A-A4F5-DCEFFE25912B}"/>
    <dgm:cxn modelId="{FFB12A64-2797-9E47-87D5-C0A8C6BC5DC8}" type="presParOf" srcId="{E90035E6-9D0A-4B30-BBD6-AC1860824044}" destId="{0F34AC5C-92FE-4066-AAC4-10540870CE69}" srcOrd="0" destOrd="0" presId="urn:microsoft.com/office/officeart/2005/8/layout/default"/>
    <dgm:cxn modelId="{E454878F-F04B-7247-936D-230D382A5711}" type="presParOf" srcId="{E90035E6-9D0A-4B30-BBD6-AC1860824044}" destId="{E2D160C1-D889-4971-A29E-DE87690534F3}" srcOrd="1" destOrd="0" presId="urn:microsoft.com/office/officeart/2005/8/layout/default"/>
    <dgm:cxn modelId="{EA32103E-9787-7448-978A-C027FFD7AA15}" type="presParOf" srcId="{E90035E6-9D0A-4B30-BBD6-AC1860824044}" destId="{2683F62C-8DB5-4D85-9929-991587A2EAD2}" srcOrd="2" destOrd="0" presId="urn:microsoft.com/office/officeart/2005/8/layout/default"/>
    <dgm:cxn modelId="{AB59D83A-E6E6-3040-8B34-3A93AA6302D8}" type="presParOf" srcId="{E90035E6-9D0A-4B30-BBD6-AC1860824044}" destId="{09D2CAE3-B59F-49F8-9303-D31D3C57A910}" srcOrd="3" destOrd="0" presId="urn:microsoft.com/office/officeart/2005/8/layout/default"/>
    <dgm:cxn modelId="{9E287C3B-AD47-7D4F-874D-40C0318ED51B}" type="presParOf" srcId="{E90035E6-9D0A-4B30-BBD6-AC1860824044}" destId="{7D01DAA5-7626-4512-BAC5-969DC7949CE5}" srcOrd="4" destOrd="0" presId="urn:microsoft.com/office/officeart/2005/8/layout/default"/>
    <dgm:cxn modelId="{E759A68D-57EB-074A-99B3-62DCD577E8CD}" type="presParOf" srcId="{E90035E6-9D0A-4B30-BBD6-AC1860824044}" destId="{18293612-0297-48DD-A4A9-81C873FD635F}" srcOrd="5" destOrd="0" presId="urn:microsoft.com/office/officeart/2005/8/layout/default"/>
    <dgm:cxn modelId="{2B9A178B-AC9F-B34B-9D66-3A0356804B5C}" type="presParOf" srcId="{E90035E6-9D0A-4B30-BBD6-AC1860824044}" destId="{D447EEE1-1013-4457-8767-DD14BF4419E7}" srcOrd="6" destOrd="0" presId="urn:microsoft.com/office/officeart/2005/8/layout/default"/>
    <dgm:cxn modelId="{05245383-30B5-BD4D-8D9D-BF190154E148}" type="presParOf" srcId="{E90035E6-9D0A-4B30-BBD6-AC1860824044}" destId="{3FA3EA32-3381-41D9-BBB7-6E03697BFD50}" srcOrd="7" destOrd="0" presId="urn:microsoft.com/office/officeart/2005/8/layout/default"/>
    <dgm:cxn modelId="{38EB4DCE-BBD6-6E4E-9591-D7C92470DBC0}" type="presParOf" srcId="{E90035E6-9D0A-4B30-BBD6-AC1860824044}" destId="{8C7E84BD-0052-463E-8561-91B3793F7F22}" srcOrd="8" destOrd="0" presId="urn:microsoft.com/office/officeart/2005/8/layout/default"/>
    <dgm:cxn modelId="{2DDE0817-02D3-BB4E-93A8-FE5F3FC3DCB1}" type="presParOf" srcId="{E90035E6-9D0A-4B30-BBD6-AC1860824044}" destId="{EDCDD112-AE6F-4627-89D5-17F6E0E365AC}" srcOrd="9" destOrd="0" presId="urn:microsoft.com/office/officeart/2005/8/layout/default"/>
    <dgm:cxn modelId="{14EE8075-7D08-2840-8C74-80B2913CCD70}" type="presParOf" srcId="{E90035E6-9D0A-4B30-BBD6-AC1860824044}" destId="{C5F466D9-6B44-46A3-A213-0B5C9FB66C4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CE5CFF0-2D0D-474A-92F0-5D948E24865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74EE7DF6-5EBF-41F1-B1CE-4F3FD0F50315}">
      <dgm:prSet phldrT="[Testo]"/>
      <dgm:spPr>
        <a:solidFill>
          <a:srgbClr val="2EAFA4"/>
        </a:solidFill>
      </dgm:spPr>
      <dgm:t>
        <a:bodyPr/>
        <a:lstStyle/>
        <a:p>
          <a:r>
            <a:rPr lang="it-IT" dirty="0" smtClean="0"/>
            <a:t>Sono procedure di revisione definite per valutare l’efficacia operativa dei controlli dell’impresa nel prevenire od individuare e correggere errori significativi a livello di asserzioni77</a:t>
          </a:r>
          <a:endParaRPr lang="it-IT" dirty="0"/>
        </a:p>
      </dgm:t>
    </dgm:pt>
    <dgm:pt modelId="{48B6849F-15D7-499D-9823-B191FAC1D9BF}" type="parTrans" cxnId="{E060D409-603E-4806-88B8-5845B2CC3934}">
      <dgm:prSet/>
      <dgm:spPr/>
      <dgm:t>
        <a:bodyPr/>
        <a:lstStyle/>
        <a:p>
          <a:endParaRPr lang="it-IT"/>
        </a:p>
      </dgm:t>
    </dgm:pt>
    <dgm:pt modelId="{4B907985-455D-4F34-93B8-D330BEE1AED9}" type="sibTrans" cxnId="{E060D409-603E-4806-88B8-5845B2CC3934}">
      <dgm:prSet/>
      <dgm:spPr/>
      <dgm:t>
        <a:bodyPr/>
        <a:lstStyle/>
        <a:p>
          <a:endParaRPr lang="it-IT"/>
        </a:p>
      </dgm:t>
    </dgm:pt>
    <dgm:pt modelId="{1D593962-DE6E-4CC7-8B7C-D9A219E9BBB3}">
      <dgm:prSet phldrT="[Testo]"/>
      <dgm:spPr>
        <a:solidFill>
          <a:srgbClr val="2EAFA4"/>
        </a:solidFill>
      </dgm:spPr>
      <dgm:t>
        <a:bodyPr/>
        <a:lstStyle/>
        <a:p>
          <a:r>
            <a:rPr lang="it-IT" dirty="0" smtClean="0"/>
            <a:t>Sono procedure di revisione definite per individuare errori significativi a livello di asserzioni</a:t>
          </a:r>
          <a:endParaRPr lang="it-IT" dirty="0"/>
        </a:p>
      </dgm:t>
    </dgm:pt>
    <dgm:pt modelId="{90496D26-D7A5-4DDD-BDBE-22C322EA0446}" type="parTrans" cxnId="{9F9730EE-44C4-4736-BF8F-35CDF2277767}">
      <dgm:prSet/>
      <dgm:spPr/>
      <dgm:t>
        <a:bodyPr/>
        <a:lstStyle/>
        <a:p>
          <a:endParaRPr lang="it-IT"/>
        </a:p>
      </dgm:t>
    </dgm:pt>
    <dgm:pt modelId="{BE6530FD-7EE3-4872-9ED0-07ABBB36D634}" type="sibTrans" cxnId="{9F9730EE-44C4-4736-BF8F-35CDF2277767}">
      <dgm:prSet/>
      <dgm:spPr/>
      <dgm:t>
        <a:bodyPr/>
        <a:lstStyle/>
        <a:p>
          <a:endParaRPr lang="it-IT"/>
        </a:p>
      </dgm:t>
    </dgm:pt>
    <dgm:pt modelId="{FDB485C9-AF8A-4846-BEF7-86D6BD46D009}" type="pres">
      <dgm:prSet presAssocID="{5CE5CFF0-2D0D-474A-92F0-5D948E24865E}" presName="diagram" presStyleCnt="0">
        <dgm:presLayoutVars>
          <dgm:dir/>
          <dgm:resizeHandles val="exact"/>
        </dgm:presLayoutVars>
      </dgm:prSet>
      <dgm:spPr/>
      <dgm:t>
        <a:bodyPr/>
        <a:lstStyle/>
        <a:p>
          <a:endParaRPr lang="it-IT"/>
        </a:p>
      </dgm:t>
    </dgm:pt>
    <dgm:pt modelId="{C726721D-C146-41DF-BE62-D8C57855392B}" type="pres">
      <dgm:prSet presAssocID="{74EE7DF6-5EBF-41F1-B1CE-4F3FD0F50315}" presName="node" presStyleLbl="node1" presStyleIdx="0" presStyleCnt="2" custScaleY="124433">
        <dgm:presLayoutVars>
          <dgm:bulletEnabled val="1"/>
        </dgm:presLayoutVars>
      </dgm:prSet>
      <dgm:spPr/>
      <dgm:t>
        <a:bodyPr/>
        <a:lstStyle/>
        <a:p>
          <a:endParaRPr lang="it-IT"/>
        </a:p>
      </dgm:t>
    </dgm:pt>
    <dgm:pt modelId="{ED552A8D-B180-4820-9313-DA0E4BEFA92E}" type="pres">
      <dgm:prSet presAssocID="{4B907985-455D-4F34-93B8-D330BEE1AED9}" presName="sibTrans" presStyleCnt="0"/>
      <dgm:spPr/>
    </dgm:pt>
    <dgm:pt modelId="{14A52F84-9E1B-4632-9DB6-EAB050F3415E}" type="pres">
      <dgm:prSet presAssocID="{1D593962-DE6E-4CC7-8B7C-D9A219E9BBB3}" presName="node" presStyleLbl="node1" presStyleIdx="1" presStyleCnt="2" custScaleY="124433">
        <dgm:presLayoutVars>
          <dgm:bulletEnabled val="1"/>
        </dgm:presLayoutVars>
      </dgm:prSet>
      <dgm:spPr/>
      <dgm:t>
        <a:bodyPr/>
        <a:lstStyle/>
        <a:p>
          <a:endParaRPr lang="it-IT"/>
        </a:p>
      </dgm:t>
    </dgm:pt>
  </dgm:ptLst>
  <dgm:cxnLst>
    <dgm:cxn modelId="{581F6F9C-39AE-6542-9FAC-7B6D90C20763}" type="presOf" srcId="{1D593962-DE6E-4CC7-8B7C-D9A219E9BBB3}" destId="{14A52F84-9E1B-4632-9DB6-EAB050F3415E}" srcOrd="0" destOrd="0" presId="urn:microsoft.com/office/officeart/2005/8/layout/default"/>
    <dgm:cxn modelId="{9F9730EE-44C4-4736-BF8F-35CDF2277767}" srcId="{5CE5CFF0-2D0D-474A-92F0-5D948E24865E}" destId="{1D593962-DE6E-4CC7-8B7C-D9A219E9BBB3}" srcOrd="1" destOrd="0" parTransId="{90496D26-D7A5-4DDD-BDBE-22C322EA0446}" sibTransId="{BE6530FD-7EE3-4872-9ED0-07ABBB36D634}"/>
    <dgm:cxn modelId="{AEE854A3-8722-9047-8D48-F4CCBECCEF6E}" type="presOf" srcId="{5CE5CFF0-2D0D-474A-92F0-5D948E24865E}" destId="{FDB485C9-AF8A-4846-BEF7-86D6BD46D009}" srcOrd="0" destOrd="0" presId="urn:microsoft.com/office/officeart/2005/8/layout/default"/>
    <dgm:cxn modelId="{997B80A5-C402-9E40-B97E-21E237D88F26}" type="presOf" srcId="{74EE7DF6-5EBF-41F1-B1CE-4F3FD0F50315}" destId="{C726721D-C146-41DF-BE62-D8C57855392B}" srcOrd="0" destOrd="0" presId="urn:microsoft.com/office/officeart/2005/8/layout/default"/>
    <dgm:cxn modelId="{E060D409-603E-4806-88B8-5845B2CC3934}" srcId="{5CE5CFF0-2D0D-474A-92F0-5D948E24865E}" destId="{74EE7DF6-5EBF-41F1-B1CE-4F3FD0F50315}" srcOrd="0" destOrd="0" parTransId="{48B6849F-15D7-499D-9823-B191FAC1D9BF}" sibTransId="{4B907985-455D-4F34-93B8-D330BEE1AED9}"/>
    <dgm:cxn modelId="{39FA367A-8B86-4148-B37A-A77BF1C20F09}" type="presParOf" srcId="{FDB485C9-AF8A-4846-BEF7-86D6BD46D009}" destId="{C726721D-C146-41DF-BE62-D8C57855392B}" srcOrd="0" destOrd="0" presId="urn:microsoft.com/office/officeart/2005/8/layout/default"/>
    <dgm:cxn modelId="{A1E07EEE-6316-0145-9F43-A37AA8A4EFD5}" type="presParOf" srcId="{FDB485C9-AF8A-4846-BEF7-86D6BD46D009}" destId="{ED552A8D-B180-4820-9313-DA0E4BEFA92E}" srcOrd="1" destOrd="0" presId="urn:microsoft.com/office/officeart/2005/8/layout/default"/>
    <dgm:cxn modelId="{6C6477E1-957E-6542-B12F-C2C543113865}" type="presParOf" srcId="{FDB485C9-AF8A-4846-BEF7-86D6BD46D009}" destId="{14A52F84-9E1B-4632-9DB6-EAB050F3415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8E39298-D2B7-4B6A-A214-242FCB5548CB}"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it-IT"/>
        </a:p>
      </dgm:t>
    </dgm:pt>
    <dgm:pt modelId="{15A530EA-4E63-42FF-AE32-CEAC62CD3160}">
      <dgm:prSet phldrT="[Testo]" custT="1"/>
      <dgm:spPr/>
      <dgm:t>
        <a:bodyPr/>
        <a:lstStyle/>
        <a:p>
          <a:r>
            <a:rPr lang="it-IT" sz="1400" b="1" dirty="0" smtClean="0"/>
            <a:t>La misura della qualità degli elementi probativi, cioè, la loro pertinenza e attendibilità nel supportare le conclusioni su cui si basa il giudizio del revisore</a:t>
          </a:r>
          <a:endParaRPr lang="it-IT" sz="1400" b="1" dirty="0"/>
        </a:p>
      </dgm:t>
    </dgm:pt>
    <dgm:pt modelId="{3E4B5C1C-07C8-4DD9-B608-54A50A351EA5}" type="parTrans" cxnId="{50014CE2-A518-4EFA-BC63-54277BF331C0}">
      <dgm:prSet/>
      <dgm:spPr/>
      <dgm:t>
        <a:bodyPr/>
        <a:lstStyle/>
        <a:p>
          <a:endParaRPr lang="it-IT"/>
        </a:p>
      </dgm:t>
    </dgm:pt>
    <dgm:pt modelId="{597CD613-8C1B-44FC-A053-5B952354CD20}" type="sibTrans" cxnId="{50014CE2-A518-4EFA-BC63-54277BF331C0}">
      <dgm:prSet/>
      <dgm:spPr/>
      <dgm:t>
        <a:bodyPr/>
        <a:lstStyle/>
        <a:p>
          <a:endParaRPr lang="it-IT"/>
        </a:p>
      </dgm:t>
    </dgm:pt>
    <dgm:pt modelId="{9664B3F0-BD79-4BDC-9E9F-9D9E72619399}">
      <dgm:prSet phldrT="[Testo]" custT="1"/>
      <dgm:spPr/>
      <dgm:t>
        <a:bodyPr/>
        <a:lstStyle/>
        <a:p>
          <a:r>
            <a:rPr lang="it-IT" sz="1400" b="1" dirty="0" smtClean="0"/>
            <a:t>Persona o un’organizzazione in possesso di competenza in un settore diverso da quello della contabilità o della revisione, il cui lavoro in tale settore utilizzato dall’impresa per assisterla nella redazione del bilancio</a:t>
          </a:r>
          <a:endParaRPr lang="it-IT" sz="1400" b="1" dirty="0"/>
        </a:p>
      </dgm:t>
    </dgm:pt>
    <dgm:pt modelId="{BEE408B7-BD6B-4E10-B747-D6A1D4F402B0}" type="parTrans" cxnId="{D72BFDC7-EA47-4B65-A5D3-23F0412EC7F5}">
      <dgm:prSet/>
      <dgm:spPr/>
      <dgm:t>
        <a:bodyPr/>
        <a:lstStyle/>
        <a:p>
          <a:endParaRPr lang="it-IT"/>
        </a:p>
      </dgm:t>
    </dgm:pt>
    <dgm:pt modelId="{379223A6-6DFF-491C-8C58-E57272976712}" type="sibTrans" cxnId="{D72BFDC7-EA47-4B65-A5D3-23F0412EC7F5}">
      <dgm:prSet/>
      <dgm:spPr/>
      <dgm:t>
        <a:bodyPr/>
        <a:lstStyle/>
        <a:p>
          <a:endParaRPr lang="it-IT"/>
        </a:p>
      </dgm:t>
    </dgm:pt>
    <dgm:pt modelId="{A8773C76-4FE3-4A91-BFCB-0604A58C861A}">
      <dgm:prSet phldrT="[Testo]"/>
      <dgm:spPr/>
      <dgm:t>
        <a:bodyPr/>
        <a:lstStyle/>
        <a:p>
          <a:r>
            <a:rPr lang="it-IT" b="1" dirty="0" smtClean="0"/>
            <a:t>Informazioni utilizzate dal revisore per giungere alle conclusioni su cui egli basa l proprio giudizio.</a:t>
          </a:r>
          <a:endParaRPr lang="it-IT" b="1" dirty="0"/>
        </a:p>
      </dgm:t>
    </dgm:pt>
    <dgm:pt modelId="{AC90E1D9-F0B4-4B47-9201-46667F20EADC}" type="parTrans" cxnId="{2553FB63-94ED-459E-9A49-73BA5990F2D3}">
      <dgm:prSet/>
      <dgm:spPr/>
      <dgm:t>
        <a:bodyPr/>
        <a:lstStyle/>
        <a:p>
          <a:endParaRPr lang="it-IT"/>
        </a:p>
      </dgm:t>
    </dgm:pt>
    <dgm:pt modelId="{5FED1A00-17B8-4B45-B08E-AF074DB7DA47}" type="sibTrans" cxnId="{2553FB63-94ED-459E-9A49-73BA5990F2D3}">
      <dgm:prSet/>
      <dgm:spPr/>
      <dgm:t>
        <a:bodyPr/>
        <a:lstStyle/>
        <a:p>
          <a:endParaRPr lang="it-IT"/>
        </a:p>
      </dgm:t>
    </dgm:pt>
    <dgm:pt modelId="{A6E8629C-1F9A-44E3-93B7-0A36172891E2}">
      <dgm:prSet custT="1"/>
      <dgm:spPr/>
      <dgm:t>
        <a:bodyPr/>
        <a:lstStyle/>
        <a:p>
          <a:pPr algn="ctr">
            <a:lnSpc>
              <a:spcPct val="100000"/>
            </a:lnSpc>
          </a:pPr>
          <a:r>
            <a:rPr lang="it-IT" sz="1400" b="1" dirty="0" smtClean="0"/>
            <a:t>Rilevazioni di prima nota l’evidenza di trasferimenti elettronici di fondi contabilità generale e sezionale scritture sul libro giornale ed altre rettifiche di bilancio </a:t>
          </a:r>
        </a:p>
        <a:p>
          <a:pPr algn="ctr">
            <a:lnSpc>
              <a:spcPct val="90000"/>
            </a:lnSpc>
          </a:pPr>
          <a:r>
            <a:rPr lang="it-IT" sz="1400" b="0" dirty="0" smtClean="0"/>
            <a:t> </a:t>
          </a:r>
          <a:endParaRPr lang="it-IT" sz="1400" dirty="0"/>
        </a:p>
      </dgm:t>
    </dgm:pt>
    <dgm:pt modelId="{86706FA2-FCA6-4216-9752-8751DAE6C80B}" type="parTrans" cxnId="{E1921FE2-ECE4-452E-B740-FE881C9A849E}">
      <dgm:prSet/>
      <dgm:spPr/>
      <dgm:t>
        <a:bodyPr/>
        <a:lstStyle/>
        <a:p>
          <a:endParaRPr lang="it-IT"/>
        </a:p>
      </dgm:t>
    </dgm:pt>
    <dgm:pt modelId="{EB0588C1-4573-4AEA-B3B6-C72A45404616}" type="sibTrans" cxnId="{E1921FE2-ECE4-452E-B740-FE881C9A849E}">
      <dgm:prSet/>
      <dgm:spPr/>
      <dgm:t>
        <a:bodyPr/>
        <a:lstStyle/>
        <a:p>
          <a:endParaRPr lang="it-IT"/>
        </a:p>
      </dgm:t>
    </dgm:pt>
    <dgm:pt modelId="{42D4E721-91AA-46B5-8536-D5EB39A19E40}">
      <dgm:prSet/>
      <dgm:spPr/>
      <dgm:t>
        <a:bodyPr/>
        <a:lstStyle/>
        <a:p>
          <a:r>
            <a:rPr lang="it-IT" b="1" smtClean="0"/>
            <a:t>Le informazioni utilizzate dal revisore per giungere alle conclusioni su cui egli basa il proprio giudizio. Gli elementi probativi comprendono sia le informazioni contenute nelle registrazioni contabili sottostanti il bilancio sia altre informazioni.</a:t>
          </a:r>
          <a:endParaRPr lang="it-IT" b="1" dirty="0" smtClean="0"/>
        </a:p>
      </dgm:t>
    </dgm:pt>
    <dgm:pt modelId="{13011ABC-A11B-4597-A6CD-3C746B7A75ED}" type="parTrans" cxnId="{344F8991-6941-4CD1-91EA-1F47809157EE}">
      <dgm:prSet/>
      <dgm:spPr/>
      <dgm:t>
        <a:bodyPr/>
        <a:lstStyle/>
        <a:p>
          <a:endParaRPr lang="it-IT"/>
        </a:p>
      </dgm:t>
    </dgm:pt>
    <dgm:pt modelId="{43C5DAF3-EB0F-4B45-A6C5-990E387A67F3}" type="sibTrans" cxnId="{344F8991-6941-4CD1-91EA-1F47809157EE}">
      <dgm:prSet/>
      <dgm:spPr/>
      <dgm:t>
        <a:bodyPr/>
        <a:lstStyle/>
        <a:p>
          <a:endParaRPr lang="it-IT"/>
        </a:p>
      </dgm:t>
    </dgm:pt>
    <dgm:pt modelId="{52E766F2-F879-4066-9C07-C09896712DB1}" type="pres">
      <dgm:prSet presAssocID="{08E39298-D2B7-4B6A-A214-242FCB5548CB}" presName="diagram" presStyleCnt="0">
        <dgm:presLayoutVars>
          <dgm:dir/>
          <dgm:resizeHandles val="exact"/>
        </dgm:presLayoutVars>
      </dgm:prSet>
      <dgm:spPr/>
      <dgm:t>
        <a:bodyPr/>
        <a:lstStyle/>
        <a:p>
          <a:endParaRPr lang="it-IT"/>
        </a:p>
      </dgm:t>
    </dgm:pt>
    <dgm:pt modelId="{117F6BF5-0FAC-4911-A08F-905154789FFC}" type="pres">
      <dgm:prSet presAssocID="{A6E8629C-1F9A-44E3-93B7-0A36172891E2}" presName="node" presStyleLbl="node1" presStyleIdx="0" presStyleCnt="5" custLinFactNeighborX="843" custLinFactNeighborY="-924">
        <dgm:presLayoutVars>
          <dgm:bulletEnabled val="1"/>
        </dgm:presLayoutVars>
      </dgm:prSet>
      <dgm:spPr/>
      <dgm:t>
        <a:bodyPr/>
        <a:lstStyle/>
        <a:p>
          <a:endParaRPr lang="it-IT"/>
        </a:p>
      </dgm:t>
    </dgm:pt>
    <dgm:pt modelId="{6BF6D73B-8078-4D98-9806-898E5A9F0AED}" type="pres">
      <dgm:prSet presAssocID="{EB0588C1-4573-4AEA-B3B6-C72A45404616}" presName="sibTrans" presStyleCnt="0"/>
      <dgm:spPr/>
      <dgm:t>
        <a:bodyPr/>
        <a:lstStyle/>
        <a:p>
          <a:endParaRPr lang="it-IT"/>
        </a:p>
      </dgm:t>
    </dgm:pt>
    <dgm:pt modelId="{816F51B6-49E3-4209-925F-648A39D2C2B7}" type="pres">
      <dgm:prSet presAssocID="{15A530EA-4E63-42FF-AE32-CEAC62CD3160}" presName="node" presStyleLbl="node1" presStyleIdx="1" presStyleCnt="5" custLinFactNeighborX="0" custLinFactNeighborY="-924">
        <dgm:presLayoutVars>
          <dgm:bulletEnabled val="1"/>
        </dgm:presLayoutVars>
      </dgm:prSet>
      <dgm:spPr/>
      <dgm:t>
        <a:bodyPr/>
        <a:lstStyle/>
        <a:p>
          <a:endParaRPr lang="it-IT"/>
        </a:p>
      </dgm:t>
    </dgm:pt>
    <dgm:pt modelId="{F81DE321-14ED-45D3-B2A7-1A229CF32B16}" type="pres">
      <dgm:prSet presAssocID="{597CD613-8C1B-44FC-A053-5B952354CD20}" presName="sibTrans" presStyleCnt="0"/>
      <dgm:spPr/>
      <dgm:t>
        <a:bodyPr/>
        <a:lstStyle/>
        <a:p>
          <a:endParaRPr lang="it-IT"/>
        </a:p>
      </dgm:t>
    </dgm:pt>
    <dgm:pt modelId="{8C66CB32-0F2E-44F0-AE47-2B6405D79CC8}" type="pres">
      <dgm:prSet presAssocID="{42D4E721-91AA-46B5-8536-D5EB39A19E40}" presName="node" presStyleLbl="node1" presStyleIdx="2" presStyleCnt="5" custLinFactNeighborX="0" custLinFactNeighborY="-924">
        <dgm:presLayoutVars>
          <dgm:bulletEnabled val="1"/>
        </dgm:presLayoutVars>
      </dgm:prSet>
      <dgm:spPr/>
      <dgm:t>
        <a:bodyPr/>
        <a:lstStyle/>
        <a:p>
          <a:endParaRPr lang="it-IT"/>
        </a:p>
      </dgm:t>
    </dgm:pt>
    <dgm:pt modelId="{C63BA310-3032-4DA1-BE4B-12E7E323418B}" type="pres">
      <dgm:prSet presAssocID="{43C5DAF3-EB0F-4B45-A6C5-990E387A67F3}" presName="sibTrans" presStyleCnt="0"/>
      <dgm:spPr/>
      <dgm:t>
        <a:bodyPr/>
        <a:lstStyle/>
        <a:p>
          <a:endParaRPr lang="it-IT"/>
        </a:p>
      </dgm:t>
    </dgm:pt>
    <dgm:pt modelId="{CDD2BEDB-D997-415C-AB04-4ADDEC57D5D6}" type="pres">
      <dgm:prSet presAssocID="{9664B3F0-BD79-4BDC-9E9F-9D9E72619399}" presName="node" presStyleLbl="node1" presStyleIdx="3" presStyleCnt="5" custLinFactNeighborX="-4224" custLinFactNeighborY="32624">
        <dgm:presLayoutVars>
          <dgm:bulletEnabled val="1"/>
        </dgm:presLayoutVars>
      </dgm:prSet>
      <dgm:spPr/>
      <dgm:t>
        <a:bodyPr/>
        <a:lstStyle/>
        <a:p>
          <a:endParaRPr lang="it-IT"/>
        </a:p>
      </dgm:t>
    </dgm:pt>
    <dgm:pt modelId="{34553666-0491-403A-9F25-192F41614B36}" type="pres">
      <dgm:prSet presAssocID="{379223A6-6DFF-491C-8C58-E57272976712}" presName="sibTrans" presStyleCnt="0"/>
      <dgm:spPr/>
      <dgm:t>
        <a:bodyPr/>
        <a:lstStyle/>
        <a:p>
          <a:endParaRPr lang="it-IT"/>
        </a:p>
      </dgm:t>
    </dgm:pt>
    <dgm:pt modelId="{BD9E1E3A-FD70-4FFE-BB76-CB9F7C5BBA45}" type="pres">
      <dgm:prSet presAssocID="{A8773C76-4FE3-4A91-BFCB-0604A58C861A}" presName="node" presStyleLbl="node1" presStyleIdx="4" presStyleCnt="5" custLinFactNeighborX="6019" custLinFactNeighborY="33394">
        <dgm:presLayoutVars>
          <dgm:bulletEnabled val="1"/>
        </dgm:presLayoutVars>
      </dgm:prSet>
      <dgm:spPr/>
      <dgm:t>
        <a:bodyPr/>
        <a:lstStyle/>
        <a:p>
          <a:endParaRPr lang="it-IT"/>
        </a:p>
      </dgm:t>
    </dgm:pt>
  </dgm:ptLst>
  <dgm:cxnLst>
    <dgm:cxn modelId="{2553FB63-94ED-459E-9A49-73BA5990F2D3}" srcId="{08E39298-D2B7-4B6A-A214-242FCB5548CB}" destId="{A8773C76-4FE3-4A91-BFCB-0604A58C861A}" srcOrd="4" destOrd="0" parTransId="{AC90E1D9-F0B4-4B47-9201-46667F20EADC}" sibTransId="{5FED1A00-17B8-4B45-B08E-AF074DB7DA47}"/>
    <dgm:cxn modelId="{7227F402-8A8A-9548-AD39-C6385DA00A54}" type="presOf" srcId="{08E39298-D2B7-4B6A-A214-242FCB5548CB}" destId="{52E766F2-F879-4066-9C07-C09896712DB1}" srcOrd="0" destOrd="0" presId="urn:microsoft.com/office/officeart/2005/8/layout/default"/>
    <dgm:cxn modelId="{344F8991-6941-4CD1-91EA-1F47809157EE}" srcId="{08E39298-D2B7-4B6A-A214-242FCB5548CB}" destId="{42D4E721-91AA-46B5-8536-D5EB39A19E40}" srcOrd="2" destOrd="0" parTransId="{13011ABC-A11B-4597-A6CD-3C746B7A75ED}" sibTransId="{43C5DAF3-EB0F-4B45-A6C5-990E387A67F3}"/>
    <dgm:cxn modelId="{8A390883-1453-B94F-9D5A-BAFC16E92AB3}" type="presOf" srcId="{A8773C76-4FE3-4A91-BFCB-0604A58C861A}" destId="{BD9E1E3A-FD70-4FFE-BB76-CB9F7C5BBA45}" srcOrd="0" destOrd="0" presId="urn:microsoft.com/office/officeart/2005/8/layout/default"/>
    <dgm:cxn modelId="{9C98751D-7A90-5F4B-A74F-7FD767E8A028}" type="presOf" srcId="{9664B3F0-BD79-4BDC-9E9F-9D9E72619399}" destId="{CDD2BEDB-D997-415C-AB04-4ADDEC57D5D6}" srcOrd="0" destOrd="0" presId="urn:microsoft.com/office/officeart/2005/8/layout/default"/>
    <dgm:cxn modelId="{89BDCF6D-DB46-424D-9C12-5F053A64D1B7}" type="presOf" srcId="{42D4E721-91AA-46B5-8536-D5EB39A19E40}" destId="{8C66CB32-0F2E-44F0-AE47-2B6405D79CC8}" srcOrd="0" destOrd="0" presId="urn:microsoft.com/office/officeart/2005/8/layout/default"/>
    <dgm:cxn modelId="{E1921FE2-ECE4-452E-B740-FE881C9A849E}" srcId="{08E39298-D2B7-4B6A-A214-242FCB5548CB}" destId="{A6E8629C-1F9A-44E3-93B7-0A36172891E2}" srcOrd="0" destOrd="0" parTransId="{86706FA2-FCA6-4216-9752-8751DAE6C80B}" sibTransId="{EB0588C1-4573-4AEA-B3B6-C72A45404616}"/>
    <dgm:cxn modelId="{D72BFDC7-EA47-4B65-A5D3-23F0412EC7F5}" srcId="{08E39298-D2B7-4B6A-A214-242FCB5548CB}" destId="{9664B3F0-BD79-4BDC-9E9F-9D9E72619399}" srcOrd="3" destOrd="0" parTransId="{BEE408B7-BD6B-4E10-B747-D6A1D4F402B0}" sibTransId="{379223A6-6DFF-491C-8C58-E57272976712}"/>
    <dgm:cxn modelId="{3CCFB604-B656-DF4E-88A6-4754F3742A1E}" type="presOf" srcId="{A6E8629C-1F9A-44E3-93B7-0A36172891E2}" destId="{117F6BF5-0FAC-4911-A08F-905154789FFC}" srcOrd="0" destOrd="0" presId="urn:microsoft.com/office/officeart/2005/8/layout/default"/>
    <dgm:cxn modelId="{00661CDB-4AFF-554C-A5C1-A44D3E259641}" type="presOf" srcId="{15A530EA-4E63-42FF-AE32-CEAC62CD3160}" destId="{816F51B6-49E3-4209-925F-648A39D2C2B7}" srcOrd="0" destOrd="0" presId="urn:microsoft.com/office/officeart/2005/8/layout/default"/>
    <dgm:cxn modelId="{50014CE2-A518-4EFA-BC63-54277BF331C0}" srcId="{08E39298-D2B7-4B6A-A214-242FCB5548CB}" destId="{15A530EA-4E63-42FF-AE32-CEAC62CD3160}" srcOrd="1" destOrd="0" parTransId="{3E4B5C1C-07C8-4DD9-B608-54A50A351EA5}" sibTransId="{597CD613-8C1B-44FC-A053-5B952354CD20}"/>
    <dgm:cxn modelId="{BD869DE7-1EF4-A248-85B2-867F35AA5D54}" type="presParOf" srcId="{52E766F2-F879-4066-9C07-C09896712DB1}" destId="{117F6BF5-0FAC-4911-A08F-905154789FFC}" srcOrd="0" destOrd="0" presId="urn:microsoft.com/office/officeart/2005/8/layout/default"/>
    <dgm:cxn modelId="{DD32DCEC-587E-0F4F-98A3-D290DE1F1C5B}" type="presParOf" srcId="{52E766F2-F879-4066-9C07-C09896712DB1}" destId="{6BF6D73B-8078-4D98-9806-898E5A9F0AED}" srcOrd="1" destOrd="0" presId="urn:microsoft.com/office/officeart/2005/8/layout/default"/>
    <dgm:cxn modelId="{73AB61E2-86A8-5043-A207-C1E9EA9F43B6}" type="presParOf" srcId="{52E766F2-F879-4066-9C07-C09896712DB1}" destId="{816F51B6-49E3-4209-925F-648A39D2C2B7}" srcOrd="2" destOrd="0" presId="urn:microsoft.com/office/officeart/2005/8/layout/default"/>
    <dgm:cxn modelId="{05D2F199-BEE2-ED45-91A1-E9E30F235318}" type="presParOf" srcId="{52E766F2-F879-4066-9C07-C09896712DB1}" destId="{F81DE321-14ED-45D3-B2A7-1A229CF32B16}" srcOrd="3" destOrd="0" presId="urn:microsoft.com/office/officeart/2005/8/layout/default"/>
    <dgm:cxn modelId="{7C4AFA59-D5C6-4847-A94F-2698228111E6}" type="presParOf" srcId="{52E766F2-F879-4066-9C07-C09896712DB1}" destId="{8C66CB32-0F2E-44F0-AE47-2B6405D79CC8}" srcOrd="4" destOrd="0" presId="urn:microsoft.com/office/officeart/2005/8/layout/default"/>
    <dgm:cxn modelId="{A8E6EA1E-00BF-E344-8514-9AE638835179}" type="presParOf" srcId="{52E766F2-F879-4066-9C07-C09896712DB1}" destId="{C63BA310-3032-4DA1-BE4B-12E7E323418B}" srcOrd="5" destOrd="0" presId="urn:microsoft.com/office/officeart/2005/8/layout/default"/>
    <dgm:cxn modelId="{CE025D34-8CA6-2F42-835F-B800BF343580}" type="presParOf" srcId="{52E766F2-F879-4066-9C07-C09896712DB1}" destId="{CDD2BEDB-D997-415C-AB04-4ADDEC57D5D6}" srcOrd="6" destOrd="0" presId="urn:microsoft.com/office/officeart/2005/8/layout/default"/>
    <dgm:cxn modelId="{CC2D2282-FAE1-FA4A-A380-867D2EA3AB2B}" type="presParOf" srcId="{52E766F2-F879-4066-9C07-C09896712DB1}" destId="{34553666-0491-403A-9F25-192F41614B36}" srcOrd="7" destOrd="0" presId="urn:microsoft.com/office/officeart/2005/8/layout/default"/>
    <dgm:cxn modelId="{6F699FD5-45CC-3B4D-90DE-F7415AABE4A7}" type="presParOf" srcId="{52E766F2-F879-4066-9C07-C09896712DB1}" destId="{BD9E1E3A-FD70-4FFE-BB76-CB9F7C5BBA4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9A8480-CB79-44C2-901C-4B80BB6EDF95}" type="doc">
      <dgm:prSet loTypeId="urn:microsoft.com/office/officeart/2005/8/layout/hList1" loCatId="list" qsTypeId="urn:microsoft.com/office/officeart/2005/8/quickstyle/3D1" qsCatId="3D" csTypeId="urn:microsoft.com/office/officeart/2005/8/colors/accent2_2" csCatId="accent2" phldr="1"/>
      <dgm:spPr/>
      <dgm:t>
        <a:bodyPr/>
        <a:lstStyle/>
        <a:p>
          <a:endParaRPr lang="it-IT"/>
        </a:p>
      </dgm:t>
    </dgm:pt>
    <dgm:pt modelId="{EEBD1CD0-ABD8-445D-8EFF-E67CA279096B}">
      <dgm:prSet phldrT="[Testo]"/>
      <dgm:spPr/>
      <dgm:t>
        <a:bodyPr/>
        <a:lstStyle/>
        <a:p>
          <a:r>
            <a:rPr lang="it-IT" u="sng" smtClean="0"/>
            <a:t>Ispezione</a:t>
          </a:r>
          <a:endParaRPr lang="it-IT" dirty="0"/>
        </a:p>
      </dgm:t>
    </dgm:pt>
    <dgm:pt modelId="{BE3F5ECF-8DA2-4D51-83E9-0D3D770DE965}" type="parTrans" cxnId="{66CA3525-B7E7-4D24-97DC-120830CA244E}">
      <dgm:prSet/>
      <dgm:spPr/>
      <dgm:t>
        <a:bodyPr/>
        <a:lstStyle/>
        <a:p>
          <a:endParaRPr lang="it-IT"/>
        </a:p>
      </dgm:t>
    </dgm:pt>
    <dgm:pt modelId="{4D1D5370-F437-4F51-878D-D87BD1342FDE}" type="sibTrans" cxnId="{66CA3525-B7E7-4D24-97DC-120830CA244E}">
      <dgm:prSet/>
      <dgm:spPr/>
      <dgm:t>
        <a:bodyPr/>
        <a:lstStyle/>
        <a:p>
          <a:endParaRPr lang="it-IT"/>
        </a:p>
      </dgm:t>
    </dgm:pt>
    <dgm:pt modelId="{1B813637-36B0-4E5D-8A3A-58361062A868}">
      <dgm:prSet phldrT="[Testo]"/>
      <dgm:spPr/>
      <dgm:t>
        <a:bodyPr/>
        <a:lstStyle/>
        <a:p>
          <a:r>
            <a:rPr lang="it-IT" b="0" smtClean="0"/>
            <a:t>il revisore esamina registrazioni e/o documenti, sia interni che esterni, in formato cartaceo, elettronico o in altro formato oppure effettua una verifica fisica di una attività</a:t>
          </a:r>
          <a:endParaRPr lang="it-IT" dirty="0"/>
        </a:p>
      </dgm:t>
    </dgm:pt>
    <dgm:pt modelId="{14D46479-1FEA-404D-8CAB-A850B680CB2D}" type="parTrans" cxnId="{F12DB0C7-1BA8-4EDC-851C-8A6114654BCB}">
      <dgm:prSet/>
      <dgm:spPr/>
      <dgm:t>
        <a:bodyPr/>
        <a:lstStyle/>
        <a:p>
          <a:endParaRPr lang="it-IT"/>
        </a:p>
      </dgm:t>
    </dgm:pt>
    <dgm:pt modelId="{38E8026A-26D3-40A0-976F-B8A5FAD3D2FB}" type="sibTrans" cxnId="{F12DB0C7-1BA8-4EDC-851C-8A6114654BCB}">
      <dgm:prSet/>
      <dgm:spPr/>
      <dgm:t>
        <a:bodyPr/>
        <a:lstStyle/>
        <a:p>
          <a:endParaRPr lang="it-IT"/>
        </a:p>
      </dgm:t>
    </dgm:pt>
    <dgm:pt modelId="{672CA5B0-528C-49E5-9C18-66EC2900CD32}">
      <dgm:prSet phldrT="[Testo]"/>
      <dgm:spPr/>
      <dgm:t>
        <a:bodyPr/>
        <a:lstStyle/>
        <a:p>
          <a:r>
            <a:rPr lang="it-IT" u="sng" dirty="0" smtClean="0"/>
            <a:t>Osservazione</a:t>
          </a:r>
          <a:endParaRPr lang="it-IT" dirty="0"/>
        </a:p>
      </dgm:t>
    </dgm:pt>
    <dgm:pt modelId="{2918E767-8E53-49A1-B9A9-07AAE45DE512}" type="parTrans" cxnId="{DE552DC3-38C4-4B98-8F15-1CFDAD69342E}">
      <dgm:prSet/>
      <dgm:spPr/>
      <dgm:t>
        <a:bodyPr/>
        <a:lstStyle/>
        <a:p>
          <a:endParaRPr lang="it-IT"/>
        </a:p>
      </dgm:t>
    </dgm:pt>
    <dgm:pt modelId="{4BFB1C8F-37BB-4F40-9B04-931E9D33ABC4}" type="sibTrans" cxnId="{DE552DC3-38C4-4B98-8F15-1CFDAD69342E}">
      <dgm:prSet/>
      <dgm:spPr/>
      <dgm:t>
        <a:bodyPr/>
        <a:lstStyle/>
        <a:p>
          <a:endParaRPr lang="it-IT"/>
        </a:p>
      </dgm:t>
    </dgm:pt>
    <dgm:pt modelId="{7B1A2856-E968-42B6-988C-4A077DB29DD2}">
      <dgm:prSet phldrT="[Testo]"/>
      <dgm:spPr/>
      <dgm:t>
        <a:bodyPr/>
        <a:lstStyle/>
        <a:p>
          <a:r>
            <a:rPr lang="it-IT" b="0" smtClean="0"/>
            <a:t>il revisore assiste ad un processo o procedura svolta da altri per l’osservazione della conta fisica delle rimanenze)</a:t>
          </a:r>
          <a:endParaRPr lang="it-IT" dirty="0"/>
        </a:p>
      </dgm:t>
    </dgm:pt>
    <dgm:pt modelId="{AB3CDD35-5038-4B8D-BE32-E85A2B26EFCB}" type="parTrans" cxnId="{87A87537-9618-4912-8A86-5399EE9ED9C0}">
      <dgm:prSet/>
      <dgm:spPr/>
      <dgm:t>
        <a:bodyPr/>
        <a:lstStyle/>
        <a:p>
          <a:endParaRPr lang="it-IT"/>
        </a:p>
      </dgm:t>
    </dgm:pt>
    <dgm:pt modelId="{79A263F5-0B69-4A62-9EB5-BC09F90383D4}" type="sibTrans" cxnId="{87A87537-9618-4912-8A86-5399EE9ED9C0}">
      <dgm:prSet/>
      <dgm:spPr/>
      <dgm:t>
        <a:bodyPr/>
        <a:lstStyle/>
        <a:p>
          <a:endParaRPr lang="it-IT"/>
        </a:p>
      </dgm:t>
    </dgm:pt>
    <dgm:pt modelId="{39CB02B0-5D04-4F29-8C0C-D23585A12BA4}">
      <dgm:prSet phldrT="[Testo]"/>
      <dgm:spPr/>
      <dgm:t>
        <a:bodyPr/>
        <a:lstStyle/>
        <a:p>
          <a:r>
            <a:rPr lang="it-IT" u="sng" smtClean="0"/>
            <a:t>Conferma esterna</a:t>
          </a:r>
          <a:endParaRPr lang="it-IT" dirty="0"/>
        </a:p>
      </dgm:t>
    </dgm:pt>
    <dgm:pt modelId="{070959B5-9739-41ED-A390-63B2D15BAB40}" type="parTrans" cxnId="{527A6D0B-E5AF-41E4-9E2E-BCB0D0854182}">
      <dgm:prSet/>
      <dgm:spPr/>
      <dgm:t>
        <a:bodyPr/>
        <a:lstStyle/>
        <a:p>
          <a:endParaRPr lang="it-IT"/>
        </a:p>
      </dgm:t>
    </dgm:pt>
    <dgm:pt modelId="{1E419419-63C5-4BFB-A9C6-1A0442D56497}" type="sibTrans" cxnId="{527A6D0B-E5AF-41E4-9E2E-BCB0D0854182}">
      <dgm:prSet/>
      <dgm:spPr/>
      <dgm:t>
        <a:bodyPr/>
        <a:lstStyle/>
        <a:p>
          <a:endParaRPr lang="it-IT"/>
        </a:p>
      </dgm:t>
    </dgm:pt>
    <dgm:pt modelId="{4619C680-666B-4BFF-8C78-944D39F1713D}">
      <dgm:prSet phldrT="[Testo]"/>
      <dgm:spPr/>
      <dgm:t>
        <a:bodyPr/>
        <a:lstStyle/>
        <a:p>
          <a:r>
            <a:rPr lang="it-IT" b="0" smtClean="0"/>
            <a:t>il revisore acquisisce risposta diretta in forma scritta da parte di un soggetto terzo in formato cartaceo, elettronico o in altro formato</a:t>
          </a:r>
          <a:endParaRPr lang="it-IT" dirty="0"/>
        </a:p>
      </dgm:t>
    </dgm:pt>
    <dgm:pt modelId="{9CBC83D1-8478-423D-82A4-279A44A8326F}" type="parTrans" cxnId="{E8315F11-3D7B-446F-98ED-078358DA5679}">
      <dgm:prSet/>
      <dgm:spPr/>
      <dgm:t>
        <a:bodyPr/>
        <a:lstStyle/>
        <a:p>
          <a:endParaRPr lang="it-IT"/>
        </a:p>
      </dgm:t>
    </dgm:pt>
    <dgm:pt modelId="{BC64C923-D659-4530-B828-74709E8953F8}" type="sibTrans" cxnId="{E8315F11-3D7B-446F-98ED-078358DA5679}">
      <dgm:prSet/>
      <dgm:spPr/>
      <dgm:t>
        <a:bodyPr/>
        <a:lstStyle/>
        <a:p>
          <a:endParaRPr lang="it-IT"/>
        </a:p>
      </dgm:t>
    </dgm:pt>
    <dgm:pt modelId="{F404A5E1-F64E-41D7-89D4-FE2F528B4C08}" type="pres">
      <dgm:prSet presAssocID="{639A8480-CB79-44C2-901C-4B80BB6EDF95}" presName="Name0" presStyleCnt="0">
        <dgm:presLayoutVars>
          <dgm:dir/>
          <dgm:animLvl val="lvl"/>
          <dgm:resizeHandles val="exact"/>
        </dgm:presLayoutVars>
      </dgm:prSet>
      <dgm:spPr/>
      <dgm:t>
        <a:bodyPr/>
        <a:lstStyle/>
        <a:p>
          <a:endParaRPr lang="it-IT"/>
        </a:p>
      </dgm:t>
    </dgm:pt>
    <dgm:pt modelId="{39934DD5-2AFC-4FFD-A407-139DCF653BA1}" type="pres">
      <dgm:prSet presAssocID="{EEBD1CD0-ABD8-445D-8EFF-E67CA279096B}" presName="composite" presStyleCnt="0"/>
      <dgm:spPr/>
      <dgm:t>
        <a:bodyPr/>
        <a:lstStyle/>
        <a:p>
          <a:endParaRPr lang="it-IT"/>
        </a:p>
      </dgm:t>
    </dgm:pt>
    <dgm:pt modelId="{95ABF06C-0940-4385-A898-B32C4E746385}" type="pres">
      <dgm:prSet presAssocID="{EEBD1CD0-ABD8-445D-8EFF-E67CA279096B}" presName="parTx" presStyleLbl="alignNode1" presStyleIdx="0" presStyleCnt="3">
        <dgm:presLayoutVars>
          <dgm:chMax val="0"/>
          <dgm:chPref val="0"/>
          <dgm:bulletEnabled val="1"/>
        </dgm:presLayoutVars>
      </dgm:prSet>
      <dgm:spPr/>
      <dgm:t>
        <a:bodyPr/>
        <a:lstStyle/>
        <a:p>
          <a:endParaRPr lang="it-IT"/>
        </a:p>
      </dgm:t>
    </dgm:pt>
    <dgm:pt modelId="{D80D8BB4-19D7-4815-8AD6-AEF40D1AE7BA}" type="pres">
      <dgm:prSet presAssocID="{EEBD1CD0-ABD8-445D-8EFF-E67CA279096B}" presName="desTx" presStyleLbl="alignAccFollowNode1" presStyleIdx="0" presStyleCnt="3">
        <dgm:presLayoutVars>
          <dgm:bulletEnabled val="1"/>
        </dgm:presLayoutVars>
      </dgm:prSet>
      <dgm:spPr/>
      <dgm:t>
        <a:bodyPr/>
        <a:lstStyle/>
        <a:p>
          <a:endParaRPr lang="it-IT"/>
        </a:p>
      </dgm:t>
    </dgm:pt>
    <dgm:pt modelId="{9CAC8253-3738-439F-B7E5-39E7EB80D103}" type="pres">
      <dgm:prSet presAssocID="{4D1D5370-F437-4F51-878D-D87BD1342FDE}" presName="space" presStyleCnt="0"/>
      <dgm:spPr/>
      <dgm:t>
        <a:bodyPr/>
        <a:lstStyle/>
        <a:p>
          <a:endParaRPr lang="it-IT"/>
        </a:p>
      </dgm:t>
    </dgm:pt>
    <dgm:pt modelId="{E31E7BE2-E18D-44B1-953D-C9F3BDAB7193}" type="pres">
      <dgm:prSet presAssocID="{672CA5B0-528C-49E5-9C18-66EC2900CD32}" presName="composite" presStyleCnt="0"/>
      <dgm:spPr/>
      <dgm:t>
        <a:bodyPr/>
        <a:lstStyle/>
        <a:p>
          <a:endParaRPr lang="it-IT"/>
        </a:p>
      </dgm:t>
    </dgm:pt>
    <dgm:pt modelId="{2DBBBF91-D066-43F4-8EC4-E9BDE14FF865}" type="pres">
      <dgm:prSet presAssocID="{672CA5B0-528C-49E5-9C18-66EC2900CD32}" presName="parTx" presStyleLbl="alignNode1" presStyleIdx="1" presStyleCnt="3">
        <dgm:presLayoutVars>
          <dgm:chMax val="0"/>
          <dgm:chPref val="0"/>
          <dgm:bulletEnabled val="1"/>
        </dgm:presLayoutVars>
      </dgm:prSet>
      <dgm:spPr/>
      <dgm:t>
        <a:bodyPr/>
        <a:lstStyle/>
        <a:p>
          <a:endParaRPr lang="it-IT"/>
        </a:p>
      </dgm:t>
    </dgm:pt>
    <dgm:pt modelId="{6F5DC1CD-BD5B-4160-A310-3D09637A8CDC}" type="pres">
      <dgm:prSet presAssocID="{672CA5B0-528C-49E5-9C18-66EC2900CD32}" presName="desTx" presStyleLbl="alignAccFollowNode1" presStyleIdx="1" presStyleCnt="3">
        <dgm:presLayoutVars>
          <dgm:bulletEnabled val="1"/>
        </dgm:presLayoutVars>
      </dgm:prSet>
      <dgm:spPr/>
      <dgm:t>
        <a:bodyPr/>
        <a:lstStyle/>
        <a:p>
          <a:endParaRPr lang="it-IT"/>
        </a:p>
      </dgm:t>
    </dgm:pt>
    <dgm:pt modelId="{918509B2-A802-4997-99F4-257706E2ED98}" type="pres">
      <dgm:prSet presAssocID="{4BFB1C8F-37BB-4F40-9B04-931E9D33ABC4}" presName="space" presStyleCnt="0"/>
      <dgm:spPr/>
      <dgm:t>
        <a:bodyPr/>
        <a:lstStyle/>
        <a:p>
          <a:endParaRPr lang="it-IT"/>
        </a:p>
      </dgm:t>
    </dgm:pt>
    <dgm:pt modelId="{3FF89270-FCBE-4D88-B4CF-F6963734B48A}" type="pres">
      <dgm:prSet presAssocID="{39CB02B0-5D04-4F29-8C0C-D23585A12BA4}" presName="composite" presStyleCnt="0"/>
      <dgm:spPr/>
      <dgm:t>
        <a:bodyPr/>
        <a:lstStyle/>
        <a:p>
          <a:endParaRPr lang="it-IT"/>
        </a:p>
      </dgm:t>
    </dgm:pt>
    <dgm:pt modelId="{AE43DF4D-A860-4802-B992-9E15E489DBC5}" type="pres">
      <dgm:prSet presAssocID="{39CB02B0-5D04-4F29-8C0C-D23585A12BA4}" presName="parTx" presStyleLbl="alignNode1" presStyleIdx="2" presStyleCnt="3">
        <dgm:presLayoutVars>
          <dgm:chMax val="0"/>
          <dgm:chPref val="0"/>
          <dgm:bulletEnabled val="1"/>
        </dgm:presLayoutVars>
      </dgm:prSet>
      <dgm:spPr/>
      <dgm:t>
        <a:bodyPr/>
        <a:lstStyle/>
        <a:p>
          <a:endParaRPr lang="it-IT"/>
        </a:p>
      </dgm:t>
    </dgm:pt>
    <dgm:pt modelId="{C084730E-ABA1-4BFC-BE5E-9C2A2482307F}" type="pres">
      <dgm:prSet presAssocID="{39CB02B0-5D04-4F29-8C0C-D23585A12BA4}" presName="desTx" presStyleLbl="alignAccFollowNode1" presStyleIdx="2" presStyleCnt="3">
        <dgm:presLayoutVars>
          <dgm:bulletEnabled val="1"/>
        </dgm:presLayoutVars>
      </dgm:prSet>
      <dgm:spPr/>
      <dgm:t>
        <a:bodyPr/>
        <a:lstStyle/>
        <a:p>
          <a:endParaRPr lang="it-IT"/>
        </a:p>
      </dgm:t>
    </dgm:pt>
  </dgm:ptLst>
  <dgm:cxnLst>
    <dgm:cxn modelId="{DE552DC3-38C4-4B98-8F15-1CFDAD69342E}" srcId="{639A8480-CB79-44C2-901C-4B80BB6EDF95}" destId="{672CA5B0-528C-49E5-9C18-66EC2900CD32}" srcOrd="1" destOrd="0" parTransId="{2918E767-8E53-49A1-B9A9-07AAE45DE512}" sibTransId="{4BFB1C8F-37BB-4F40-9B04-931E9D33ABC4}"/>
    <dgm:cxn modelId="{D35F85A0-B899-7640-B023-E24E9E2F2FD1}" type="presOf" srcId="{672CA5B0-528C-49E5-9C18-66EC2900CD32}" destId="{2DBBBF91-D066-43F4-8EC4-E9BDE14FF865}" srcOrd="0" destOrd="0" presId="urn:microsoft.com/office/officeart/2005/8/layout/hList1"/>
    <dgm:cxn modelId="{66CA3525-B7E7-4D24-97DC-120830CA244E}" srcId="{639A8480-CB79-44C2-901C-4B80BB6EDF95}" destId="{EEBD1CD0-ABD8-445D-8EFF-E67CA279096B}" srcOrd="0" destOrd="0" parTransId="{BE3F5ECF-8DA2-4D51-83E9-0D3D770DE965}" sibTransId="{4D1D5370-F437-4F51-878D-D87BD1342FDE}"/>
    <dgm:cxn modelId="{527A6D0B-E5AF-41E4-9E2E-BCB0D0854182}" srcId="{639A8480-CB79-44C2-901C-4B80BB6EDF95}" destId="{39CB02B0-5D04-4F29-8C0C-D23585A12BA4}" srcOrd="2" destOrd="0" parTransId="{070959B5-9739-41ED-A390-63B2D15BAB40}" sibTransId="{1E419419-63C5-4BFB-A9C6-1A0442D56497}"/>
    <dgm:cxn modelId="{33EE25BE-456D-8C44-B023-0E931FD6992F}" type="presOf" srcId="{EEBD1CD0-ABD8-445D-8EFF-E67CA279096B}" destId="{95ABF06C-0940-4385-A898-B32C4E746385}" srcOrd="0" destOrd="0" presId="urn:microsoft.com/office/officeart/2005/8/layout/hList1"/>
    <dgm:cxn modelId="{87A87537-9618-4912-8A86-5399EE9ED9C0}" srcId="{672CA5B0-528C-49E5-9C18-66EC2900CD32}" destId="{7B1A2856-E968-42B6-988C-4A077DB29DD2}" srcOrd="0" destOrd="0" parTransId="{AB3CDD35-5038-4B8D-BE32-E85A2B26EFCB}" sibTransId="{79A263F5-0B69-4A62-9EB5-BC09F90383D4}"/>
    <dgm:cxn modelId="{E8315F11-3D7B-446F-98ED-078358DA5679}" srcId="{39CB02B0-5D04-4F29-8C0C-D23585A12BA4}" destId="{4619C680-666B-4BFF-8C78-944D39F1713D}" srcOrd="0" destOrd="0" parTransId="{9CBC83D1-8478-423D-82A4-279A44A8326F}" sibTransId="{BC64C923-D659-4530-B828-74709E8953F8}"/>
    <dgm:cxn modelId="{BFFEE9E3-7168-E44D-8327-2363DC667D1E}" type="presOf" srcId="{639A8480-CB79-44C2-901C-4B80BB6EDF95}" destId="{F404A5E1-F64E-41D7-89D4-FE2F528B4C08}" srcOrd="0" destOrd="0" presId="urn:microsoft.com/office/officeart/2005/8/layout/hList1"/>
    <dgm:cxn modelId="{60AF4CF7-0195-F549-BBB7-8483183C00B3}" type="presOf" srcId="{7B1A2856-E968-42B6-988C-4A077DB29DD2}" destId="{6F5DC1CD-BD5B-4160-A310-3D09637A8CDC}" srcOrd="0" destOrd="0" presId="urn:microsoft.com/office/officeart/2005/8/layout/hList1"/>
    <dgm:cxn modelId="{A33234CB-0D06-0144-BA5D-9B9C36B55C0B}" type="presOf" srcId="{1B813637-36B0-4E5D-8A3A-58361062A868}" destId="{D80D8BB4-19D7-4815-8AD6-AEF40D1AE7BA}" srcOrd="0" destOrd="0" presId="urn:microsoft.com/office/officeart/2005/8/layout/hList1"/>
    <dgm:cxn modelId="{E77D068D-CE66-854A-A602-4C3AE03639C2}" type="presOf" srcId="{4619C680-666B-4BFF-8C78-944D39F1713D}" destId="{C084730E-ABA1-4BFC-BE5E-9C2A2482307F}" srcOrd="0" destOrd="0" presId="urn:microsoft.com/office/officeart/2005/8/layout/hList1"/>
    <dgm:cxn modelId="{F12DB0C7-1BA8-4EDC-851C-8A6114654BCB}" srcId="{EEBD1CD0-ABD8-445D-8EFF-E67CA279096B}" destId="{1B813637-36B0-4E5D-8A3A-58361062A868}" srcOrd="0" destOrd="0" parTransId="{14D46479-1FEA-404D-8CAB-A850B680CB2D}" sibTransId="{38E8026A-26D3-40A0-976F-B8A5FAD3D2FB}"/>
    <dgm:cxn modelId="{16F087D1-0567-0C49-992F-24A1BE25119F}" type="presOf" srcId="{39CB02B0-5D04-4F29-8C0C-D23585A12BA4}" destId="{AE43DF4D-A860-4802-B992-9E15E489DBC5}" srcOrd="0" destOrd="0" presId="urn:microsoft.com/office/officeart/2005/8/layout/hList1"/>
    <dgm:cxn modelId="{85EB380E-99CD-1648-ABF2-FAF745E5B17B}" type="presParOf" srcId="{F404A5E1-F64E-41D7-89D4-FE2F528B4C08}" destId="{39934DD5-2AFC-4FFD-A407-139DCF653BA1}" srcOrd="0" destOrd="0" presId="urn:microsoft.com/office/officeart/2005/8/layout/hList1"/>
    <dgm:cxn modelId="{7276C58D-B3DB-A943-B81D-A4EA4F8CABE0}" type="presParOf" srcId="{39934DD5-2AFC-4FFD-A407-139DCF653BA1}" destId="{95ABF06C-0940-4385-A898-B32C4E746385}" srcOrd="0" destOrd="0" presId="urn:microsoft.com/office/officeart/2005/8/layout/hList1"/>
    <dgm:cxn modelId="{9026B6C7-AC52-8544-8FF7-4E3E4BF6B2E0}" type="presParOf" srcId="{39934DD5-2AFC-4FFD-A407-139DCF653BA1}" destId="{D80D8BB4-19D7-4815-8AD6-AEF40D1AE7BA}" srcOrd="1" destOrd="0" presId="urn:microsoft.com/office/officeart/2005/8/layout/hList1"/>
    <dgm:cxn modelId="{FEFD1FC4-872E-8448-8675-31E89D40A37E}" type="presParOf" srcId="{F404A5E1-F64E-41D7-89D4-FE2F528B4C08}" destId="{9CAC8253-3738-439F-B7E5-39E7EB80D103}" srcOrd="1" destOrd="0" presId="urn:microsoft.com/office/officeart/2005/8/layout/hList1"/>
    <dgm:cxn modelId="{815AC62A-B383-7042-8476-70BA84CE961F}" type="presParOf" srcId="{F404A5E1-F64E-41D7-89D4-FE2F528B4C08}" destId="{E31E7BE2-E18D-44B1-953D-C9F3BDAB7193}" srcOrd="2" destOrd="0" presId="urn:microsoft.com/office/officeart/2005/8/layout/hList1"/>
    <dgm:cxn modelId="{162F9D45-6B32-5B45-BD41-264E17D8FF5D}" type="presParOf" srcId="{E31E7BE2-E18D-44B1-953D-C9F3BDAB7193}" destId="{2DBBBF91-D066-43F4-8EC4-E9BDE14FF865}" srcOrd="0" destOrd="0" presId="urn:microsoft.com/office/officeart/2005/8/layout/hList1"/>
    <dgm:cxn modelId="{A4260D28-7ED3-5D44-B411-7AB54B796A04}" type="presParOf" srcId="{E31E7BE2-E18D-44B1-953D-C9F3BDAB7193}" destId="{6F5DC1CD-BD5B-4160-A310-3D09637A8CDC}" srcOrd="1" destOrd="0" presId="urn:microsoft.com/office/officeart/2005/8/layout/hList1"/>
    <dgm:cxn modelId="{F1324875-7926-DF40-A7EC-C62A2FA3F0C0}" type="presParOf" srcId="{F404A5E1-F64E-41D7-89D4-FE2F528B4C08}" destId="{918509B2-A802-4997-99F4-257706E2ED98}" srcOrd="3" destOrd="0" presId="urn:microsoft.com/office/officeart/2005/8/layout/hList1"/>
    <dgm:cxn modelId="{BFF65E04-D696-2249-8652-875AD0EA5FA2}" type="presParOf" srcId="{F404A5E1-F64E-41D7-89D4-FE2F528B4C08}" destId="{3FF89270-FCBE-4D88-B4CF-F6963734B48A}" srcOrd="4" destOrd="0" presId="urn:microsoft.com/office/officeart/2005/8/layout/hList1"/>
    <dgm:cxn modelId="{C679F549-B4E0-7243-B6FC-F824DABA28C3}" type="presParOf" srcId="{3FF89270-FCBE-4D88-B4CF-F6963734B48A}" destId="{AE43DF4D-A860-4802-B992-9E15E489DBC5}" srcOrd="0" destOrd="0" presId="urn:microsoft.com/office/officeart/2005/8/layout/hList1"/>
    <dgm:cxn modelId="{8BBBC419-F15D-8A48-A2D4-B928D96F514D}" type="presParOf" srcId="{3FF89270-FCBE-4D88-B4CF-F6963734B48A}" destId="{C084730E-ABA1-4BFC-BE5E-9C2A2482307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E3E39C6-7422-4920-BBE7-408C07FC10F1}" type="doc">
      <dgm:prSet loTypeId="urn:microsoft.com/office/officeart/2005/8/layout/hList1" loCatId="list" qsTypeId="urn:microsoft.com/office/officeart/2005/8/quickstyle/simple4" qsCatId="simple" csTypeId="urn:microsoft.com/office/officeart/2005/8/colors/accent2_2" csCatId="accent2" phldr="1"/>
      <dgm:spPr/>
      <dgm:t>
        <a:bodyPr/>
        <a:lstStyle/>
        <a:p>
          <a:endParaRPr lang="it-IT"/>
        </a:p>
      </dgm:t>
    </dgm:pt>
    <dgm:pt modelId="{444B2FC1-90BF-4107-9BE2-3CCAB47C9959}">
      <dgm:prSet phldrT="[Testo]"/>
      <dgm:spPr/>
      <dgm:t>
        <a:bodyPr/>
        <a:lstStyle/>
        <a:p>
          <a:r>
            <a:rPr lang="it-IT" b="1" u="sng" dirty="0" smtClean="0"/>
            <a:t>Ricalcolo</a:t>
          </a:r>
          <a:endParaRPr lang="it-IT" b="1" dirty="0"/>
        </a:p>
      </dgm:t>
    </dgm:pt>
    <dgm:pt modelId="{AA83158A-81DF-4E49-8753-A97F82CF458D}" type="parTrans" cxnId="{72336362-486A-483B-97A0-6AB5C3EE4339}">
      <dgm:prSet/>
      <dgm:spPr/>
      <dgm:t>
        <a:bodyPr/>
        <a:lstStyle/>
        <a:p>
          <a:endParaRPr lang="it-IT"/>
        </a:p>
      </dgm:t>
    </dgm:pt>
    <dgm:pt modelId="{1CAC79DB-CD09-4BED-A4EA-2193871D9D8C}" type="sibTrans" cxnId="{72336362-486A-483B-97A0-6AB5C3EE4339}">
      <dgm:prSet/>
      <dgm:spPr/>
      <dgm:t>
        <a:bodyPr/>
        <a:lstStyle/>
        <a:p>
          <a:endParaRPr lang="it-IT"/>
        </a:p>
      </dgm:t>
    </dgm:pt>
    <dgm:pt modelId="{95CF0F0D-07A2-4E79-8E48-12CBD3A84AA6}">
      <dgm:prSet phldrT="[Testo]"/>
      <dgm:spPr/>
      <dgm:t>
        <a:bodyPr/>
        <a:lstStyle/>
        <a:p>
          <a:r>
            <a:rPr lang="it-IT" b="0" smtClean="0"/>
            <a:t>il revisore verifica l’accuratezza aritmetica di documenti o registrazioni</a:t>
          </a:r>
          <a:endParaRPr lang="it-IT" dirty="0"/>
        </a:p>
      </dgm:t>
    </dgm:pt>
    <dgm:pt modelId="{4EFEBA12-2FF5-4982-B4A1-1E317F3A6422}" type="parTrans" cxnId="{8CD9843C-E6DA-4820-B250-2285E7262E03}">
      <dgm:prSet/>
      <dgm:spPr/>
      <dgm:t>
        <a:bodyPr/>
        <a:lstStyle/>
        <a:p>
          <a:endParaRPr lang="it-IT"/>
        </a:p>
      </dgm:t>
    </dgm:pt>
    <dgm:pt modelId="{C5D53292-D9B9-421C-83CD-BD460D9EB115}" type="sibTrans" cxnId="{8CD9843C-E6DA-4820-B250-2285E7262E03}">
      <dgm:prSet/>
      <dgm:spPr/>
      <dgm:t>
        <a:bodyPr/>
        <a:lstStyle/>
        <a:p>
          <a:endParaRPr lang="it-IT"/>
        </a:p>
      </dgm:t>
    </dgm:pt>
    <dgm:pt modelId="{6E066D0E-426F-4BDB-83F8-64B70B5DDBAD}">
      <dgm:prSet phldrT="[Testo]"/>
      <dgm:spPr/>
      <dgm:t>
        <a:bodyPr/>
        <a:lstStyle/>
        <a:p>
          <a:r>
            <a:rPr lang="it-IT" b="1" u="sng" dirty="0" err="1" smtClean="0"/>
            <a:t>Riesecuzione</a:t>
          </a:r>
          <a:endParaRPr lang="it-IT" b="1" dirty="0"/>
        </a:p>
      </dgm:t>
    </dgm:pt>
    <dgm:pt modelId="{8FB169C7-FC6C-4348-9C7A-4F86E05C3712}" type="parTrans" cxnId="{4EA51217-6036-45BA-9818-58E49517F524}">
      <dgm:prSet/>
      <dgm:spPr/>
      <dgm:t>
        <a:bodyPr/>
        <a:lstStyle/>
        <a:p>
          <a:endParaRPr lang="it-IT"/>
        </a:p>
      </dgm:t>
    </dgm:pt>
    <dgm:pt modelId="{66767A8F-5F67-4BCB-8238-DFFC18E430F2}" type="sibTrans" cxnId="{4EA51217-6036-45BA-9818-58E49517F524}">
      <dgm:prSet/>
      <dgm:spPr/>
      <dgm:t>
        <a:bodyPr/>
        <a:lstStyle/>
        <a:p>
          <a:endParaRPr lang="it-IT"/>
        </a:p>
      </dgm:t>
    </dgm:pt>
    <dgm:pt modelId="{1FF8ED94-C679-4D46-8FBE-3A47273852DE}">
      <dgm:prSet phldrT="[Testo]"/>
      <dgm:spPr/>
      <dgm:t>
        <a:bodyPr/>
        <a:lstStyle/>
        <a:p>
          <a:r>
            <a:rPr lang="it-IT" b="0" smtClean="0"/>
            <a:t>il revisore esegue in maniera indipendente una procedura o un controllo previsti dal sistema di controllo interno dell’impresa</a:t>
          </a:r>
          <a:endParaRPr lang="it-IT" dirty="0"/>
        </a:p>
      </dgm:t>
    </dgm:pt>
    <dgm:pt modelId="{2BEFA007-2BBA-42E5-B6D4-370DF8C2724E}" type="parTrans" cxnId="{08E885D1-A65D-418E-AB80-DDDB08113EDC}">
      <dgm:prSet/>
      <dgm:spPr/>
      <dgm:t>
        <a:bodyPr/>
        <a:lstStyle/>
        <a:p>
          <a:endParaRPr lang="it-IT"/>
        </a:p>
      </dgm:t>
    </dgm:pt>
    <dgm:pt modelId="{3F05C35C-8208-4054-9295-A0CAED918FCD}" type="sibTrans" cxnId="{08E885D1-A65D-418E-AB80-DDDB08113EDC}">
      <dgm:prSet/>
      <dgm:spPr/>
      <dgm:t>
        <a:bodyPr/>
        <a:lstStyle/>
        <a:p>
          <a:endParaRPr lang="it-IT"/>
        </a:p>
      </dgm:t>
    </dgm:pt>
    <dgm:pt modelId="{8ACA32AD-AB33-45AD-9F54-C2D6CC14AB98}">
      <dgm:prSet phldrT="[Testo]"/>
      <dgm:spPr/>
      <dgm:t>
        <a:bodyPr/>
        <a:lstStyle/>
        <a:p>
          <a:r>
            <a:rPr lang="it-IT" b="0" smtClean="0"/>
            <a:t>Procedure di </a:t>
          </a:r>
          <a:r>
            <a:rPr lang="it-IT" b="1" u="sng" smtClean="0"/>
            <a:t>analisi comparativa</a:t>
          </a:r>
          <a:endParaRPr lang="it-IT" b="1" dirty="0"/>
        </a:p>
      </dgm:t>
    </dgm:pt>
    <dgm:pt modelId="{C8C37E3F-3A42-4A2D-956A-F0579A615AD2}" type="parTrans" cxnId="{33AC31A1-DC18-4B6D-9C46-FB8E7FB36DEC}">
      <dgm:prSet/>
      <dgm:spPr/>
      <dgm:t>
        <a:bodyPr/>
        <a:lstStyle/>
        <a:p>
          <a:endParaRPr lang="it-IT"/>
        </a:p>
      </dgm:t>
    </dgm:pt>
    <dgm:pt modelId="{91C47798-5EF9-4A0F-9367-70785DBC3034}" type="sibTrans" cxnId="{33AC31A1-DC18-4B6D-9C46-FB8E7FB36DEC}">
      <dgm:prSet/>
      <dgm:spPr/>
      <dgm:t>
        <a:bodyPr/>
        <a:lstStyle/>
        <a:p>
          <a:endParaRPr lang="it-IT"/>
        </a:p>
      </dgm:t>
    </dgm:pt>
    <dgm:pt modelId="{FB57F1CF-6A8C-4D0C-9BC4-BA535DB3B9B0}">
      <dgm:prSet phldrT="[Testo]"/>
      <dgm:spPr/>
      <dgm:t>
        <a:bodyPr/>
        <a:lstStyle/>
        <a:p>
          <a:r>
            <a:rPr lang="it-IT" b="0" smtClean="0"/>
            <a:t>il revisore valuta le informazioni finanziarie mediante l’analisi delle relazioni esistenti fra diversi dati finanziari o con informazioni di altra natura</a:t>
          </a:r>
          <a:endParaRPr lang="it-IT" dirty="0"/>
        </a:p>
      </dgm:t>
    </dgm:pt>
    <dgm:pt modelId="{631D713E-9FB0-4939-92EA-21E6B4AED7A8}" type="parTrans" cxnId="{B51CDFBB-547D-4E64-9180-2046FED0D4BC}">
      <dgm:prSet/>
      <dgm:spPr/>
      <dgm:t>
        <a:bodyPr/>
        <a:lstStyle/>
        <a:p>
          <a:endParaRPr lang="it-IT"/>
        </a:p>
      </dgm:t>
    </dgm:pt>
    <dgm:pt modelId="{A933DDFD-82ED-4208-B41A-7018315FFEAE}" type="sibTrans" cxnId="{B51CDFBB-547D-4E64-9180-2046FED0D4BC}">
      <dgm:prSet/>
      <dgm:spPr/>
      <dgm:t>
        <a:bodyPr/>
        <a:lstStyle/>
        <a:p>
          <a:endParaRPr lang="it-IT"/>
        </a:p>
      </dgm:t>
    </dgm:pt>
    <dgm:pt modelId="{6069CC33-623D-4219-9703-07A26412E119}">
      <dgm:prSet/>
      <dgm:spPr/>
      <dgm:t>
        <a:bodyPr/>
        <a:lstStyle/>
        <a:p>
          <a:r>
            <a:rPr lang="it-IT" b="1" u="sng" smtClean="0"/>
            <a:t>Indagine</a:t>
          </a:r>
          <a:endParaRPr lang="it-IT" b="1" dirty="0"/>
        </a:p>
      </dgm:t>
    </dgm:pt>
    <dgm:pt modelId="{713BE060-836D-40C8-99A7-D1C7A037E9C2}" type="parTrans" cxnId="{29D94A93-C2D3-4A43-99AB-963055DB7D28}">
      <dgm:prSet/>
      <dgm:spPr/>
      <dgm:t>
        <a:bodyPr/>
        <a:lstStyle/>
        <a:p>
          <a:endParaRPr lang="it-IT"/>
        </a:p>
      </dgm:t>
    </dgm:pt>
    <dgm:pt modelId="{83B423AF-905E-4702-B668-74BB92239D43}" type="sibTrans" cxnId="{29D94A93-C2D3-4A43-99AB-963055DB7D28}">
      <dgm:prSet/>
      <dgm:spPr/>
      <dgm:t>
        <a:bodyPr/>
        <a:lstStyle/>
        <a:p>
          <a:endParaRPr lang="it-IT"/>
        </a:p>
      </dgm:t>
    </dgm:pt>
    <dgm:pt modelId="{1601FED3-3EFC-4FB0-B5E6-481F45236630}">
      <dgm:prSet/>
      <dgm:spPr/>
      <dgm:t>
        <a:bodyPr/>
        <a:lstStyle/>
        <a:p>
          <a:r>
            <a:rPr lang="it-IT" b="0" smtClean="0"/>
            <a:t>il revisore ricerca informazioni di natura finanziaria o di altra natura presso soggetti interni o esterni all’impresa, in possesso delle necessarie conoscenze</a:t>
          </a:r>
          <a:endParaRPr lang="it-IT" dirty="0"/>
        </a:p>
      </dgm:t>
    </dgm:pt>
    <dgm:pt modelId="{72BEC695-B529-4F67-8AA5-F6D564D35B77}" type="parTrans" cxnId="{3C0A54C1-BE6F-445D-9A80-F3A82B7F3F5D}">
      <dgm:prSet/>
      <dgm:spPr/>
      <dgm:t>
        <a:bodyPr/>
        <a:lstStyle/>
        <a:p>
          <a:endParaRPr lang="it-IT"/>
        </a:p>
      </dgm:t>
    </dgm:pt>
    <dgm:pt modelId="{8D270ED9-55A3-41BF-B9F0-A1C397D62584}" type="sibTrans" cxnId="{3C0A54C1-BE6F-445D-9A80-F3A82B7F3F5D}">
      <dgm:prSet/>
      <dgm:spPr/>
      <dgm:t>
        <a:bodyPr/>
        <a:lstStyle/>
        <a:p>
          <a:endParaRPr lang="it-IT"/>
        </a:p>
      </dgm:t>
    </dgm:pt>
    <dgm:pt modelId="{7EA35641-86FF-4209-8F50-40A2D2A592C0}" type="pres">
      <dgm:prSet presAssocID="{8E3E39C6-7422-4920-BBE7-408C07FC10F1}" presName="Name0" presStyleCnt="0">
        <dgm:presLayoutVars>
          <dgm:dir/>
          <dgm:animLvl val="lvl"/>
          <dgm:resizeHandles val="exact"/>
        </dgm:presLayoutVars>
      </dgm:prSet>
      <dgm:spPr/>
      <dgm:t>
        <a:bodyPr/>
        <a:lstStyle/>
        <a:p>
          <a:endParaRPr lang="it-IT"/>
        </a:p>
      </dgm:t>
    </dgm:pt>
    <dgm:pt modelId="{21A4BCB6-1B10-47ED-ADC5-8FC62DF013C8}" type="pres">
      <dgm:prSet presAssocID="{444B2FC1-90BF-4107-9BE2-3CCAB47C9959}" presName="composite" presStyleCnt="0"/>
      <dgm:spPr/>
      <dgm:t>
        <a:bodyPr/>
        <a:lstStyle/>
        <a:p>
          <a:endParaRPr lang="it-IT"/>
        </a:p>
      </dgm:t>
    </dgm:pt>
    <dgm:pt modelId="{56B4F443-6DCF-4827-B466-95DF8E51E2C1}" type="pres">
      <dgm:prSet presAssocID="{444B2FC1-90BF-4107-9BE2-3CCAB47C9959}" presName="parTx" presStyleLbl="alignNode1" presStyleIdx="0" presStyleCnt="4">
        <dgm:presLayoutVars>
          <dgm:chMax val="0"/>
          <dgm:chPref val="0"/>
          <dgm:bulletEnabled val="1"/>
        </dgm:presLayoutVars>
      </dgm:prSet>
      <dgm:spPr/>
      <dgm:t>
        <a:bodyPr/>
        <a:lstStyle/>
        <a:p>
          <a:endParaRPr lang="it-IT"/>
        </a:p>
      </dgm:t>
    </dgm:pt>
    <dgm:pt modelId="{335361F6-C578-47C8-B215-2A94851C60BF}" type="pres">
      <dgm:prSet presAssocID="{444B2FC1-90BF-4107-9BE2-3CCAB47C9959}" presName="desTx" presStyleLbl="alignAccFollowNode1" presStyleIdx="0" presStyleCnt="4">
        <dgm:presLayoutVars>
          <dgm:bulletEnabled val="1"/>
        </dgm:presLayoutVars>
      </dgm:prSet>
      <dgm:spPr/>
      <dgm:t>
        <a:bodyPr/>
        <a:lstStyle/>
        <a:p>
          <a:endParaRPr lang="it-IT"/>
        </a:p>
      </dgm:t>
    </dgm:pt>
    <dgm:pt modelId="{AF66C211-50C7-4A8F-B3E3-35448EE6856E}" type="pres">
      <dgm:prSet presAssocID="{1CAC79DB-CD09-4BED-A4EA-2193871D9D8C}" presName="space" presStyleCnt="0"/>
      <dgm:spPr/>
      <dgm:t>
        <a:bodyPr/>
        <a:lstStyle/>
        <a:p>
          <a:endParaRPr lang="it-IT"/>
        </a:p>
      </dgm:t>
    </dgm:pt>
    <dgm:pt modelId="{1EDD771F-1276-4AD6-A03C-21698DCE571A}" type="pres">
      <dgm:prSet presAssocID="{6E066D0E-426F-4BDB-83F8-64B70B5DDBAD}" presName="composite" presStyleCnt="0"/>
      <dgm:spPr/>
      <dgm:t>
        <a:bodyPr/>
        <a:lstStyle/>
        <a:p>
          <a:endParaRPr lang="it-IT"/>
        </a:p>
      </dgm:t>
    </dgm:pt>
    <dgm:pt modelId="{EC39E5A3-27F1-4C54-856C-2BDC0BA89BC3}" type="pres">
      <dgm:prSet presAssocID="{6E066D0E-426F-4BDB-83F8-64B70B5DDBAD}" presName="parTx" presStyleLbl="alignNode1" presStyleIdx="1" presStyleCnt="4" custLinFactNeighborX="-791" custLinFactNeighborY="4414">
        <dgm:presLayoutVars>
          <dgm:chMax val="0"/>
          <dgm:chPref val="0"/>
          <dgm:bulletEnabled val="1"/>
        </dgm:presLayoutVars>
      </dgm:prSet>
      <dgm:spPr/>
      <dgm:t>
        <a:bodyPr/>
        <a:lstStyle/>
        <a:p>
          <a:endParaRPr lang="it-IT"/>
        </a:p>
      </dgm:t>
    </dgm:pt>
    <dgm:pt modelId="{F3AE3F90-F782-4DC6-A063-C329C244489A}" type="pres">
      <dgm:prSet presAssocID="{6E066D0E-426F-4BDB-83F8-64B70B5DDBAD}" presName="desTx" presStyleLbl="alignAccFollowNode1" presStyleIdx="1" presStyleCnt="4">
        <dgm:presLayoutVars>
          <dgm:bulletEnabled val="1"/>
        </dgm:presLayoutVars>
      </dgm:prSet>
      <dgm:spPr/>
      <dgm:t>
        <a:bodyPr/>
        <a:lstStyle/>
        <a:p>
          <a:endParaRPr lang="it-IT"/>
        </a:p>
      </dgm:t>
    </dgm:pt>
    <dgm:pt modelId="{9DDD73D3-4D4B-4766-A54C-2A54ECB997E4}" type="pres">
      <dgm:prSet presAssocID="{66767A8F-5F67-4BCB-8238-DFFC18E430F2}" presName="space" presStyleCnt="0"/>
      <dgm:spPr/>
      <dgm:t>
        <a:bodyPr/>
        <a:lstStyle/>
        <a:p>
          <a:endParaRPr lang="it-IT"/>
        </a:p>
      </dgm:t>
    </dgm:pt>
    <dgm:pt modelId="{2E580B0E-45C8-4780-B5A2-BEB9DB764B7C}" type="pres">
      <dgm:prSet presAssocID="{8ACA32AD-AB33-45AD-9F54-C2D6CC14AB98}" presName="composite" presStyleCnt="0"/>
      <dgm:spPr/>
      <dgm:t>
        <a:bodyPr/>
        <a:lstStyle/>
        <a:p>
          <a:endParaRPr lang="it-IT"/>
        </a:p>
      </dgm:t>
    </dgm:pt>
    <dgm:pt modelId="{CBE9D7A6-1D9A-422E-800B-442C258C382E}" type="pres">
      <dgm:prSet presAssocID="{8ACA32AD-AB33-45AD-9F54-C2D6CC14AB98}" presName="parTx" presStyleLbl="alignNode1" presStyleIdx="2" presStyleCnt="4">
        <dgm:presLayoutVars>
          <dgm:chMax val="0"/>
          <dgm:chPref val="0"/>
          <dgm:bulletEnabled val="1"/>
        </dgm:presLayoutVars>
      </dgm:prSet>
      <dgm:spPr/>
      <dgm:t>
        <a:bodyPr/>
        <a:lstStyle/>
        <a:p>
          <a:endParaRPr lang="it-IT"/>
        </a:p>
      </dgm:t>
    </dgm:pt>
    <dgm:pt modelId="{AB1D70BD-A4F0-4979-90B9-57D2F27C9077}" type="pres">
      <dgm:prSet presAssocID="{8ACA32AD-AB33-45AD-9F54-C2D6CC14AB98}" presName="desTx" presStyleLbl="alignAccFollowNode1" presStyleIdx="2" presStyleCnt="4">
        <dgm:presLayoutVars>
          <dgm:bulletEnabled val="1"/>
        </dgm:presLayoutVars>
      </dgm:prSet>
      <dgm:spPr/>
      <dgm:t>
        <a:bodyPr/>
        <a:lstStyle/>
        <a:p>
          <a:endParaRPr lang="it-IT"/>
        </a:p>
      </dgm:t>
    </dgm:pt>
    <dgm:pt modelId="{AB0AEFBE-2332-4735-8605-0E41CF6599BF}" type="pres">
      <dgm:prSet presAssocID="{91C47798-5EF9-4A0F-9367-70785DBC3034}" presName="space" presStyleCnt="0"/>
      <dgm:spPr/>
      <dgm:t>
        <a:bodyPr/>
        <a:lstStyle/>
        <a:p>
          <a:endParaRPr lang="it-IT"/>
        </a:p>
      </dgm:t>
    </dgm:pt>
    <dgm:pt modelId="{19C39DC5-31AD-4E18-97F8-C867906A97FF}" type="pres">
      <dgm:prSet presAssocID="{6069CC33-623D-4219-9703-07A26412E119}" presName="composite" presStyleCnt="0"/>
      <dgm:spPr/>
      <dgm:t>
        <a:bodyPr/>
        <a:lstStyle/>
        <a:p>
          <a:endParaRPr lang="it-IT"/>
        </a:p>
      </dgm:t>
    </dgm:pt>
    <dgm:pt modelId="{55469E23-E52D-4B69-AA37-05AD63A6D5E7}" type="pres">
      <dgm:prSet presAssocID="{6069CC33-623D-4219-9703-07A26412E119}" presName="parTx" presStyleLbl="alignNode1" presStyleIdx="3" presStyleCnt="4">
        <dgm:presLayoutVars>
          <dgm:chMax val="0"/>
          <dgm:chPref val="0"/>
          <dgm:bulletEnabled val="1"/>
        </dgm:presLayoutVars>
      </dgm:prSet>
      <dgm:spPr/>
      <dgm:t>
        <a:bodyPr/>
        <a:lstStyle/>
        <a:p>
          <a:endParaRPr lang="it-IT"/>
        </a:p>
      </dgm:t>
    </dgm:pt>
    <dgm:pt modelId="{EE3904EB-DDA3-4BB5-8987-65C05FFBFD5C}" type="pres">
      <dgm:prSet presAssocID="{6069CC33-623D-4219-9703-07A26412E119}" presName="desTx" presStyleLbl="alignAccFollowNode1" presStyleIdx="3" presStyleCnt="4">
        <dgm:presLayoutVars>
          <dgm:bulletEnabled val="1"/>
        </dgm:presLayoutVars>
      </dgm:prSet>
      <dgm:spPr/>
      <dgm:t>
        <a:bodyPr/>
        <a:lstStyle/>
        <a:p>
          <a:endParaRPr lang="it-IT"/>
        </a:p>
      </dgm:t>
    </dgm:pt>
  </dgm:ptLst>
  <dgm:cxnLst>
    <dgm:cxn modelId="{8E98CED4-41E7-EA44-A0EF-67EDEC842FBE}" type="presOf" srcId="{444B2FC1-90BF-4107-9BE2-3CCAB47C9959}" destId="{56B4F443-6DCF-4827-B466-95DF8E51E2C1}" srcOrd="0" destOrd="0" presId="urn:microsoft.com/office/officeart/2005/8/layout/hList1"/>
    <dgm:cxn modelId="{55D20216-7BF9-5C4F-9133-7F155EA00367}" type="presOf" srcId="{8ACA32AD-AB33-45AD-9F54-C2D6CC14AB98}" destId="{CBE9D7A6-1D9A-422E-800B-442C258C382E}" srcOrd="0" destOrd="0" presId="urn:microsoft.com/office/officeart/2005/8/layout/hList1"/>
    <dgm:cxn modelId="{72336362-486A-483B-97A0-6AB5C3EE4339}" srcId="{8E3E39C6-7422-4920-BBE7-408C07FC10F1}" destId="{444B2FC1-90BF-4107-9BE2-3CCAB47C9959}" srcOrd="0" destOrd="0" parTransId="{AA83158A-81DF-4E49-8753-A97F82CF458D}" sibTransId="{1CAC79DB-CD09-4BED-A4EA-2193871D9D8C}"/>
    <dgm:cxn modelId="{6315951D-0ED6-9348-B315-E7CA7754A485}" type="presOf" srcId="{6069CC33-623D-4219-9703-07A26412E119}" destId="{55469E23-E52D-4B69-AA37-05AD63A6D5E7}" srcOrd="0" destOrd="0" presId="urn:microsoft.com/office/officeart/2005/8/layout/hList1"/>
    <dgm:cxn modelId="{DAAEEF4D-85F0-7747-B0A0-F9E7A8CCF595}" type="presOf" srcId="{1FF8ED94-C679-4D46-8FBE-3A47273852DE}" destId="{F3AE3F90-F782-4DC6-A063-C329C244489A}" srcOrd="0" destOrd="0" presId="urn:microsoft.com/office/officeart/2005/8/layout/hList1"/>
    <dgm:cxn modelId="{3C0A54C1-BE6F-445D-9A80-F3A82B7F3F5D}" srcId="{6069CC33-623D-4219-9703-07A26412E119}" destId="{1601FED3-3EFC-4FB0-B5E6-481F45236630}" srcOrd="0" destOrd="0" parTransId="{72BEC695-B529-4F67-8AA5-F6D564D35B77}" sibTransId="{8D270ED9-55A3-41BF-B9F0-A1C397D62584}"/>
    <dgm:cxn modelId="{8CD9843C-E6DA-4820-B250-2285E7262E03}" srcId="{444B2FC1-90BF-4107-9BE2-3CCAB47C9959}" destId="{95CF0F0D-07A2-4E79-8E48-12CBD3A84AA6}" srcOrd="0" destOrd="0" parTransId="{4EFEBA12-2FF5-4982-B4A1-1E317F3A6422}" sibTransId="{C5D53292-D9B9-421C-83CD-BD460D9EB115}"/>
    <dgm:cxn modelId="{933BF54C-7167-5848-A768-ED9975C762D2}" type="presOf" srcId="{95CF0F0D-07A2-4E79-8E48-12CBD3A84AA6}" destId="{335361F6-C578-47C8-B215-2A94851C60BF}" srcOrd="0" destOrd="0" presId="urn:microsoft.com/office/officeart/2005/8/layout/hList1"/>
    <dgm:cxn modelId="{29D94A93-C2D3-4A43-99AB-963055DB7D28}" srcId="{8E3E39C6-7422-4920-BBE7-408C07FC10F1}" destId="{6069CC33-623D-4219-9703-07A26412E119}" srcOrd="3" destOrd="0" parTransId="{713BE060-836D-40C8-99A7-D1C7A037E9C2}" sibTransId="{83B423AF-905E-4702-B668-74BB92239D43}"/>
    <dgm:cxn modelId="{40CFA983-0703-4E42-B57F-A6D8E9A5E20E}" type="presOf" srcId="{8E3E39C6-7422-4920-BBE7-408C07FC10F1}" destId="{7EA35641-86FF-4209-8F50-40A2D2A592C0}" srcOrd="0" destOrd="0" presId="urn:microsoft.com/office/officeart/2005/8/layout/hList1"/>
    <dgm:cxn modelId="{4EA51217-6036-45BA-9818-58E49517F524}" srcId="{8E3E39C6-7422-4920-BBE7-408C07FC10F1}" destId="{6E066D0E-426F-4BDB-83F8-64B70B5DDBAD}" srcOrd="1" destOrd="0" parTransId="{8FB169C7-FC6C-4348-9C7A-4F86E05C3712}" sibTransId="{66767A8F-5F67-4BCB-8238-DFFC18E430F2}"/>
    <dgm:cxn modelId="{F6B068FB-F3F9-FD45-87B7-9505E7AC7C66}" type="presOf" srcId="{6E066D0E-426F-4BDB-83F8-64B70B5DDBAD}" destId="{EC39E5A3-27F1-4C54-856C-2BDC0BA89BC3}" srcOrd="0" destOrd="0" presId="urn:microsoft.com/office/officeart/2005/8/layout/hList1"/>
    <dgm:cxn modelId="{08E885D1-A65D-418E-AB80-DDDB08113EDC}" srcId="{6E066D0E-426F-4BDB-83F8-64B70B5DDBAD}" destId="{1FF8ED94-C679-4D46-8FBE-3A47273852DE}" srcOrd="0" destOrd="0" parTransId="{2BEFA007-2BBA-42E5-B6D4-370DF8C2724E}" sibTransId="{3F05C35C-8208-4054-9295-A0CAED918FCD}"/>
    <dgm:cxn modelId="{C22B66F2-D7A6-4245-ABF1-F7D87EE4D9CC}" type="presOf" srcId="{FB57F1CF-6A8C-4D0C-9BC4-BA535DB3B9B0}" destId="{AB1D70BD-A4F0-4979-90B9-57D2F27C9077}" srcOrd="0" destOrd="0" presId="urn:microsoft.com/office/officeart/2005/8/layout/hList1"/>
    <dgm:cxn modelId="{E20BF867-3F51-EE48-9E18-D242AFB3F31F}" type="presOf" srcId="{1601FED3-3EFC-4FB0-B5E6-481F45236630}" destId="{EE3904EB-DDA3-4BB5-8987-65C05FFBFD5C}" srcOrd="0" destOrd="0" presId="urn:microsoft.com/office/officeart/2005/8/layout/hList1"/>
    <dgm:cxn modelId="{B51CDFBB-547D-4E64-9180-2046FED0D4BC}" srcId="{8ACA32AD-AB33-45AD-9F54-C2D6CC14AB98}" destId="{FB57F1CF-6A8C-4D0C-9BC4-BA535DB3B9B0}" srcOrd="0" destOrd="0" parTransId="{631D713E-9FB0-4939-92EA-21E6B4AED7A8}" sibTransId="{A933DDFD-82ED-4208-B41A-7018315FFEAE}"/>
    <dgm:cxn modelId="{33AC31A1-DC18-4B6D-9C46-FB8E7FB36DEC}" srcId="{8E3E39C6-7422-4920-BBE7-408C07FC10F1}" destId="{8ACA32AD-AB33-45AD-9F54-C2D6CC14AB98}" srcOrd="2" destOrd="0" parTransId="{C8C37E3F-3A42-4A2D-956A-F0579A615AD2}" sibTransId="{91C47798-5EF9-4A0F-9367-70785DBC3034}"/>
    <dgm:cxn modelId="{C7FDFD5B-1C2F-E344-97FA-AB45F1D709E5}" type="presParOf" srcId="{7EA35641-86FF-4209-8F50-40A2D2A592C0}" destId="{21A4BCB6-1B10-47ED-ADC5-8FC62DF013C8}" srcOrd="0" destOrd="0" presId="urn:microsoft.com/office/officeart/2005/8/layout/hList1"/>
    <dgm:cxn modelId="{BCABF428-C073-C545-AA53-46C7B6D20DF9}" type="presParOf" srcId="{21A4BCB6-1B10-47ED-ADC5-8FC62DF013C8}" destId="{56B4F443-6DCF-4827-B466-95DF8E51E2C1}" srcOrd="0" destOrd="0" presId="urn:microsoft.com/office/officeart/2005/8/layout/hList1"/>
    <dgm:cxn modelId="{1D6FBA20-E37B-B84F-ABAC-E1C9422B0C05}" type="presParOf" srcId="{21A4BCB6-1B10-47ED-ADC5-8FC62DF013C8}" destId="{335361F6-C578-47C8-B215-2A94851C60BF}" srcOrd="1" destOrd="0" presId="urn:microsoft.com/office/officeart/2005/8/layout/hList1"/>
    <dgm:cxn modelId="{385FBAEA-2B4D-084D-94E8-69DEEBA4415D}" type="presParOf" srcId="{7EA35641-86FF-4209-8F50-40A2D2A592C0}" destId="{AF66C211-50C7-4A8F-B3E3-35448EE6856E}" srcOrd="1" destOrd="0" presId="urn:microsoft.com/office/officeart/2005/8/layout/hList1"/>
    <dgm:cxn modelId="{96A9F814-E3F1-1446-A4A3-EB0436E95A33}" type="presParOf" srcId="{7EA35641-86FF-4209-8F50-40A2D2A592C0}" destId="{1EDD771F-1276-4AD6-A03C-21698DCE571A}" srcOrd="2" destOrd="0" presId="urn:microsoft.com/office/officeart/2005/8/layout/hList1"/>
    <dgm:cxn modelId="{CCC7F67A-D98B-FA48-8D52-86691F695214}" type="presParOf" srcId="{1EDD771F-1276-4AD6-A03C-21698DCE571A}" destId="{EC39E5A3-27F1-4C54-856C-2BDC0BA89BC3}" srcOrd="0" destOrd="0" presId="urn:microsoft.com/office/officeart/2005/8/layout/hList1"/>
    <dgm:cxn modelId="{91546F75-B206-1641-8A9E-6815DFA63303}" type="presParOf" srcId="{1EDD771F-1276-4AD6-A03C-21698DCE571A}" destId="{F3AE3F90-F782-4DC6-A063-C329C244489A}" srcOrd="1" destOrd="0" presId="urn:microsoft.com/office/officeart/2005/8/layout/hList1"/>
    <dgm:cxn modelId="{0104A4E0-07F4-C74B-BB09-A2F792234157}" type="presParOf" srcId="{7EA35641-86FF-4209-8F50-40A2D2A592C0}" destId="{9DDD73D3-4D4B-4766-A54C-2A54ECB997E4}" srcOrd="3" destOrd="0" presId="urn:microsoft.com/office/officeart/2005/8/layout/hList1"/>
    <dgm:cxn modelId="{F74623E5-2941-A04B-8B66-6F073C4DF910}" type="presParOf" srcId="{7EA35641-86FF-4209-8F50-40A2D2A592C0}" destId="{2E580B0E-45C8-4780-B5A2-BEB9DB764B7C}" srcOrd="4" destOrd="0" presId="urn:microsoft.com/office/officeart/2005/8/layout/hList1"/>
    <dgm:cxn modelId="{4BA9F847-857C-B649-AB3E-CA3A02FC227D}" type="presParOf" srcId="{2E580B0E-45C8-4780-B5A2-BEB9DB764B7C}" destId="{CBE9D7A6-1D9A-422E-800B-442C258C382E}" srcOrd="0" destOrd="0" presId="urn:microsoft.com/office/officeart/2005/8/layout/hList1"/>
    <dgm:cxn modelId="{C511AC7D-E374-8F43-B7A0-AD7A594BE185}" type="presParOf" srcId="{2E580B0E-45C8-4780-B5A2-BEB9DB764B7C}" destId="{AB1D70BD-A4F0-4979-90B9-57D2F27C9077}" srcOrd="1" destOrd="0" presId="urn:microsoft.com/office/officeart/2005/8/layout/hList1"/>
    <dgm:cxn modelId="{EC25DAFF-92BE-674A-BDD4-9D5FB0FB80CA}" type="presParOf" srcId="{7EA35641-86FF-4209-8F50-40A2D2A592C0}" destId="{AB0AEFBE-2332-4735-8605-0E41CF6599BF}" srcOrd="5" destOrd="0" presId="urn:microsoft.com/office/officeart/2005/8/layout/hList1"/>
    <dgm:cxn modelId="{6ED6B193-906F-624D-9193-7A08A9A64F98}" type="presParOf" srcId="{7EA35641-86FF-4209-8F50-40A2D2A592C0}" destId="{19C39DC5-31AD-4E18-97F8-C867906A97FF}" srcOrd="6" destOrd="0" presId="urn:microsoft.com/office/officeart/2005/8/layout/hList1"/>
    <dgm:cxn modelId="{25721309-C56B-3F4F-B2A1-1ABA8694D0BA}" type="presParOf" srcId="{19C39DC5-31AD-4E18-97F8-C867906A97FF}" destId="{55469E23-E52D-4B69-AA37-05AD63A6D5E7}" srcOrd="0" destOrd="0" presId="urn:microsoft.com/office/officeart/2005/8/layout/hList1"/>
    <dgm:cxn modelId="{C46AA618-7593-B246-AE96-6E64F3A2FBFB}" type="presParOf" srcId="{19C39DC5-31AD-4E18-97F8-C867906A97FF}" destId="{EE3904EB-DDA3-4BB5-8987-65C05FFBFD5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B37FA07-DB0D-4473-BB6A-1F57BC3B0BCC}" type="doc">
      <dgm:prSet loTypeId="urn:microsoft.com/office/officeart/2005/8/layout/hProcess7" loCatId="process" qsTypeId="urn:microsoft.com/office/officeart/2005/8/quickstyle/simple2" qsCatId="simple" csTypeId="urn:microsoft.com/office/officeart/2005/8/colors/accent2_1" csCatId="accent2" phldr="1"/>
      <dgm:spPr/>
      <dgm:t>
        <a:bodyPr/>
        <a:lstStyle/>
        <a:p>
          <a:endParaRPr lang="it-IT"/>
        </a:p>
      </dgm:t>
    </dgm:pt>
    <dgm:pt modelId="{9857E391-206F-4BBD-8011-271448CCEF52}">
      <dgm:prSet phldrT="[Testo]"/>
      <dgm:spPr/>
      <dgm:t>
        <a:bodyPr vert="vert"/>
        <a:lstStyle/>
        <a:p>
          <a:r>
            <a:rPr lang="it-IT" dirty="0" smtClean="0"/>
            <a:t>1</a:t>
          </a:r>
          <a:endParaRPr lang="it-IT" dirty="0"/>
        </a:p>
      </dgm:t>
    </dgm:pt>
    <dgm:pt modelId="{CF6B9EEE-360E-4BFC-AE5F-84D94ED2D823}" type="parTrans" cxnId="{43BB75F9-EFBE-41C9-A8DB-53AE293C9465}">
      <dgm:prSet/>
      <dgm:spPr/>
      <dgm:t>
        <a:bodyPr/>
        <a:lstStyle/>
        <a:p>
          <a:endParaRPr lang="it-IT"/>
        </a:p>
      </dgm:t>
    </dgm:pt>
    <dgm:pt modelId="{64179719-89D4-4B5E-8DEB-DAF120DAE89C}" type="sibTrans" cxnId="{43BB75F9-EFBE-41C9-A8DB-53AE293C9465}">
      <dgm:prSet/>
      <dgm:spPr/>
      <dgm:t>
        <a:bodyPr/>
        <a:lstStyle/>
        <a:p>
          <a:endParaRPr lang="it-IT"/>
        </a:p>
      </dgm:t>
    </dgm:pt>
    <dgm:pt modelId="{67525405-5436-4701-80FB-6BEADE060194}">
      <dgm:prSet phldrT="[Testo]" custT="1"/>
      <dgm:spPr>
        <a:effectLst>
          <a:outerShdw dist="20000" sx="1000" sy="1000" rotWithShape="0">
            <a:srgbClr val="000000"/>
          </a:outerShdw>
        </a:effectLst>
      </dgm:spPr>
      <dgm:t>
        <a:bodyPr tIns="720000"/>
        <a:lstStyle/>
        <a:p>
          <a:r>
            <a:rPr lang="it-IT" sz="2400" dirty="0" smtClean="0"/>
            <a:t>Considerare lo scopo della procedura di revisione </a:t>
          </a:r>
          <a:endParaRPr lang="it-IT" sz="2400" dirty="0"/>
        </a:p>
      </dgm:t>
    </dgm:pt>
    <dgm:pt modelId="{4A89DE55-8161-46E7-85CD-51C5CF128163}" type="parTrans" cxnId="{8AB9C87F-B88F-4A08-93EB-4670E3924539}">
      <dgm:prSet/>
      <dgm:spPr/>
      <dgm:t>
        <a:bodyPr/>
        <a:lstStyle/>
        <a:p>
          <a:endParaRPr lang="it-IT"/>
        </a:p>
      </dgm:t>
    </dgm:pt>
    <dgm:pt modelId="{A370936D-8C2B-4E0E-B777-3680524D41CC}" type="sibTrans" cxnId="{8AB9C87F-B88F-4A08-93EB-4670E3924539}">
      <dgm:prSet/>
      <dgm:spPr/>
      <dgm:t>
        <a:bodyPr/>
        <a:lstStyle/>
        <a:p>
          <a:endParaRPr lang="it-IT"/>
        </a:p>
      </dgm:t>
    </dgm:pt>
    <dgm:pt modelId="{FE2AF713-6CAE-42DA-B0B6-C428AFCA189C}">
      <dgm:prSet phldrT="[Testo]"/>
      <dgm:spPr/>
      <dgm:t>
        <a:bodyPr vert="vert"/>
        <a:lstStyle/>
        <a:p>
          <a:r>
            <a:rPr lang="it-IT" dirty="0" smtClean="0"/>
            <a:t>2</a:t>
          </a:r>
          <a:endParaRPr lang="it-IT" dirty="0"/>
        </a:p>
      </dgm:t>
    </dgm:pt>
    <dgm:pt modelId="{BDF8B803-8307-4D8D-B4E3-CBFCCFEC0ED3}" type="parTrans" cxnId="{CC78CBA5-3652-49E3-ADD0-D830F37AC33B}">
      <dgm:prSet/>
      <dgm:spPr/>
      <dgm:t>
        <a:bodyPr/>
        <a:lstStyle/>
        <a:p>
          <a:endParaRPr lang="it-IT"/>
        </a:p>
      </dgm:t>
    </dgm:pt>
    <dgm:pt modelId="{F4361C79-D106-42D9-B672-1EB4D3F9ABA3}" type="sibTrans" cxnId="{CC78CBA5-3652-49E3-ADD0-D830F37AC33B}">
      <dgm:prSet/>
      <dgm:spPr/>
      <dgm:t>
        <a:bodyPr/>
        <a:lstStyle/>
        <a:p>
          <a:endParaRPr lang="it-IT"/>
        </a:p>
      </dgm:t>
    </dgm:pt>
    <dgm:pt modelId="{780AB039-6DE1-4330-B9D3-496F43A47929}">
      <dgm:prSet phldrT="[Testo]" custT="1"/>
      <dgm:spPr>
        <a:effectLst>
          <a:outerShdw blurRad="50800" dist="20000" sx="1000" sy="1000" rotWithShape="0">
            <a:srgbClr val="000000"/>
          </a:outerShdw>
        </a:effectLst>
      </dgm:spPr>
      <dgm:t>
        <a:bodyPr tIns="720000"/>
        <a:lstStyle/>
        <a:p>
          <a:r>
            <a:rPr lang="it-IT" sz="2400" dirty="0" smtClean="0"/>
            <a:t>Determinare una dimensione del campione sufficiente a ridurre il rischio </a:t>
          </a:r>
          <a:endParaRPr lang="it-IT" sz="2400" dirty="0"/>
        </a:p>
      </dgm:t>
    </dgm:pt>
    <dgm:pt modelId="{FF7761D4-7CD5-42F3-B9DC-7BC3CC16F5C3}" type="parTrans" cxnId="{6410B12F-429F-45AE-BB2D-1388025E4A14}">
      <dgm:prSet/>
      <dgm:spPr/>
      <dgm:t>
        <a:bodyPr/>
        <a:lstStyle/>
        <a:p>
          <a:endParaRPr lang="it-IT"/>
        </a:p>
      </dgm:t>
    </dgm:pt>
    <dgm:pt modelId="{EFA31658-EB1C-4A2A-9CEE-89289B0C47C9}" type="sibTrans" cxnId="{6410B12F-429F-45AE-BB2D-1388025E4A14}">
      <dgm:prSet/>
      <dgm:spPr/>
      <dgm:t>
        <a:bodyPr/>
        <a:lstStyle/>
        <a:p>
          <a:endParaRPr lang="it-IT"/>
        </a:p>
      </dgm:t>
    </dgm:pt>
    <dgm:pt modelId="{BB2487E0-84D9-4ADF-8982-4E79D4AA188F}">
      <dgm:prSet phldrT="[Testo]"/>
      <dgm:spPr/>
      <dgm:t>
        <a:bodyPr vert="vert"/>
        <a:lstStyle/>
        <a:p>
          <a:r>
            <a:rPr lang="it-IT" dirty="0" smtClean="0"/>
            <a:t>3</a:t>
          </a:r>
          <a:endParaRPr lang="it-IT" dirty="0"/>
        </a:p>
      </dgm:t>
    </dgm:pt>
    <dgm:pt modelId="{7BD3750A-9389-4679-A159-3284A31627A1}" type="parTrans" cxnId="{B437B267-7DCA-48C9-865E-DD4B7A11BC71}">
      <dgm:prSet/>
      <dgm:spPr/>
      <dgm:t>
        <a:bodyPr/>
        <a:lstStyle/>
        <a:p>
          <a:endParaRPr lang="it-IT"/>
        </a:p>
      </dgm:t>
    </dgm:pt>
    <dgm:pt modelId="{FED17105-AFFF-4F00-A9A6-43E7746373B2}" type="sibTrans" cxnId="{B437B267-7DCA-48C9-865E-DD4B7A11BC71}">
      <dgm:prSet/>
      <dgm:spPr/>
      <dgm:t>
        <a:bodyPr/>
        <a:lstStyle/>
        <a:p>
          <a:endParaRPr lang="it-IT"/>
        </a:p>
      </dgm:t>
    </dgm:pt>
    <dgm:pt modelId="{86D6F465-309F-420C-8CB6-D520AF128309}">
      <dgm:prSet phldrT="[Testo]" custT="1"/>
      <dgm:spPr>
        <a:effectLst>
          <a:outerShdw dist="20000" sx="1000" sy="1000" rotWithShape="0">
            <a:srgbClr val="000000"/>
          </a:outerShdw>
        </a:effectLst>
      </dgm:spPr>
      <dgm:t>
        <a:bodyPr tIns="720000"/>
        <a:lstStyle/>
        <a:p>
          <a:r>
            <a:rPr lang="it-IT" sz="2400" dirty="0" smtClean="0"/>
            <a:t>Selezionare gli elementi per il campione </a:t>
          </a:r>
          <a:endParaRPr lang="it-IT" sz="2400" dirty="0"/>
        </a:p>
      </dgm:t>
    </dgm:pt>
    <dgm:pt modelId="{4B8D4C09-1729-4AA7-BB0D-B9B8AE6BB1F0}" type="parTrans" cxnId="{CF021A1E-5AB3-42C8-B3A5-F6C9B49C3CCB}">
      <dgm:prSet/>
      <dgm:spPr/>
      <dgm:t>
        <a:bodyPr/>
        <a:lstStyle/>
        <a:p>
          <a:endParaRPr lang="it-IT"/>
        </a:p>
      </dgm:t>
    </dgm:pt>
    <dgm:pt modelId="{0947BD24-429B-4C76-A8DB-7E2C0BFF510E}" type="sibTrans" cxnId="{CF021A1E-5AB3-42C8-B3A5-F6C9B49C3CCB}">
      <dgm:prSet/>
      <dgm:spPr/>
      <dgm:t>
        <a:bodyPr/>
        <a:lstStyle/>
        <a:p>
          <a:endParaRPr lang="it-IT"/>
        </a:p>
      </dgm:t>
    </dgm:pt>
    <dgm:pt modelId="{DA89D070-E696-4514-9283-8E21B706AAF8}" type="pres">
      <dgm:prSet presAssocID="{8B37FA07-DB0D-4473-BB6A-1F57BC3B0BCC}" presName="Name0" presStyleCnt="0">
        <dgm:presLayoutVars>
          <dgm:dir/>
          <dgm:animLvl val="lvl"/>
          <dgm:resizeHandles val="exact"/>
        </dgm:presLayoutVars>
      </dgm:prSet>
      <dgm:spPr/>
      <dgm:t>
        <a:bodyPr/>
        <a:lstStyle/>
        <a:p>
          <a:endParaRPr lang="it-IT"/>
        </a:p>
      </dgm:t>
    </dgm:pt>
    <dgm:pt modelId="{7FE6A4E4-6337-4326-98B5-9D9D793A014B}" type="pres">
      <dgm:prSet presAssocID="{9857E391-206F-4BBD-8011-271448CCEF52}" presName="compositeNode" presStyleCnt="0">
        <dgm:presLayoutVars>
          <dgm:bulletEnabled val="1"/>
        </dgm:presLayoutVars>
      </dgm:prSet>
      <dgm:spPr/>
    </dgm:pt>
    <dgm:pt modelId="{CBCE3BA8-9CEC-4707-A799-845B211CC8A3}" type="pres">
      <dgm:prSet presAssocID="{9857E391-206F-4BBD-8011-271448CCEF52}" presName="bgRect" presStyleLbl="node1" presStyleIdx="0" presStyleCnt="3" custScaleY="121094"/>
      <dgm:spPr/>
      <dgm:t>
        <a:bodyPr/>
        <a:lstStyle/>
        <a:p>
          <a:endParaRPr lang="it-IT"/>
        </a:p>
      </dgm:t>
    </dgm:pt>
    <dgm:pt modelId="{4FC932E5-7CEA-45B6-B35B-2B42DA879048}" type="pres">
      <dgm:prSet presAssocID="{9857E391-206F-4BBD-8011-271448CCEF52}" presName="parentNode" presStyleLbl="node1" presStyleIdx="0" presStyleCnt="3">
        <dgm:presLayoutVars>
          <dgm:chMax val="0"/>
          <dgm:bulletEnabled val="1"/>
        </dgm:presLayoutVars>
      </dgm:prSet>
      <dgm:spPr/>
      <dgm:t>
        <a:bodyPr/>
        <a:lstStyle/>
        <a:p>
          <a:endParaRPr lang="it-IT"/>
        </a:p>
      </dgm:t>
    </dgm:pt>
    <dgm:pt modelId="{D83C70EF-83B6-4D8F-835E-F97978D51333}" type="pres">
      <dgm:prSet presAssocID="{9857E391-206F-4BBD-8011-271448CCEF52}" presName="childNode" presStyleLbl="node1" presStyleIdx="0" presStyleCnt="3">
        <dgm:presLayoutVars>
          <dgm:bulletEnabled val="1"/>
        </dgm:presLayoutVars>
      </dgm:prSet>
      <dgm:spPr/>
      <dgm:t>
        <a:bodyPr/>
        <a:lstStyle/>
        <a:p>
          <a:endParaRPr lang="it-IT"/>
        </a:p>
      </dgm:t>
    </dgm:pt>
    <dgm:pt modelId="{790F9263-1A02-4D16-95E5-76A8AA576661}" type="pres">
      <dgm:prSet presAssocID="{64179719-89D4-4B5E-8DEB-DAF120DAE89C}" presName="hSp" presStyleCnt="0"/>
      <dgm:spPr/>
    </dgm:pt>
    <dgm:pt modelId="{97372BF5-DCF3-41D4-8ADF-1F27C28657C9}" type="pres">
      <dgm:prSet presAssocID="{64179719-89D4-4B5E-8DEB-DAF120DAE89C}" presName="vProcSp" presStyleCnt="0"/>
      <dgm:spPr/>
    </dgm:pt>
    <dgm:pt modelId="{E8BBB3EC-B7C0-4396-8870-9505F6DD0265}" type="pres">
      <dgm:prSet presAssocID="{64179719-89D4-4B5E-8DEB-DAF120DAE89C}" presName="vSp1" presStyleCnt="0"/>
      <dgm:spPr/>
    </dgm:pt>
    <dgm:pt modelId="{A63216E7-08A4-4289-9BE2-83324ECCC52D}" type="pres">
      <dgm:prSet presAssocID="{64179719-89D4-4B5E-8DEB-DAF120DAE89C}" presName="simulatedConn" presStyleLbl="solidFgAcc1" presStyleIdx="0" presStyleCnt="2"/>
      <dgm:spPr/>
    </dgm:pt>
    <dgm:pt modelId="{A6FDDD23-783D-488D-A577-009821EAAC35}" type="pres">
      <dgm:prSet presAssocID="{64179719-89D4-4B5E-8DEB-DAF120DAE89C}" presName="vSp2" presStyleCnt="0"/>
      <dgm:spPr/>
    </dgm:pt>
    <dgm:pt modelId="{861FCA82-3505-4B05-AEAC-401A44E866CC}" type="pres">
      <dgm:prSet presAssocID="{64179719-89D4-4B5E-8DEB-DAF120DAE89C}" presName="sibTrans" presStyleCnt="0"/>
      <dgm:spPr/>
    </dgm:pt>
    <dgm:pt modelId="{2247EE82-F7BB-4427-8EB3-A7278729E196}" type="pres">
      <dgm:prSet presAssocID="{FE2AF713-6CAE-42DA-B0B6-C428AFCA189C}" presName="compositeNode" presStyleCnt="0">
        <dgm:presLayoutVars>
          <dgm:bulletEnabled val="1"/>
        </dgm:presLayoutVars>
      </dgm:prSet>
      <dgm:spPr/>
    </dgm:pt>
    <dgm:pt modelId="{17718D3F-AAD3-40CE-8FB4-A643B8975D8F}" type="pres">
      <dgm:prSet presAssocID="{FE2AF713-6CAE-42DA-B0B6-C428AFCA189C}" presName="bgRect" presStyleLbl="node1" presStyleIdx="1" presStyleCnt="3" custScaleY="121094"/>
      <dgm:spPr/>
      <dgm:t>
        <a:bodyPr/>
        <a:lstStyle/>
        <a:p>
          <a:endParaRPr lang="it-IT"/>
        </a:p>
      </dgm:t>
    </dgm:pt>
    <dgm:pt modelId="{54F82DD4-115D-40A8-8D4B-8935FA3A7D24}" type="pres">
      <dgm:prSet presAssocID="{FE2AF713-6CAE-42DA-B0B6-C428AFCA189C}" presName="parentNode" presStyleLbl="node1" presStyleIdx="1" presStyleCnt="3">
        <dgm:presLayoutVars>
          <dgm:chMax val="0"/>
          <dgm:bulletEnabled val="1"/>
        </dgm:presLayoutVars>
      </dgm:prSet>
      <dgm:spPr/>
      <dgm:t>
        <a:bodyPr/>
        <a:lstStyle/>
        <a:p>
          <a:endParaRPr lang="it-IT"/>
        </a:p>
      </dgm:t>
    </dgm:pt>
    <dgm:pt modelId="{BA486B14-A257-4F12-AAE2-81AECF6AC430}" type="pres">
      <dgm:prSet presAssocID="{FE2AF713-6CAE-42DA-B0B6-C428AFCA189C}" presName="childNode" presStyleLbl="node1" presStyleIdx="1" presStyleCnt="3">
        <dgm:presLayoutVars>
          <dgm:bulletEnabled val="1"/>
        </dgm:presLayoutVars>
      </dgm:prSet>
      <dgm:spPr/>
      <dgm:t>
        <a:bodyPr/>
        <a:lstStyle/>
        <a:p>
          <a:endParaRPr lang="it-IT"/>
        </a:p>
      </dgm:t>
    </dgm:pt>
    <dgm:pt modelId="{9C5B79D5-3E25-44A2-8BD5-2F6C62D29606}" type="pres">
      <dgm:prSet presAssocID="{F4361C79-D106-42D9-B672-1EB4D3F9ABA3}" presName="hSp" presStyleCnt="0"/>
      <dgm:spPr/>
    </dgm:pt>
    <dgm:pt modelId="{9B3EAE44-12AA-4C97-B0EA-F343539BFAAF}" type="pres">
      <dgm:prSet presAssocID="{F4361C79-D106-42D9-B672-1EB4D3F9ABA3}" presName="vProcSp" presStyleCnt="0"/>
      <dgm:spPr/>
    </dgm:pt>
    <dgm:pt modelId="{F3FB5357-E746-44E7-B5E8-45C79F0C824F}" type="pres">
      <dgm:prSet presAssocID="{F4361C79-D106-42D9-B672-1EB4D3F9ABA3}" presName="vSp1" presStyleCnt="0"/>
      <dgm:spPr/>
    </dgm:pt>
    <dgm:pt modelId="{91237159-3081-4A27-AE0C-5E76A7A7DF14}" type="pres">
      <dgm:prSet presAssocID="{F4361C79-D106-42D9-B672-1EB4D3F9ABA3}" presName="simulatedConn" presStyleLbl="solidFgAcc1" presStyleIdx="1" presStyleCnt="2"/>
      <dgm:spPr/>
    </dgm:pt>
    <dgm:pt modelId="{9753C70D-40E1-4F03-812A-74423FE49C26}" type="pres">
      <dgm:prSet presAssocID="{F4361C79-D106-42D9-B672-1EB4D3F9ABA3}" presName="vSp2" presStyleCnt="0"/>
      <dgm:spPr/>
    </dgm:pt>
    <dgm:pt modelId="{5A557A60-DC0F-48F5-9B3B-860B92F13BC1}" type="pres">
      <dgm:prSet presAssocID="{F4361C79-D106-42D9-B672-1EB4D3F9ABA3}" presName="sibTrans" presStyleCnt="0"/>
      <dgm:spPr/>
    </dgm:pt>
    <dgm:pt modelId="{4970FC9D-BA85-4550-940A-BCC5FAB47304}" type="pres">
      <dgm:prSet presAssocID="{BB2487E0-84D9-4ADF-8982-4E79D4AA188F}" presName="compositeNode" presStyleCnt="0">
        <dgm:presLayoutVars>
          <dgm:bulletEnabled val="1"/>
        </dgm:presLayoutVars>
      </dgm:prSet>
      <dgm:spPr/>
    </dgm:pt>
    <dgm:pt modelId="{A8612BE5-AF68-4DA8-96AD-B89964EF506C}" type="pres">
      <dgm:prSet presAssocID="{BB2487E0-84D9-4ADF-8982-4E79D4AA188F}" presName="bgRect" presStyleLbl="node1" presStyleIdx="2" presStyleCnt="3" custScaleY="121094"/>
      <dgm:spPr/>
      <dgm:t>
        <a:bodyPr/>
        <a:lstStyle/>
        <a:p>
          <a:endParaRPr lang="it-IT"/>
        </a:p>
      </dgm:t>
    </dgm:pt>
    <dgm:pt modelId="{1986ADFE-458E-468C-8393-75658F14D529}" type="pres">
      <dgm:prSet presAssocID="{BB2487E0-84D9-4ADF-8982-4E79D4AA188F}" presName="parentNode" presStyleLbl="node1" presStyleIdx="2" presStyleCnt="3">
        <dgm:presLayoutVars>
          <dgm:chMax val="0"/>
          <dgm:bulletEnabled val="1"/>
        </dgm:presLayoutVars>
      </dgm:prSet>
      <dgm:spPr/>
      <dgm:t>
        <a:bodyPr/>
        <a:lstStyle/>
        <a:p>
          <a:endParaRPr lang="it-IT"/>
        </a:p>
      </dgm:t>
    </dgm:pt>
    <dgm:pt modelId="{D41C6936-46A9-4339-BCF7-EB65C815B230}" type="pres">
      <dgm:prSet presAssocID="{BB2487E0-84D9-4ADF-8982-4E79D4AA188F}" presName="childNode" presStyleLbl="node1" presStyleIdx="2" presStyleCnt="3">
        <dgm:presLayoutVars>
          <dgm:bulletEnabled val="1"/>
        </dgm:presLayoutVars>
      </dgm:prSet>
      <dgm:spPr/>
      <dgm:t>
        <a:bodyPr/>
        <a:lstStyle/>
        <a:p>
          <a:endParaRPr lang="it-IT"/>
        </a:p>
      </dgm:t>
    </dgm:pt>
  </dgm:ptLst>
  <dgm:cxnLst>
    <dgm:cxn modelId="{DAAAEDD0-1F63-FE4F-AA68-A08722630929}" type="presOf" srcId="{FE2AF713-6CAE-42DA-B0B6-C428AFCA189C}" destId="{54F82DD4-115D-40A8-8D4B-8935FA3A7D24}" srcOrd="1" destOrd="0" presId="urn:microsoft.com/office/officeart/2005/8/layout/hProcess7"/>
    <dgm:cxn modelId="{4477D9A1-A31A-E748-8499-71E683F05DD6}" type="presOf" srcId="{9857E391-206F-4BBD-8011-271448CCEF52}" destId="{4FC932E5-7CEA-45B6-B35B-2B42DA879048}" srcOrd="1" destOrd="0" presId="urn:microsoft.com/office/officeart/2005/8/layout/hProcess7"/>
    <dgm:cxn modelId="{981CA43C-B2E6-DF49-92F7-E59EB177AD7F}" type="presOf" srcId="{86D6F465-309F-420C-8CB6-D520AF128309}" destId="{D41C6936-46A9-4339-BCF7-EB65C815B230}" srcOrd="0" destOrd="0" presId="urn:microsoft.com/office/officeart/2005/8/layout/hProcess7"/>
    <dgm:cxn modelId="{966D9D8A-F8D7-FD45-9E42-24CB574C8EF4}" type="presOf" srcId="{FE2AF713-6CAE-42DA-B0B6-C428AFCA189C}" destId="{17718D3F-AAD3-40CE-8FB4-A643B8975D8F}" srcOrd="0" destOrd="0" presId="urn:microsoft.com/office/officeart/2005/8/layout/hProcess7"/>
    <dgm:cxn modelId="{CF021A1E-5AB3-42C8-B3A5-F6C9B49C3CCB}" srcId="{BB2487E0-84D9-4ADF-8982-4E79D4AA188F}" destId="{86D6F465-309F-420C-8CB6-D520AF128309}" srcOrd="0" destOrd="0" parTransId="{4B8D4C09-1729-4AA7-BB0D-B9B8AE6BB1F0}" sibTransId="{0947BD24-429B-4C76-A8DB-7E2C0BFF510E}"/>
    <dgm:cxn modelId="{8AB9C87F-B88F-4A08-93EB-4670E3924539}" srcId="{9857E391-206F-4BBD-8011-271448CCEF52}" destId="{67525405-5436-4701-80FB-6BEADE060194}" srcOrd="0" destOrd="0" parTransId="{4A89DE55-8161-46E7-85CD-51C5CF128163}" sibTransId="{A370936D-8C2B-4E0E-B777-3680524D41CC}"/>
    <dgm:cxn modelId="{B80C2FEE-2E07-2746-8AAF-9B532B1605A7}" type="presOf" srcId="{8B37FA07-DB0D-4473-BB6A-1F57BC3B0BCC}" destId="{DA89D070-E696-4514-9283-8E21B706AAF8}" srcOrd="0" destOrd="0" presId="urn:microsoft.com/office/officeart/2005/8/layout/hProcess7"/>
    <dgm:cxn modelId="{0D5C0DF7-E6EA-7B4E-81CF-6BE63DA4100A}" type="presOf" srcId="{BB2487E0-84D9-4ADF-8982-4E79D4AA188F}" destId="{A8612BE5-AF68-4DA8-96AD-B89964EF506C}" srcOrd="0" destOrd="0" presId="urn:microsoft.com/office/officeart/2005/8/layout/hProcess7"/>
    <dgm:cxn modelId="{43BB75F9-EFBE-41C9-A8DB-53AE293C9465}" srcId="{8B37FA07-DB0D-4473-BB6A-1F57BC3B0BCC}" destId="{9857E391-206F-4BBD-8011-271448CCEF52}" srcOrd="0" destOrd="0" parTransId="{CF6B9EEE-360E-4BFC-AE5F-84D94ED2D823}" sibTransId="{64179719-89D4-4B5E-8DEB-DAF120DAE89C}"/>
    <dgm:cxn modelId="{44BFA3D3-D240-B148-8622-8ADA347B39D0}" type="presOf" srcId="{9857E391-206F-4BBD-8011-271448CCEF52}" destId="{CBCE3BA8-9CEC-4707-A799-845B211CC8A3}" srcOrd="0" destOrd="0" presId="urn:microsoft.com/office/officeart/2005/8/layout/hProcess7"/>
    <dgm:cxn modelId="{5910CA57-43DC-D947-86FD-9423AEC73D85}" type="presOf" srcId="{BB2487E0-84D9-4ADF-8982-4E79D4AA188F}" destId="{1986ADFE-458E-468C-8393-75658F14D529}" srcOrd="1" destOrd="0" presId="urn:microsoft.com/office/officeart/2005/8/layout/hProcess7"/>
    <dgm:cxn modelId="{CC78CBA5-3652-49E3-ADD0-D830F37AC33B}" srcId="{8B37FA07-DB0D-4473-BB6A-1F57BC3B0BCC}" destId="{FE2AF713-6CAE-42DA-B0B6-C428AFCA189C}" srcOrd="1" destOrd="0" parTransId="{BDF8B803-8307-4D8D-B4E3-CBFCCFEC0ED3}" sibTransId="{F4361C79-D106-42D9-B672-1EB4D3F9ABA3}"/>
    <dgm:cxn modelId="{54E4B99D-BC93-F844-A051-FBD66142F7C9}" type="presOf" srcId="{67525405-5436-4701-80FB-6BEADE060194}" destId="{D83C70EF-83B6-4D8F-835E-F97978D51333}" srcOrd="0" destOrd="0" presId="urn:microsoft.com/office/officeart/2005/8/layout/hProcess7"/>
    <dgm:cxn modelId="{B437B267-7DCA-48C9-865E-DD4B7A11BC71}" srcId="{8B37FA07-DB0D-4473-BB6A-1F57BC3B0BCC}" destId="{BB2487E0-84D9-4ADF-8982-4E79D4AA188F}" srcOrd="2" destOrd="0" parTransId="{7BD3750A-9389-4679-A159-3284A31627A1}" sibTransId="{FED17105-AFFF-4F00-A9A6-43E7746373B2}"/>
    <dgm:cxn modelId="{6410B12F-429F-45AE-BB2D-1388025E4A14}" srcId="{FE2AF713-6CAE-42DA-B0B6-C428AFCA189C}" destId="{780AB039-6DE1-4330-B9D3-496F43A47929}" srcOrd="0" destOrd="0" parTransId="{FF7761D4-7CD5-42F3-B9DC-7BC3CC16F5C3}" sibTransId="{EFA31658-EB1C-4A2A-9CEE-89289B0C47C9}"/>
    <dgm:cxn modelId="{303F5A87-988C-6B4D-8729-29430D06B59F}" type="presOf" srcId="{780AB039-6DE1-4330-B9D3-496F43A47929}" destId="{BA486B14-A257-4F12-AAE2-81AECF6AC430}" srcOrd="0" destOrd="0" presId="urn:microsoft.com/office/officeart/2005/8/layout/hProcess7"/>
    <dgm:cxn modelId="{633FE8B7-C0AE-2540-8BC7-75825ED80238}" type="presParOf" srcId="{DA89D070-E696-4514-9283-8E21B706AAF8}" destId="{7FE6A4E4-6337-4326-98B5-9D9D793A014B}" srcOrd="0" destOrd="0" presId="urn:microsoft.com/office/officeart/2005/8/layout/hProcess7"/>
    <dgm:cxn modelId="{0725972E-5581-9D43-9571-3F515414C5BA}" type="presParOf" srcId="{7FE6A4E4-6337-4326-98B5-9D9D793A014B}" destId="{CBCE3BA8-9CEC-4707-A799-845B211CC8A3}" srcOrd="0" destOrd="0" presId="urn:microsoft.com/office/officeart/2005/8/layout/hProcess7"/>
    <dgm:cxn modelId="{5880D65A-4451-4A46-883F-81D9FC47E913}" type="presParOf" srcId="{7FE6A4E4-6337-4326-98B5-9D9D793A014B}" destId="{4FC932E5-7CEA-45B6-B35B-2B42DA879048}" srcOrd="1" destOrd="0" presId="urn:microsoft.com/office/officeart/2005/8/layout/hProcess7"/>
    <dgm:cxn modelId="{78CA0909-DE35-064F-AA85-4793CE3268B2}" type="presParOf" srcId="{7FE6A4E4-6337-4326-98B5-9D9D793A014B}" destId="{D83C70EF-83B6-4D8F-835E-F97978D51333}" srcOrd="2" destOrd="0" presId="urn:microsoft.com/office/officeart/2005/8/layout/hProcess7"/>
    <dgm:cxn modelId="{29F8235A-4811-E446-9555-F721E40AB610}" type="presParOf" srcId="{DA89D070-E696-4514-9283-8E21B706AAF8}" destId="{790F9263-1A02-4D16-95E5-76A8AA576661}" srcOrd="1" destOrd="0" presId="urn:microsoft.com/office/officeart/2005/8/layout/hProcess7"/>
    <dgm:cxn modelId="{49983340-4245-F247-BEE4-7F78EF4509CD}" type="presParOf" srcId="{DA89D070-E696-4514-9283-8E21B706AAF8}" destId="{97372BF5-DCF3-41D4-8ADF-1F27C28657C9}" srcOrd="2" destOrd="0" presId="urn:microsoft.com/office/officeart/2005/8/layout/hProcess7"/>
    <dgm:cxn modelId="{9DFE5775-3220-9745-BBC9-2C86FF1C9526}" type="presParOf" srcId="{97372BF5-DCF3-41D4-8ADF-1F27C28657C9}" destId="{E8BBB3EC-B7C0-4396-8870-9505F6DD0265}" srcOrd="0" destOrd="0" presId="urn:microsoft.com/office/officeart/2005/8/layout/hProcess7"/>
    <dgm:cxn modelId="{CAF37EA2-0A26-CC49-9583-A164612E0677}" type="presParOf" srcId="{97372BF5-DCF3-41D4-8ADF-1F27C28657C9}" destId="{A63216E7-08A4-4289-9BE2-83324ECCC52D}" srcOrd="1" destOrd="0" presId="urn:microsoft.com/office/officeart/2005/8/layout/hProcess7"/>
    <dgm:cxn modelId="{AD9AC407-2DAF-BE4D-AFFA-55701EC02F33}" type="presParOf" srcId="{97372BF5-DCF3-41D4-8ADF-1F27C28657C9}" destId="{A6FDDD23-783D-488D-A577-009821EAAC35}" srcOrd="2" destOrd="0" presId="urn:microsoft.com/office/officeart/2005/8/layout/hProcess7"/>
    <dgm:cxn modelId="{13256998-C843-D446-A63E-9918B934692B}" type="presParOf" srcId="{DA89D070-E696-4514-9283-8E21B706AAF8}" destId="{861FCA82-3505-4B05-AEAC-401A44E866CC}" srcOrd="3" destOrd="0" presId="urn:microsoft.com/office/officeart/2005/8/layout/hProcess7"/>
    <dgm:cxn modelId="{B19821AF-1E2B-1B4A-8F0A-8D5056852031}" type="presParOf" srcId="{DA89D070-E696-4514-9283-8E21B706AAF8}" destId="{2247EE82-F7BB-4427-8EB3-A7278729E196}" srcOrd="4" destOrd="0" presId="urn:microsoft.com/office/officeart/2005/8/layout/hProcess7"/>
    <dgm:cxn modelId="{4DA83873-C5E6-4640-9762-8A43FA4CE2D2}" type="presParOf" srcId="{2247EE82-F7BB-4427-8EB3-A7278729E196}" destId="{17718D3F-AAD3-40CE-8FB4-A643B8975D8F}" srcOrd="0" destOrd="0" presId="urn:microsoft.com/office/officeart/2005/8/layout/hProcess7"/>
    <dgm:cxn modelId="{AE23DE6E-2AB4-124C-8B11-9EA0A889CE40}" type="presParOf" srcId="{2247EE82-F7BB-4427-8EB3-A7278729E196}" destId="{54F82DD4-115D-40A8-8D4B-8935FA3A7D24}" srcOrd="1" destOrd="0" presId="urn:microsoft.com/office/officeart/2005/8/layout/hProcess7"/>
    <dgm:cxn modelId="{EC2D2FB3-2DFD-6B4F-91A0-0CCA6E29A744}" type="presParOf" srcId="{2247EE82-F7BB-4427-8EB3-A7278729E196}" destId="{BA486B14-A257-4F12-AAE2-81AECF6AC430}" srcOrd="2" destOrd="0" presId="urn:microsoft.com/office/officeart/2005/8/layout/hProcess7"/>
    <dgm:cxn modelId="{6C707EBF-7E02-2F4B-8970-2BFE54ED8615}" type="presParOf" srcId="{DA89D070-E696-4514-9283-8E21B706AAF8}" destId="{9C5B79D5-3E25-44A2-8BD5-2F6C62D29606}" srcOrd="5" destOrd="0" presId="urn:microsoft.com/office/officeart/2005/8/layout/hProcess7"/>
    <dgm:cxn modelId="{6A74EC1F-2E08-394A-BF40-ABC82B1B58D4}" type="presParOf" srcId="{DA89D070-E696-4514-9283-8E21B706AAF8}" destId="{9B3EAE44-12AA-4C97-B0EA-F343539BFAAF}" srcOrd="6" destOrd="0" presId="urn:microsoft.com/office/officeart/2005/8/layout/hProcess7"/>
    <dgm:cxn modelId="{C25F1D5B-4E01-5049-9A89-5BC76D4A5B47}" type="presParOf" srcId="{9B3EAE44-12AA-4C97-B0EA-F343539BFAAF}" destId="{F3FB5357-E746-44E7-B5E8-45C79F0C824F}" srcOrd="0" destOrd="0" presId="urn:microsoft.com/office/officeart/2005/8/layout/hProcess7"/>
    <dgm:cxn modelId="{E908CFEF-EC61-C049-98F7-64A033072D65}" type="presParOf" srcId="{9B3EAE44-12AA-4C97-B0EA-F343539BFAAF}" destId="{91237159-3081-4A27-AE0C-5E76A7A7DF14}" srcOrd="1" destOrd="0" presId="urn:microsoft.com/office/officeart/2005/8/layout/hProcess7"/>
    <dgm:cxn modelId="{E2CCDFB9-5F83-6344-9411-976473A144BD}" type="presParOf" srcId="{9B3EAE44-12AA-4C97-B0EA-F343539BFAAF}" destId="{9753C70D-40E1-4F03-812A-74423FE49C26}" srcOrd="2" destOrd="0" presId="urn:microsoft.com/office/officeart/2005/8/layout/hProcess7"/>
    <dgm:cxn modelId="{66050793-1E32-7243-885F-E4CD3F9629E0}" type="presParOf" srcId="{DA89D070-E696-4514-9283-8E21B706AAF8}" destId="{5A557A60-DC0F-48F5-9B3B-860B92F13BC1}" srcOrd="7" destOrd="0" presId="urn:microsoft.com/office/officeart/2005/8/layout/hProcess7"/>
    <dgm:cxn modelId="{8CDF7E27-CABF-0840-B695-9F411B2F1841}" type="presParOf" srcId="{DA89D070-E696-4514-9283-8E21B706AAF8}" destId="{4970FC9D-BA85-4550-940A-BCC5FAB47304}" srcOrd="8" destOrd="0" presId="urn:microsoft.com/office/officeart/2005/8/layout/hProcess7"/>
    <dgm:cxn modelId="{924FE325-DDA6-D449-8677-2722D3CDEE58}" type="presParOf" srcId="{4970FC9D-BA85-4550-940A-BCC5FAB47304}" destId="{A8612BE5-AF68-4DA8-96AD-B89964EF506C}" srcOrd="0" destOrd="0" presId="urn:microsoft.com/office/officeart/2005/8/layout/hProcess7"/>
    <dgm:cxn modelId="{20F8B5F3-4F92-5848-B365-C2A4A8AC6ACE}" type="presParOf" srcId="{4970FC9D-BA85-4550-940A-BCC5FAB47304}" destId="{1986ADFE-458E-468C-8393-75658F14D529}" srcOrd="1" destOrd="0" presId="urn:microsoft.com/office/officeart/2005/8/layout/hProcess7"/>
    <dgm:cxn modelId="{E389735B-968C-964F-96DC-AFBD62CE099A}" type="presParOf" srcId="{4970FC9D-BA85-4550-940A-BCC5FAB47304}" destId="{D41C6936-46A9-4339-BCF7-EB65C815B230}"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509A7B2-BFA4-4F30-AB72-9BA89E5ACDD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CD26D7FC-A099-4EA1-87A7-3627C124E9F0}">
      <dgm:prSet phldrT="[Testo]" custT="1"/>
      <dgm:spPr/>
      <dgm:t>
        <a:bodyPr/>
        <a:lstStyle/>
        <a:p>
          <a:r>
            <a:rPr lang="it-IT" sz="1800" b="1" dirty="0" smtClean="0">
              <a:latin typeface="Arial"/>
              <a:cs typeface="Arial"/>
            </a:rPr>
            <a:t>Relazione del revisore indipendente </a:t>
          </a:r>
          <a:endParaRPr lang="it-IT" sz="1800" b="1" dirty="0">
            <a:latin typeface="Arial"/>
            <a:cs typeface="Arial"/>
          </a:endParaRPr>
        </a:p>
      </dgm:t>
    </dgm:pt>
    <dgm:pt modelId="{A153D0D1-F5EF-4A99-9DF7-3A35C7B69103}" type="parTrans" cxnId="{DF44D031-160A-459F-9034-7C2E5B9A8606}">
      <dgm:prSet/>
      <dgm:spPr/>
      <dgm:t>
        <a:bodyPr/>
        <a:lstStyle/>
        <a:p>
          <a:endParaRPr lang="it-IT"/>
        </a:p>
      </dgm:t>
    </dgm:pt>
    <dgm:pt modelId="{FE9A0307-B66B-4974-AF47-B649B917FA18}" type="sibTrans" cxnId="{DF44D031-160A-459F-9034-7C2E5B9A8606}">
      <dgm:prSet/>
      <dgm:spPr/>
      <dgm:t>
        <a:bodyPr/>
        <a:lstStyle/>
        <a:p>
          <a:endParaRPr lang="it-IT"/>
        </a:p>
      </dgm:t>
    </dgm:pt>
    <dgm:pt modelId="{F77A2C14-EF32-49A6-8569-99D6B46D36B1}">
      <dgm:prSet phldrT="[Testo]"/>
      <dgm:spPr/>
      <dgm:t>
        <a:bodyPr/>
        <a:lstStyle/>
        <a:p>
          <a:r>
            <a:rPr lang="it-IT" dirty="0" smtClean="0">
              <a:latin typeface="Arial"/>
              <a:cs typeface="Arial"/>
            </a:rPr>
            <a:t>Titolo</a:t>
          </a:r>
          <a:endParaRPr lang="it-IT" dirty="0">
            <a:latin typeface="Arial"/>
            <a:cs typeface="Arial"/>
          </a:endParaRPr>
        </a:p>
      </dgm:t>
    </dgm:pt>
    <dgm:pt modelId="{7BEE5C30-5246-40CB-8420-7C91E5B0ADC8}" type="parTrans" cxnId="{81DEF2CB-8BD6-4F65-8096-CCC395987CD9}">
      <dgm:prSet/>
      <dgm:spPr/>
      <dgm:t>
        <a:bodyPr/>
        <a:lstStyle/>
        <a:p>
          <a:endParaRPr lang="it-IT"/>
        </a:p>
      </dgm:t>
    </dgm:pt>
    <dgm:pt modelId="{4B6D7656-F0BD-45BA-A19D-D3F6BC23C0B0}" type="sibTrans" cxnId="{81DEF2CB-8BD6-4F65-8096-CCC395987CD9}">
      <dgm:prSet/>
      <dgm:spPr/>
      <dgm:t>
        <a:bodyPr/>
        <a:lstStyle/>
        <a:p>
          <a:endParaRPr lang="it-IT"/>
        </a:p>
      </dgm:t>
    </dgm:pt>
    <dgm:pt modelId="{F5D8CC57-F7B3-42A4-8F64-AF8AEC7717FE}">
      <dgm:prSet phldrT="[Testo]"/>
      <dgm:spPr/>
      <dgm:t>
        <a:bodyPr/>
        <a:lstStyle/>
        <a:p>
          <a:r>
            <a:rPr lang="it-IT" dirty="0" smtClean="0">
              <a:latin typeface="Arial"/>
              <a:cs typeface="Arial"/>
            </a:rPr>
            <a:t>Giudizio</a:t>
          </a:r>
          <a:endParaRPr lang="it-IT" dirty="0">
            <a:latin typeface="Arial"/>
            <a:cs typeface="Arial"/>
          </a:endParaRPr>
        </a:p>
      </dgm:t>
    </dgm:pt>
    <dgm:pt modelId="{2192F11D-59D9-424E-9B04-50A318D6351B}" type="parTrans" cxnId="{CC7E4203-A517-4ACB-BD68-FCE6392494C0}">
      <dgm:prSet/>
      <dgm:spPr/>
      <dgm:t>
        <a:bodyPr/>
        <a:lstStyle/>
        <a:p>
          <a:endParaRPr lang="it-IT"/>
        </a:p>
      </dgm:t>
    </dgm:pt>
    <dgm:pt modelId="{E73D6223-8A9F-4E1E-A364-27B387C6675E}" type="sibTrans" cxnId="{CC7E4203-A517-4ACB-BD68-FCE6392494C0}">
      <dgm:prSet/>
      <dgm:spPr/>
      <dgm:t>
        <a:bodyPr/>
        <a:lstStyle/>
        <a:p>
          <a:endParaRPr lang="it-IT"/>
        </a:p>
      </dgm:t>
    </dgm:pt>
    <dgm:pt modelId="{9C7E5C8E-7FF0-43FB-B972-978FF33648D2}">
      <dgm:prSet phldrT="[Testo]"/>
      <dgm:spPr/>
      <dgm:t>
        <a:bodyPr/>
        <a:lstStyle/>
        <a:p>
          <a:r>
            <a:rPr lang="it-IT" dirty="0" smtClean="0">
              <a:latin typeface="Arial"/>
              <a:cs typeface="Arial"/>
            </a:rPr>
            <a:t>Elementi alla base del giudizio</a:t>
          </a:r>
        </a:p>
        <a:p>
          <a:endParaRPr lang="it-IT" dirty="0">
            <a:latin typeface="Arial"/>
            <a:cs typeface="Arial"/>
          </a:endParaRPr>
        </a:p>
      </dgm:t>
    </dgm:pt>
    <dgm:pt modelId="{BF8A0397-0F0E-4A1F-8421-0711F2E63D71}" type="parTrans" cxnId="{626407EB-0A45-4D51-8745-CE0C653F1FB1}">
      <dgm:prSet/>
      <dgm:spPr/>
      <dgm:t>
        <a:bodyPr/>
        <a:lstStyle/>
        <a:p>
          <a:endParaRPr lang="it-IT"/>
        </a:p>
      </dgm:t>
    </dgm:pt>
    <dgm:pt modelId="{FACDD559-3037-49C0-AFE9-06A9EDD5F4DA}" type="sibTrans" cxnId="{626407EB-0A45-4D51-8745-CE0C653F1FB1}">
      <dgm:prSet/>
      <dgm:spPr/>
      <dgm:t>
        <a:bodyPr/>
        <a:lstStyle/>
        <a:p>
          <a:endParaRPr lang="it-IT"/>
        </a:p>
      </dgm:t>
    </dgm:pt>
    <dgm:pt modelId="{9995F077-12B8-4D35-9388-AB33FD1796DD}">
      <dgm:prSet/>
      <dgm:spPr/>
      <dgm:t>
        <a:bodyPr/>
        <a:lstStyle/>
        <a:p>
          <a:r>
            <a:rPr lang="it-IT" dirty="0" smtClean="0">
              <a:latin typeface="Arial"/>
              <a:cs typeface="Arial"/>
            </a:rPr>
            <a:t>Responsabilità degli amministratori e del collegio </a:t>
          </a:r>
          <a:endParaRPr lang="it-IT" dirty="0">
            <a:latin typeface="Arial"/>
            <a:cs typeface="Arial"/>
          </a:endParaRPr>
        </a:p>
      </dgm:t>
    </dgm:pt>
    <dgm:pt modelId="{0F76FE8B-E753-4F8C-81BE-99A61C3BB592}" type="parTrans" cxnId="{760A20CF-16C9-43B3-8310-12239069EF57}">
      <dgm:prSet/>
      <dgm:spPr/>
      <dgm:t>
        <a:bodyPr/>
        <a:lstStyle/>
        <a:p>
          <a:endParaRPr lang="it-IT"/>
        </a:p>
      </dgm:t>
    </dgm:pt>
    <dgm:pt modelId="{4CEE9D44-F841-4389-ADF2-F434D5B9E492}" type="sibTrans" cxnId="{760A20CF-16C9-43B3-8310-12239069EF57}">
      <dgm:prSet/>
      <dgm:spPr/>
      <dgm:t>
        <a:bodyPr/>
        <a:lstStyle/>
        <a:p>
          <a:endParaRPr lang="it-IT"/>
        </a:p>
      </dgm:t>
    </dgm:pt>
    <dgm:pt modelId="{38F88E6E-B0EB-4892-AF68-A28D1D3FA2D4}">
      <dgm:prSet/>
      <dgm:spPr/>
      <dgm:t>
        <a:bodyPr/>
        <a:lstStyle/>
        <a:p>
          <a:r>
            <a:rPr lang="it-IT" dirty="0" smtClean="0">
              <a:latin typeface="Arial"/>
              <a:cs typeface="Arial"/>
            </a:rPr>
            <a:t>Responsabilità del revisore </a:t>
          </a:r>
          <a:endParaRPr lang="it-IT" dirty="0">
            <a:latin typeface="Arial"/>
            <a:cs typeface="Arial"/>
          </a:endParaRPr>
        </a:p>
      </dgm:t>
    </dgm:pt>
    <dgm:pt modelId="{9314D98E-6365-40BF-9C76-564B585F4015}" type="parTrans" cxnId="{184F55E7-55ED-4D99-83E2-5DAFA1E1248F}">
      <dgm:prSet/>
      <dgm:spPr/>
      <dgm:t>
        <a:bodyPr/>
        <a:lstStyle/>
        <a:p>
          <a:endParaRPr lang="it-IT"/>
        </a:p>
      </dgm:t>
    </dgm:pt>
    <dgm:pt modelId="{F6B5DFA6-3836-4467-81BE-D223A13F049D}" type="sibTrans" cxnId="{184F55E7-55ED-4D99-83E2-5DAFA1E1248F}">
      <dgm:prSet/>
      <dgm:spPr/>
      <dgm:t>
        <a:bodyPr/>
        <a:lstStyle/>
        <a:p>
          <a:endParaRPr lang="it-IT"/>
        </a:p>
      </dgm:t>
    </dgm:pt>
    <dgm:pt modelId="{4083435B-4AD2-4075-B769-5A9EB4CA82E9}">
      <dgm:prSet/>
      <dgm:spPr/>
      <dgm:t>
        <a:bodyPr/>
        <a:lstStyle/>
        <a:p>
          <a:r>
            <a:rPr lang="it-IT" dirty="0" smtClean="0">
              <a:latin typeface="Arial"/>
              <a:cs typeface="Arial"/>
            </a:rPr>
            <a:t>Relazione su altre disposizioni di legge o regolamenti </a:t>
          </a:r>
          <a:endParaRPr lang="it-IT" dirty="0">
            <a:latin typeface="Arial"/>
            <a:cs typeface="Arial"/>
          </a:endParaRPr>
        </a:p>
      </dgm:t>
    </dgm:pt>
    <dgm:pt modelId="{B9BF8875-DE9A-4003-8E9F-C869D1430AF1}" type="parTrans" cxnId="{177D73A1-61CA-4500-B308-5B0B90985075}">
      <dgm:prSet/>
      <dgm:spPr/>
      <dgm:t>
        <a:bodyPr/>
        <a:lstStyle/>
        <a:p>
          <a:endParaRPr lang="it-IT"/>
        </a:p>
      </dgm:t>
    </dgm:pt>
    <dgm:pt modelId="{F34084B8-708D-4ED1-85FE-F71BFC362A9B}" type="sibTrans" cxnId="{177D73A1-61CA-4500-B308-5B0B90985075}">
      <dgm:prSet/>
      <dgm:spPr/>
      <dgm:t>
        <a:bodyPr/>
        <a:lstStyle/>
        <a:p>
          <a:endParaRPr lang="it-IT"/>
        </a:p>
      </dgm:t>
    </dgm:pt>
    <dgm:pt modelId="{3CA79CFA-8514-4A8C-8266-E6BE0B07B13D}" type="pres">
      <dgm:prSet presAssocID="{4509A7B2-BFA4-4F30-AB72-9BA89E5ACDD2}" presName="vert0" presStyleCnt="0">
        <dgm:presLayoutVars>
          <dgm:dir/>
          <dgm:animOne val="branch"/>
          <dgm:animLvl val="lvl"/>
        </dgm:presLayoutVars>
      </dgm:prSet>
      <dgm:spPr/>
      <dgm:t>
        <a:bodyPr/>
        <a:lstStyle/>
        <a:p>
          <a:endParaRPr lang="it-IT"/>
        </a:p>
      </dgm:t>
    </dgm:pt>
    <dgm:pt modelId="{0E7B0C03-CD9D-4E7E-8131-2EA9DDED7AFB}" type="pres">
      <dgm:prSet presAssocID="{CD26D7FC-A099-4EA1-87A7-3627C124E9F0}" presName="thickLine" presStyleLbl="alignNode1" presStyleIdx="0" presStyleCnt="1"/>
      <dgm:spPr/>
    </dgm:pt>
    <dgm:pt modelId="{43A0CD91-ECF7-49BB-B413-4D9FEDC7052C}" type="pres">
      <dgm:prSet presAssocID="{CD26D7FC-A099-4EA1-87A7-3627C124E9F0}" presName="horz1" presStyleCnt="0"/>
      <dgm:spPr/>
    </dgm:pt>
    <dgm:pt modelId="{2A8022F2-8C58-4998-B113-B43C3EEDBA3C}" type="pres">
      <dgm:prSet presAssocID="{CD26D7FC-A099-4EA1-87A7-3627C124E9F0}" presName="tx1" presStyleLbl="revTx" presStyleIdx="0" presStyleCnt="7"/>
      <dgm:spPr/>
      <dgm:t>
        <a:bodyPr/>
        <a:lstStyle/>
        <a:p>
          <a:endParaRPr lang="it-IT"/>
        </a:p>
      </dgm:t>
    </dgm:pt>
    <dgm:pt modelId="{23022AEB-96FA-4A0C-BA7D-538A7EE24829}" type="pres">
      <dgm:prSet presAssocID="{CD26D7FC-A099-4EA1-87A7-3627C124E9F0}" presName="vert1" presStyleCnt="0"/>
      <dgm:spPr/>
    </dgm:pt>
    <dgm:pt modelId="{185B6FA0-5AA9-4309-B38D-56F703F9A837}" type="pres">
      <dgm:prSet presAssocID="{F77A2C14-EF32-49A6-8569-99D6B46D36B1}" presName="vertSpace2a" presStyleCnt="0"/>
      <dgm:spPr/>
    </dgm:pt>
    <dgm:pt modelId="{D3984241-23E3-429F-BE1E-1D71F20B72CE}" type="pres">
      <dgm:prSet presAssocID="{F77A2C14-EF32-49A6-8569-99D6B46D36B1}" presName="horz2" presStyleCnt="0"/>
      <dgm:spPr/>
    </dgm:pt>
    <dgm:pt modelId="{26DA58B8-0B9C-45E6-BF41-B49C69310C8A}" type="pres">
      <dgm:prSet presAssocID="{F77A2C14-EF32-49A6-8569-99D6B46D36B1}" presName="horzSpace2" presStyleCnt="0"/>
      <dgm:spPr/>
    </dgm:pt>
    <dgm:pt modelId="{7B9B6354-3269-4D2D-A473-FF1F2E6B1C5E}" type="pres">
      <dgm:prSet presAssocID="{F77A2C14-EF32-49A6-8569-99D6B46D36B1}" presName="tx2" presStyleLbl="revTx" presStyleIdx="1" presStyleCnt="7"/>
      <dgm:spPr/>
      <dgm:t>
        <a:bodyPr/>
        <a:lstStyle/>
        <a:p>
          <a:endParaRPr lang="it-IT"/>
        </a:p>
      </dgm:t>
    </dgm:pt>
    <dgm:pt modelId="{50BF51AD-4690-4824-8200-DED8AE8F72D9}" type="pres">
      <dgm:prSet presAssocID="{F77A2C14-EF32-49A6-8569-99D6B46D36B1}" presName="vert2" presStyleCnt="0"/>
      <dgm:spPr/>
    </dgm:pt>
    <dgm:pt modelId="{DF3C8ECE-B62A-43D3-A713-6FEF1EB99BA9}" type="pres">
      <dgm:prSet presAssocID="{F77A2C14-EF32-49A6-8569-99D6B46D36B1}" presName="thinLine2b" presStyleLbl="callout" presStyleIdx="0" presStyleCnt="6"/>
      <dgm:spPr/>
      <dgm:t>
        <a:bodyPr/>
        <a:lstStyle/>
        <a:p>
          <a:endParaRPr lang="it-IT"/>
        </a:p>
      </dgm:t>
    </dgm:pt>
    <dgm:pt modelId="{17757B18-2417-4D6E-B2D1-F3226C51F989}" type="pres">
      <dgm:prSet presAssocID="{F77A2C14-EF32-49A6-8569-99D6B46D36B1}" presName="vertSpace2b" presStyleCnt="0"/>
      <dgm:spPr/>
    </dgm:pt>
    <dgm:pt modelId="{845E9940-77E5-4447-958A-AF608CD855E3}" type="pres">
      <dgm:prSet presAssocID="{F5D8CC57-F7B3-42A4-8F64-AF8AEC7717FE}" presName="horz2" presStyleCnt="0"/>
      <dgm:spPr/>
    </dgm:pt>
    <dgm:pt modelId="{4C318457-AC9D-4446-B7B4-A169A118EA71}" type="pres">
      <dgm:prSet presAssocID="{F5D8CC57-F7B3-42A4-8F64-AF8AEC7717FE}" presName="horzSpace2" presStyleCnt="0"/>
      <dgm:spPr/>
    </dgm:pt>
    <dgm:pt modelId="{8D441CCC-6E4A-4BB7-8A9C-BE36B657BE0B}" type="pres">
      <dgm:prSet presAssocID="{F5D8CC57-F7B3-42A4-8F64-AF8AEC7717FE}" presName="tx2" presStyleLbl="revTx" presStyleIdx="2" presStyleCnt="7"/>
      <dgm:spPr/>
      <dgm:t>
        <a:bodyPr/>
        <a:lstStyle/>
        <a:p>
          <a:endParaRPr lang="it-IT"/>
        </a:p>
      </dgm:t>
    </dgm:pt>
    <dgm:pt modelId="{75C1D30B-9A93-46E4-9DA8-89C271838F65}" type="pres">
      <dgm:prSet presAssocID="{F5D8CC57-F7B3-42A4-8F64-AF8AEC7717FE}" presName="vert2" presStyleCnt="0"/>
      <dgm:spPr/>
    </dgm:pt>
    <dgm:pt modelId="{727AE91D-6A88-4376-ACBD-2B1FCB3DA0ED}" type="pres">
      <dgm:prSet presAssocID="{F5D8CC57-F7B3-42A4-8F64-AF8AEC7717FE}" presName="thinLine2b" presStyleLbl="callout" presStyleIdx="1" presStyleCnt="6"/>
      <dgm:spPr/>
    </dgm:pt>
    <dgm:pt modelId="{E0D6D2E7-BC5C-4A38-ABAC-AA27D560BC93}" type="pres">
      <dgm:prSet presAssocID="{F5D8CC57-F7B3-42A4-8F64-AF8AEC7717FE}" presName="vertSpace2b" presStyleCnt="0"/>
      <dgm:spPr/>
    </dgm:pt>
    <dgm:pt modelId="{A7DB6299-C40A-4628-B0D9-ECCD0B6E128A}" type="pres">
      <dgm:prSet presAssocID="{9C7E5C8E-7FF0-43FB-B972-978FF33648D2}" presName="horz2" presStyleCnt="0"/>
      <dgm:spPr/>
    </dgm:pt>
    <dgm:pt modelId="{8AB21D0F-5255-4D75-835F-74E8E0AA72A3}" type="pres">
      <dgm:prSet presAssocID="{9C7E5C8E-7FF0-43FB-B972-978FF33648D2}" presName="horzSpace2" presStyleCnt="0"/>
      <dgm:spPr/>
    </dgm:pt>
    <dgm:pt modelId="{58804EB1-212B-4E83-B307-2113F17FD6B8}" type="pres">
      <dgm:prSet presAssocID="{9C7E5C8E-7FF0-43FB-B972-978FF33648D2}" presName="tx2" presStyleLbl="revTx" presStyleIdx="3" presStyleCnt="7"/>
      <dgm:spPr/>
      <dgm:t>
        <a:bodyPr/>
        <a:lstStyle/>
        <a:p>
          <a:endParaRPr lang="it-IT"/>
        </a:p>
      </dgm:t>
    </dgm:pt>
    <dgm:pt modelId="{8F618471-7DBF-4518-81E9-D273E4E20D9C}" type="pres">
      <dgm:prSet presAssocID="{9C7E5C8E-7FF0-43FB-B972-978FF33648D2}" presName="vert2" presStyleCnt="0"/>
      <dgm:spPr/>
    </dgm:pt>
    <dgm:pt modelId="{4AF2BF9F-BD12-409B-88F5-CD9789908E0E}" type="pres">
      <dgm:prSet presAssocID="{9C7E5C8E-7FF0-43FB-B972-978FF33648D2}" presName="thinLine2b" presStyleLbl="callout" presStyleIdx="2" presStyleCnt="6"/>
      <dgm:spPr/>
    </dgm:pt>
    <dgm:pt modelId="{32871E3C-9ADD-44C7-A057-5C40DF9BB42C}" type="pres">
      <dgm:prSet presAssocID="{9C7E5C8E-7FF0-43FB-B972-978FF33648D2}" presName="vertSpace2b" presStyleCnt="0"/>
      <dgm:spPr/>
    </dgm:pt>
    <dgm:pt modelId="{4018741A-1552-4893-8C4A-6A91E0246EBA}" type="pres">
      <dgm:prSet presAssocID="{9995F077-12B8-4D35-9388-AB33FD1796DD}" presName="horz2" presStyleCnt="0"/>
      <dgm:spPr/>
    </dgm:pt>
    <dgm:pt modelId="{A4CD1BBD-CE1F-412C-917C-7FCA54AE880F}" type="pres">
      <dgm:prSet presAssocID="{9995F077-12B8-4D35-9388-AB33FD1796DD}" presName="horzSpace2" presStyleCnt="0"/>
      <dgm:spPr/>
    </dgm:pt>
    <dgm:pt modelId="{E80E8BE1-90C9-4402-8C60-6753AFDD6411}" type="pres">
      <dgm:prSet presAssocID="{9995F077-12B8-4D35-9388-AB33FD1796DD}" presName="tx2" presStyleLbl="revTx" presStyleIdx="4" presStyleCnt="7"/>
      <dgm:spPr/>
      <dgm:t>
        <a:bodyPr/>
        <a:lstStyle/>
        <a:p>
          <a:endParaRPr lang="it-IT"/>
        </a:p>
      </dgm:t>
    </dgm:pt>
    <dgm:pt modelId="{C3644754-6812-4E70-B343-389A17E439ED}" type="pres">
      <dgm:prSet presAssocID="{9995F077-12B8-4D35-9388-AB33FD1796DD}" presName="vert2" presStyleCnt="0"/>
      <dgm:spPr/>
    </dgm:pt>
    <dgm:pt modelId="{6A21D562-C257-4822-814A-CF8EF71B2E60}" type="pres">
      <dgm:prSet presAssocID="{9995F077-12B8-4D35-9388-AB33FD1796DD}" presName="thinLine2b" presStyleLbl="callout" presStyleIdx="3" presStyleCnt="6"/>
      <dgm:spPr/>
    </dgm:pt>
    <dgm:pt modelId="{A698D50B-5E59-4BF4-8621-BCB98B396FA5}" type="pres">
      <dgm:prSet presAssocID="{9995F077-12B8-4D35-9388-AB33FD1796DD}" presName="vertSpace2b" presStyleCnt="0"/>
      <dgm:spPr/>
    </dgm:pt>
    <dgm:pt modelId="{1C20D068-3B2F-47DF-892D-A56CBA96A2A4}" type="pres">
      <dgm:prSet presAssocID="{38F88E6E-B0EB-4892-AF68-A28D1D3FA2D4}" presName="horz2" presStyleCnt="0"/>
      <dgm:spPr/>
    </dgm:pt>
    <dgm:pt modelId="{D75F63F3-C396-4662-8639-7EA71B226E9A}" type="pres">
      <dgm:prSet presAssocID="{38F88E6E-B0EB-4892-AF68-A28D1D3FA2D4}" presName="horzSpace2" presStyleCnt="0"/>
      <dgm:spPr/>
    </dgm:pt>
    <dgm:pt modelId="{82DE78EB-BEE5-473D-B678-43EB7CB98EAC}" type="pres">
      <dgm:prSet presAssocID="{38F88E6E-B0EB-4892-AF68-A28D1D3FA2D4}" presName="tx2" presStyleLbl="revTx" presStyleIdx="5" presStyleCnt="7"/>
      <dgm:spPr/>
      <dgm:t>
        <a:bodyPr/>
        <a:lstStyle/>
        <a:p>
          <a:endParaRPr lang="it-IT"/>
        </a:p>
      </dgm:t>
    </dgm:pt>
    <dgm:pt modelId="{29C6A397-1430-4B5A-A7D5-17DC3DF6EB4C}" type="pres">
      <dgm:prSet presAssocID="{38F88E6E-B0EB-4892-AF68-A28D1D3FA2D4}" presName="vert2" presStyleCnt="0"/>
      <dgm:spPr/>
    </dgm:pt>
    <dgm:pt modelId="{779BEA1C-D55B-447C-B07F-61CA11F8E2E5}" type="pres">
      <dgm:prSet presAssocID="{38F88E6E-B0EB-4892-AF68-A28D1D3FA2D4}" presName="thinLine2b" presStyleLbl="callout" presStyleIdx="4" presStyleCnt="6"/>
      <dgm:spPr/>
    </dgm:pt>
    <dgm:pt modelId="{1C463794-220A-4809-BF89-C8D0BEB13CF1}" type="pres">
      <dgm:prSet presAssocID="{38F88E6E-B0EB-4892-AF68-A28D1D3FA2D4}" presName="vertSpace2b" presStyleCnt="0"/>
      <dgm:spPr/>
    </dgm:pt>
    <dgm:pt modelId="{6BB1AB21-F5DD-4318-B3D7-DC9C9D9C43F7}" type="pres">
      <dgm:prSet presAssocID="{4083435B-4AD2-4075-B769-5A9EB4CA82E9}" presName="horz2" presStyleCnt="0"/>
      <dgm:spPr/>
    </dgm:pt>
    <dgm:pt modelId="{131EF7AF-CAFE-42A0-BCE2-AA92E8ACD43B}" type="pres">
      <dgm:prSet presAssocID="{4083435B-4AD2-4075-B769-5A9EB4CA82E9}" presName="horzSpace2" presStyleCnt="0"/>
      <dgm:spPr/>
    </dgm:pt>
    <dgm:pt modelId="{966C9D91-B89F-4D86-ADC9-ED0C885511CF}" type="pres">
      <dgm:prSet presAssocID="{4083435B-4AD2-4075-B769-5A9EB4CA82E9}" presName="tx2" presStyleLbl="revTx" presStyleIdx="6" presStyleCnt="7"/>
      <dgm:spPr/>
      <dgm:t>
        <a:bodyPr/>
        <a:lstStyle/>
        <a:p>
          <a:endParaRPr lang="it-IT"/>
        </a:p>
      </dgm:t>
    </dgm:pt>
    <dgm:pt modelId="{2A3C3B16-DF0F-4240-93AE-4B94231F327C}" type="pres">
      <dgm:prSet presAssocID="{4083435B-4AD2-4075-B769-5A9EB4CA82E9}" presName="vert2" presStyleCnt="0"/>
      <dgm:spPr/>
    </dgm:pt>
    <dgm:pt modelId="{CE480033-0D0B-4373-855D-CD9EBD553979}" type="pres">
      <dgm:prSet presAssocID="{4083435B-4AD2-4075-B769-5A9EB4CA82E9}" presName="thinLine2b" presStyleLbl="callout" presStyleIdx="5" presStyleCnt="6"/>
      <dgm:spPr/>
    </dgm:pt>
    <dgm:pt modelId="{388109E8-DA92-4E43-B7CD-9A49DD10451D}" type="pres">
      <dgm:prSet presAssocID="{4083435B-4AD2-4075-B769-5A9EB4CA82E9}" presName="vertSpace2b" presStyleCnt="0"/>
      <dgm:spPr/>
    </dgm:pt>
  </dgm:ptLst>
  <dgm:cxnLst>
    <dgm:cxn modelId="{25ED65BC-5B98-B143-9A21-9772583772DA}" type="presOf" srcId="{CD26D7FC-A099-4EA1-87A7-3627C124E9F0}" destId="{2A8022F2-8C58-4998-B113-B43C3EEDBA3C}" srcOrd="0" destOrd="0" presId="urn:microsoft.com/office/officeart/2008/layout/LinedList"/>
    <dgm:cxn modelId="{760A20CF-16C9-43B3-8310-12239069EF57}" srcId="{CD26D7FC-A099-4EA1-87A7-3627C124E9F0}" destId="{9995F077-12B8-4D35-9388-AB33FD1796DD}" srcOrd="3" destOrd="0" parTransId="{0F76FE8B-E753-4F8C-81BE-99A61C3BB592}" sibTransId="{4CEE9D44-F841-4389-ADF2-F434D5B9E492}"/>
    <dgm:cxn modelId="{81DEF2CB-8BD6-4F65-8096-CCC395987CD9}" srcId="{CD26D7FC-A099-4EA1-87A7-3627C124E9F0}" destId="{F77A2C14-EF32-49A6-8569-99D6B46D36B1}" srcOrd="0" destOrd="0" parTransId="{7BEE5C30-5246-40CB-8420-7C91E5B0ADC8}" sibTransId="{4B6D7656-F0BD-45BA-A19D-D3F6BC23C0B0}"/>
    <dgm:cxn modelId="{498D73D2-761B-B24C-8276-0D2FE7C39010}" type="presOf" srcId="{9995F077-12B8-4D35-9388-AB33FD1796DD}" destId="{E80E8BE1-90C9-4402-8C60-6753AFDD6411}" srcOrd="0" destOrd="0" presId="urn:microsoft.com/office/officeart/2008/layout/LinedList"/>
    <dgm:cxn modelId="{5071DF01-7279-9140-BB14-2138C5403B4B}" type="presOf" srcId="{4083435B-4AD2-4075-B769-5A9EB4CA82E9}" destId="{966C9D91-B89F-4D86-ADC9-ED0C885511CF}" srcOrd="0" destOrd="0" presId="urn:microsoft.com/office/officeart/2008/layout/LinedList"/>
    <dgm:cxn modelId="{7BBFAFC5-FBFB-9D45-99B1-F3D59847A24B}" type="presOf" srcId="{38F88E6E-B0EB-4892-AF68-A28D1D3FA2D4}" destId="{82DE78EB-BEE5-473D-B678-43EB7CB98EAC}" srcOrd="0" destOrd="0" presId="urn:microsoft.com/office/officeart/2008/layout/LinedList"/>
    <dgm:cxn modelId="{8B9F9F3B-A4BE-9545-967F-D8CFD77BA347}" type="presOf" srcId="{F77A2C14-EF32-49A6-8569-99D6B46D36B1}" destId="{7B9B6354-3269-4D2D-A473-FF1F2E6B1C5E}" srcOrd="0" destOrd="0" presId="urn:microsoft.com/office/officeart/2008/layout/LinedList"/>
    <dgm:cxn modelId="{787CA6C3-6E96-054C-BA11-820EADC40D7F}" type="presOf" srcId="{9C7E5C8E-7FF0-43FB-B972-978FF33648D2}" destId="{58804EB1-212B-4E83-B307-2113F17FD6B8}" srcOrd="0" destOrd="0" presId="urn:microsoft.com/office/officeart/2008/layout/LinedList"/>
    <dgm:cxn modelId="{B21A84E4-3349-FA4E-B618-724964CC86A1}" type="presOf" srcId="{4509A7B2-BFA4-4F30-AB72-9BA89E5ACDD2}" destId="{3CA79CFA-8514-4A8C-8266-E6BE0B07B13D}" srcOrd="0" destOrd="0" presId="urn:microsoft.com/office/officeart/2008/layout/LinedList"/>
    <dgm:cxn modelId="{184F55E7-55ED-4D99-83E2-5DAFA1E1248F}" srcId="{CD26D7FC-A099-4EA1-87A7-3627C124E9F0}" destId="{38F88E6E-B0EB-4892-AF68-A28D1D3FA2D4}" srcOrd="4" destOrd="0" parTransId="{9314D98E-6365-40BF-9C76-564B585F4015}" sibTransId="{F6B5DFA6-3836-4467-81BE-D223A13F049D}"/>
    <dgm:cxn modelId="{DF44D031-160A-459F-9034-7C2E5B9A8606}" srcId="{4509A7B2-BFA4-4F30-AB72-9BA89E5ACDD2}" destId="{CD26D7FC-A099-4EA1-87A7-3627C124E9F0}" srcOrd="0" destOrd="0" parTransId="{A153D0D1-F5EF-4A99-9DF7-3A35C7B69103}" sibTransId="{FE9A0307-B66B-4974-AF47-B649B917FA18}"/>
    <dgm:cxn modelId="{31A18C0D-1CA6-4D43-9B7A-31A0C02C8234}" type="presOf" srcId="{F5D8CC57-F7B3-42A4-8F64-AF8AEC7717FE}" destId="{8D441CCC-6E4A-4BB7-8A9C-BE36B657BE0B}" srcOrd="0" destOrd="0" presId="urn:microsoft.com/office/officeart/2008/layout/LinedList"/>
    <dgm:cxn modelId="{626407EB-0A45-4D51-8745-CE0C653F1FB1}" srcId="{CD26D7FC-A099-4EA1-87A7-3627C124E9F0}" destId="{9C7E5C8E-7FF0-43FB-B972-978FF33648D2}" srcOrd="2" destOrd="0" parTransId="{BF8A0397-0F0E-4A1F-8421-0711F2E63D71}" sibTransId="{FACDD559-3037-49C0-AFE9-06A9EDD5F4DA}"/>
    <dgm:cxn modelId="{CC7E4203-A517-4ACB-BD68-FCE6392494C0}" srcId="{CD26D7FC-A099-4EA1-87A7-3627C124E9F0}" destId="{F5D8CC57-F7B3-42A4-8F64-AF8AEC7717FE}" srcOrd="1" destOrd="0" parTransId="{2192F11D-59D9-424E-9B04-50A318D6351B}" sibTransId="{E73D6223-8A9F-4E1E-A364-27B387C6675E}"/>
    <dgm:cxn modelId="{177D73A1-61CA-4500-B308-5B0B90985075}" srcId="{CD26D7FC-A099-4EA1-87A7-3627C124E9F0}" destId="{4083435B-4AD2-4075-B769-5A9EB4CA82E9}" srcOrd="5" destOrd="0" parTransId="{B9BF8875-DE9A-4003-8E9F-C869D1430AF1}" sibTransId="{F34084B8-708D-4ED1-85FE-F71BFC362A9B}"/>
    <dgm:cxn modelId="{38F7E8B4-D930-2548-84CE-AA75B1B2BE01}" type="presParOf" srcId="{3CA79CFA-8514-4A8C-8266-E6BE0B07B13D}" destId="{0E7B0C03-CD9D-4E7E-8131-2EA9DDED7AFB}" srcOrd="0" destOrd="0" presId="urn:microsoft.com/office/officeart/2008/layout/LinedList"/>
    <dgm:cxn modelId="{1104055C-0CB6-FA47-A025-CF0375C35EF1}" type="presParOf" srcId="{3CA79CFA-8514-4A8C-8266-E6BE0B07B13D}" destId="{43A0CD91-ECF7-49BB-B413-4D9FEDC7052C}" srcOrd="1" destOrd="0" presId="urn:microsoft.com/office/officeart/2008/layout/LinedList"/>
    <dgm:cxn modelId="{E64D671B-7AE9-9343-BECC-872775B4D7DD}" type="presParOf" srcId="{43A0CD91-ECF7-49BB-B413-4D9FEDC7052C}" destId="{2A8022F2-8C58-4998-B113-B43C3EEDBA3C}" srcOrd="0" destOrd="0" presId="urn:microsoft.com/office/officeart/2008/layout/LinedList"/>
    <dgm:cxn modelId="{17BDD36F-8CB3-CA42-BF2B-800E4384B8ED}" type="presParOf" srcId="{43A0CD91-ECF7-49BB-B413-4D9FEDC7052C}" destId="{23022AEB-96FA-4A0C-BA7D-538A7EE24829}" srcOrd="1" destOrd="0" presId="urn:microsoft.com/office/officeart/2008/layout/LinedList"/>
    <dgm:cxn modelId="{B91E608D-2E94-EC4B-BC36-928697A03212}" type="presParOf" srcId="{23022AEB-96FA-4A0C-BA7D-538A7EE24829}" destId="{185B6FA0-5AA9-4309-B38D-56F703F9A837}" srcOrd="0" destOrd="0" presId="urn:microsoft.com/office/officeart/2008/layout/LinedList"/>
    <dgm:cxn modelId="{8012EF95-A416-7341-B3DF-4CBD651AD167}" type="presParOf" srcId="{23022AEB-96FA-4A0C-BA7D-538A7EE24829}" destId="{D3984241-23E3-429F-BE1E-1D71F20B72CE}" srcOrd="1" destOrd="0" presId="urn:microsoft.com/office/officeart/2008/layout/LinedList"/>
    <dgm:cxn modelId="{A6853A3A-EC37-F247-A4DE-2934B4C577F8}" type="presParOf" srcId="{D3984241-23E3-429F-BE1E-1D71F20B72CE}" destId="{26DA58B8-0B9C-45E6-BF41-B49C69310C8A}" srcOrd="0" destOrd="0" presId="urn:microsoft.com/office/officeart/2008/layout/LinedList"/>
    <dgm:cxn modelId="{EAEA74F2-352B-3245-A2E5-6F9E9501818D}" type="presParOf" srcId="{D3984241-23E3-429F-BE1E-1D71F20B72CE}" destId="{7B9B6354-3269-4D2D-A473-FF1F2E6B1C5E}" srcOrd="1" destOrd="0" presId="urn:microsoft.com/office/officeart/2008/layout/LinedList"/>
    <dgm:cxn modelId="{A682999E-D972-D74F-95F0-F801315B35B3}" type="presParOf" srcId="{D3984241-23E3-429F-BE1E-1D71F20B72CE}" destId="{50BF51AD-4690-4824-8200-DED8AE8F72D9}" srcOrd="2" destOrd="0" presId="urn:microsoft.com/office/officeart/2008/layout/LinedList"/>
    <dgm:cxn modelId="{97F2E21F-5133-3C4F-8A55-007D4FF512A5}" type="presParOf" srcId="{23022AEB-96FA-4A0C-BA7D-538A7EE24829}" destId="{DF3C8ECE-B62A-43D3-A713-6FEF1EB99BA9}" srcOrd="2" destOrd="0" presId="urn:microsoft.com/office/officeart/2008/layout/LinedList"/>
    <dgm:cxn modelId="{0388D6A9-CE9D-3D40-98E3-60A12FE1CB18}" type="presParOf" srcId="{23022AEB-96FA-4A0C-BA7D-538A7EE24829}" destId="{17757B18-2417-4D6E-B2D1-F3226C51F989}" srcOrd="3" destOrd="0" presId="urn:microsoft.com/office/officeart/2008/layout/LinedList"/>
    <dgm:cxn modelId="{F6E39E79-DC5D-1C41-BFA6-96CA612FE6B5}" type="presParOf" srcId="{23022AEB-96FA-4A0C-BA7D-538A7EE24829}" destId="{845E9940-77E5-4447-958A-AF608CD855E3}" srcOrd="4" destOrd="0" presId="urn:microsoft.com/office/officeart/2008/layout/LinedList"/>
    <dgm:cxn modelId="{3115BC29-CD19-3C45-926E-9F1DF5BF25DA}" type="presParOf" srcId="{845E9940-77E5-4447-958A-AF608CD855E3}" destId="{4C318457-AC9D-4446-B7B4-A169A118EA71}" srcOrd="0" destOrd="0" presId="urn:microsoft.com/office/officeart/2008/layout/LinedList"/>
    <dgm:cxn modelId="{BBD49E1F-DB8F-DE47-89D2-3DFD58A0A744}" type="presParOf" srcId="{845E9940-77E5-4447-958A-AF608CD855E3}" destId="{8D441CCC-6E4A-4BB7-8A9C-BE36B657BE0B}" srcOrd="1" destOrd="0" presId="urn:microsoft.com/office/officeart/2008/layout/LinedList"/>
    <dgm:cxn modelId="{EEE24AA3-AFEA-DA46-9833-C2D12C7324B6}" type="presParOf" srcId="{845E9940-77E5-4447-958A-AF608CD855E3}" destId="{75C1D30B-9A93-46E4-9DA8-89C271838F65}" srcOrd="2" destOrd="0" presId="urn:microsoft.com/office/officeart/2008/layout/LinedList"/>
    <dgm:cxn modelId="{DA0218A2-5A38-1641-8FBF-F6CF3020C1E8}" type="presParOf" srcId="{23022AEB-96FA-4A0C-BA7D-538A7EE24829}" destId="{727AE91D-6A88-4376-ACBD-2B1FCB3DA0ED}" srcOrd="5" destOrd="0" presId="urn:microsoft.com/office/officeart/2008/layout/LinedList"/>
    <dgm:cxn modelId="{9F55A89A-C0AC-3C4F-8487-AD9A2B1C17CB}" type="presParOf" srcId="{23022AEB-96FA-4A0C-BA7D-538A7EE24829}" destId="{E0D6D2E7-BC5C-4A38-ABAC-AA27D560BC93}" srcOrd="6" destOrd="0" presId="urn:microsoft.com/office/officeart/2008/layout/LinedList"/>
    <dgm:cxn modelId="{3842D6E0-D6D9-2C42-88FD-E56475511E76}" type="presParOf" srcId="{23022AEB-96FA-4A0C-BA7D-538A7EE24829}" destId="{A7DB6299-C40A-4628-B0D9-ECCD0B6E128A}" srcOrd="7" destOrd="0" presId="urn:microsoft.com/office/officeart/2008/layout/LinedList"/>
    <dgm:cxn modelId="{F5A2F5BE-B985-0B44-AF47-A7BADEB7C72B}" type="presParOf" srcId="{A7DB6299-C40A-4628-B0D9-ECCD0B6E128A}" destId="{8AB21D0F-5255-4D75-835F-74E8E0AA72A3}" srcOrd="0" destOrd="0" presId="urn:microsoft.com/office/officeart/2008/layout/LinedList"/>
    <dgm:cxn modelId="{10C1CFDB-C8B6-FF4F-8091-066DB2AC0907}" type="presParOf" srcId="{A7DB6299-C40A-4628-B0D9-ECCD0B6E128A}" destId="{58804EB1-212B-4E83-B307-2113F17FD6B8}" srcOrd="1" destOrd="0" presId="urn:microsoft.com/office/officeart/2008/layout/LinedList"/>
    <dgm:cxn modelId="{1AD9E34D-BCAE-EB45-B1B7-6257850A0E4E}" type="presParOf" srcId="{A7DB6299-C40A-4628-B0D9-ECCD0B6E128A}" destId="{8F618471-7DBF-4518-81E9-D273E4E20D9C}" srcOrd="2" destOrd="0" presId="urn:microsoft.com/office/officeart/2008/layout/LinedList"/>
    <dgm:cxn modelId="{9FD9ABA2-C9EF-A04E-9559-8FAA068EB8A4}" type="presParOf" srcId="{23022AEB-96FA-4A0C-BA7D-538A7EE24829}" destId="{4AF2BF9F-BD12-409B-88F5-CD9789908E0E}" srcOrd="8" destOrd="0" presId="urn:microsoft.com/office/officeart/2008/layout/LinedList"/>
    <dgm:cxn modelId="{C5461A29-9404-BA41-ADEB-EBBB9DD0E11A}" type="presParOf" srcId="{23022AEB-96FA-4A0C-BA7D-538A7EE24829}" destId="{32871E3C-9ADD-44C7-A057-5C40DF9BB42C}" srcOrd="9" destOrd="0" presId="urn:microsoft.com/office/officeart/2008/layout/LinedList"/>
    <dgm:cxn modelId="{68AC6235-636F-7446-9F28-548524DAB532}" type="presParOf" srcId="{23022AEB-96FA-4A0C-BA7D-538A7EE24829}" destId="{4018741A-1552-4893-8C4A-6A91E0246EBA}" srcOrd="10" destOrd="0" presId="urn:microsoft.com/office/officeart/2008/layout/LinedList"/>
    <dgm:cxn modelId="{0385C697-B7CD-EF49-A82A-C32639353B74}" type="presParOf" srcId="{4018741A-1552-4893-8C4A-6A91E0246EBA}" destId="{A4CD1BBD-CE1F-412C-917C-7FCA54AE880F}" srcOrd="0" destOrd="0" presId="urn:microsoft.com/office/officeart/2008/layout/LinedList"/>
    <dgm:cxn modelId="{86AFD194-0596-CA47-939C-1A58B7675012}" type="presParOf" srcId="{4018741A-1552-4893-8C4A-6A91E0246EBA}" destId="{E80E8BE1-90C9-4402-8C60-6753AFDD6411}" srcOrd="1" destOrd="0" presId="urn:microsoft.com/office/officeart/2008/layout/LinedList"/>
    <dgm:cxn modelId="{ADFB03A8-0D2C-3648-A61B-75E165F5CC8B}" type="presParOf" srcId="{4018741A-1552-4893-8C4A-6A91E0246EBA}" destId="{C3644754-6812-4E70-B343-389A17E439ED}" srcOrd="2" destOrd="0" presId="urn:microsoft.com/office/officeart/2008/layout/LinedList"/>
    <dgm:cxn modelId="{83FFDC9F-3980-1C47-9325-6ABCE2B42930}" type="presParOf" srcId="{23022AEB-96FA-4A0C-BA7D-538A7EE24829}" destId="{6A21D562-C257-4822-814A-CF8EF71B2E60}" srcOrd="11" destOrd="0" presId="urn:microsoft.com/office/officeart/2008/layout/LinedList"/>
    <dgm:cxn modelId="{B686223F-C4AE-CF4B-908E-4C6BC5B40C54}" type="presParOf" srcId="{23022AEB-96FA-4A0C-BA7D-538A7EE24829}" destId="{A698D50B-5E59-4BF4-8621-BCB98B396FA5}" srcOrd="12" destOrd="0" presId="urn:microsoft.com/office/officeart/2008/layout/LinedList"/>
    <dgm:cxn modelId="{CE60CC67-112F-1644-B8EA-4B137C48B6C9}" type="presParOf" srcId="{23022AEB-96FA-4A0C-BA7D-538A7EE24829}" destId="{1C20D068-3B2F-47DF-892D-A56CBA96A2A4}" srcOrd="13" destOrd="0" presId="urn:microsoft.com/office/officeart/2008/layout/LinedList"/>
    <dgm:cxn modelId="{D1C71347-FF2D-3F42-9796-12381AE49EF6}" type="presParOf" srcId="{1C20D068-3B2F-47DF-892D-A56CBA96A2A4}" destId="{D75F63F3-C396-4662-8639-7EA71B226E9A}" srcOrd="0" destOrd="0" presId="urn:microsoft.com/office/officeart/2008/layout/LinedList"/>
    <dgm:cxn modelId="{36F447B9-7D08-C34C-B1F7-F74177F8D01B}" type="presParOf" srcId="{1C20D068-3B2F-47DF-892D-A56CBA96A2A4}" destId="{82DE78EB-BEE5-473D-B678-43EB7CB98EAC}" srcOrd="1" destOrd="0" presId="urn:microsoft.com/office/officeart/2008/layout/LinedList"/>
    <dgm:cxn modelId="{AA4FB6D9-630A-454E-A5C2-847E4822FDF8}" type="presParOf" srcId="{1C20D068-3B2F-47DF-892D-A56CBA96A2A4}" destId="{29C6A397-1430-4B5A-A7D5-17DC3DF6EB4C}" srcOrd="2" destOrd="0" presId="urn:microsoft.com/office/officeart/2008/layout/LinedList"/>
    <dgm:cxn modelId="{E6A10CB3-6E68-484A-8640-460922D30C0D}" type="presParOf" srcId="{23022AEB-96FA-4A0C-BA7D-538A7EE24829}" destId="{779BEA1C-D55B-447C-B07F-61CA11F8E2E5}" srcOrd="14" destOrd="0" presId="urn:microsoft.com/office/officeart/2008/layout/LinedList"/>
    <dgm:cxn modelId="{F5BF8AE0-4D01-8E4D-89AE-7E9D61FC2A0C}" type="presParOf" srcId="{23022AEB-96FA-4A0C-BA7D-538A7EE24829}" destId="{1C463794-220A-4809-BF89-C8D0BEB13CF1}" srcOrd="15" destOrd="0" presId="urn:microsoft.com/office/officeart/2008/layout/LinedList"/>
    <dgm:cxn modelId="{B7025E9D-B33C-C34A-A0F7-0106BD94D370}" type="presParOf" srcId="{23022AEB-96FA-4A0C-BA7D-538A7EE24829}" destId="{6BB1AB21-F5DD-4318-B3D7-DC9C9D9C43F7}" srcOrd="16" destOrd="0" presId="urn:microsoft.com/office/officeart/2008/layout/LinedList"/>
    <dgm:cxn modelId="{B336DF30-6264-9D4E-AC36-6BB3401C6541}" type="presParOf" srcId="{6BB1AB21-F5DD-4318-B3D7-DC9C9D9C43F7}" destId="{131EF7AF-CAFE-42A0-BCE2-AA92E8ACD43B}" srcOrd="0" destOrd="0" presId="urn:microsoft.com/office/officeart/2008/layout/LinedList"/>
    <dgm:cxn modelId="{7403CE07-5BE2-C84C-A730-6C1A27915A79}" type="presParOf" srcId="{6BB1AB21-F5DD-4318-B3D7-DC9C9D9C43F7}" destId="{966C9D91-B89F-4D86-ADC9-ED0C885511CF}" srcOrd="1" destOrd="0" presId="urn:microsoft.com/office/officeart/2008/layout/LinedList"/>
    <dgm:cxn modelId="{95B3B15B-6D4C-8C41-A6C9-7928503CD847}" type="presParOf" srcId="{6BB1AB21-F5DD-4318-B3D7-DC9C9D9C43F7}" destId="{2A3C3B16-DF0F-4240-93AE-4B94231F327C}" srcOrd="2" destOrd="0" presId="urn:microsoft.com/office/officeart/2008/layout/LinedList"/>
    <dgm:cxn modelId="{7A9F3DF3-1915-2544-B6AB-FE76897AF0B5}" type="presParOf" srcId="{23022AEB-96FA-4A0C-BA7D-538A7EE24829}" destId="{CE480033-0D0B-4373-855D-CD9EBD553979}" srcOrd="17" destOrd="0" presId="urn:microsoft.com/office/officeart/2008/layout/LinedList"/>
    <dgm:cxn modelId="{9F19F432-D13D-DA48-B6F3-5C7D890AE9B2}" type="presParOf" srcId="{23022AEB-96FA-4A0C-BA7D-538A7EE24829}" destId="{388109E8-DA92-4E43-B7CD-9A49DD10451D}"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9F3F7-085B-4007-91EE-7DAD3D9DA1D1}"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it-IT"/>
        </a:p>
      </dgm:t>
    </dgm:pt>
    <dgm:pt modelId="{09D0B4DD-2A87-4312-BF43-305555A7438D}">
      <dgm:prSet phldrT="[Testo]"/>
      <dgm:spPr/>
      <dgm:t>
        <a:bodyPr/>
        <a:lstStyle/>
        <a:p>
          <a:r>
            <a:rPr lang="it-IT" b="1" dirty="0" smtClean="0"/>
            <a:t>Attività preliminari dell’incarico</a:t>
          </a:r>
          <a:endParaRPr lang="it-IT" dirty="0"/>
        </a:p>
      </dgm:t>
    </dgm:pt>
    <dgm:pt modelId="{A1ED24F6-825A-4466-BC24-1A527799A1D1}" type="parTrans" cxnId="{8257BE69-7A21-4B07-955A-04E0A6EE2AB9}">
      <dgm:prSet/>
      <dgm:spPr/>
      <dgm:t>
        <a:bodyPr/>
        <a:lstStyle/>
        <a:p>
          <a:endParaRPr lang="it-IT"/>
        </a:p>
      </dgm:t>
    </dgm:pt>
    <dgm:pt modelId="{42EC545A-798A-4D84-BDA0-32FE4EDF63DF}" type="sibTrans" cxnId="{8257BE69-7A21-4B07-955A-04E0A6EE2AB9}">
      <dgm:prSet/>
      <dgm:spPr/>
      <dgm:t>
        <a:bodyPr/>
        <a:lstStyle/>
        <a:p>
          <a:endParaRPr lang="it-IT"/>
        </a:p>
      </dgm:t>
    </dgm:pt>
    <dgm:pt modelId="{DD7BE8DB-85CA-4776-81E0-8F72ECB4F38A}">
      <dgm:prSet phldrT="[Testo]"/>
      <dgm:spPr/>
      <dgm:t>
        <a:bodyPr/>
        <a:lstStyle/>
        <a:p>
          <a:r>
            <a:rPr lang="it-IT" b="1" dirty="0" smtClean="0"/>
            <a:t>Attività di pianificazione</a:t>
          </a:r>
          <a:endParaRPr lang="it-IT" dirty="0"/>
        </a:p>
      </dgm:t>
    </dgm:pt>
    <dgm:pt modelId="{53550A6D-8F52-4654-B666-A95A4329E623}" type="parTrans" cxnId="{DDD518A8-3B0F-427C-A7A1-61477B31103B}">
      <dgm:prSet/>
      <dgm:spPr/>
      <dgm:t>
        <a:bodyPr/>
        <a:lstStyle/>
        <a:p>
          <a:endParaRPr lang="it-IT"/>
        </a:p>
      </dgm:t>
    </dgm:pt>
    <dgm:pt modelId="{1B672198-060F-4EFC-A1D8-7BF535A53D28}" type="sibTrans" cxnId="{DDD518A8-3B0F-427C-A7A1-61477B31103B}">
      <dgm:prSet/>
      <dgm:spPr/>
      <dgm:t>
        <a:bodyPr/>
        <a:lstStyle/>
        <a:p>
          <a:endParaRPr lang="it-IT"/>
        </a:p>
      </dgm:t>
    </dgm:pt>
    <dgm:pt modelId="{6444B0CF-C77D-4880-9169-63D4DD6E3992}">
      <dgm:prSet phldrT="[Testo]"/>
      <dgm:spPr/>
      <dgm:t>
        <a:bodyPr/>
        <a:lstStyle/>
        <a:p>
          <a:r>
            <a:rPr lang="it-IT" b="1" dirty="0" smtClean="0"/>
            <a:t>Coinvolgimento dei membri chiave del team di revisione</a:t>
          </a:r>
          <a:endParaRPr lang="it-IT" dirty="0"/>
        </a:p>
      </dgm:t>
    </dgm:pt>
    <dgm:pt modelId="{BFBD4380-8FBC-4BE7-A100-99C6FC698C0E}" type="parTrans" cxnId="{A8E36CB4-774F-40AE-A13F-C8650E3F77EB}">
      <dgm:prSet/>
      <dgm:spPr/>
      <dgm:t>
        <a:bodyPr/>
        <a:lstStyle/>
        <a:p>
          <a:endParaRPr lang="it-IT"/>
        </a:p>
      </dgm:t>
    </dgm:pt>
    <dgm:pt modelId="{0819D2C6-7277-453E-A7DB-067D69070FD3}" type="sibTrans" cxnId="{A8E36CB4-774F-40AE-A13F-C8650E3F77EB}">
      <dgm:prSet/>
      <dgm:spPr/>
      <dgm:t>
        <a:bodyPr/>
        <a:lstStyle/>
        <a:p>
          <a:endParaRPr lang="it-IT"/>
        </a:p>
      </dgm:t>
    </dgm:pt>
    <dgm:pt modelId="{7B02676D-AA52-4247-BBF5-30BC83E78876}">
      <dgm:prSet phldrT="[Testo]"/>
      <dgm:spPr/>
      <dgm:t>
        <a:bodyPr/>
        <a:lstStyle/>
        <a:p>
          <a:r>
            <a:rPr lang="it-IT" b="1" dirty="0" smtClean="0"/>
            <a:t>Documentazione che deve essere predisposta del revisore</a:t>
          </a:r>
          <a:endParaRPr lang="it-IT" dirty="0"/>
        </a:p>
      </dgm:t>
    </dgm:pt>
    <dgm:pt modelId="{EC4CBFF4-296F-4FEC-848D-A433F461ADF3}" type="parTrans" cxnId="{30A9A53F-E7C4-4AC5-B86C-75D6EA357739}">
      <dgm:prSet/>
      <dgm:spPr/>
      <dgm:t>
        <a:bodyPr/>
        <a:lstStyle/>
        <a:p>
          <a:endParaRPr lang="it-IT"/>
        </a:p>
      </dgm:t>
    </dgm:pt>
    <dgm:pt modelId="{2403977D-D585-4E9A-87E4-C2E5E0770E9A}" type="sibTrans" cxnId="{30A9A53F-E7C4-4AC5-B86C-75D6EA357739}">
      <dgm:prSet/>
      <dgm:spPr/>
      <dgm:t>
        <a:bodyPr/>
        <a:lstStyle/>
        <a:p>
          <a:endParaRPr lang="it-IT"/>
        </a:p>
      </dgm:t>
    </dgm:pt>
    <dgm:pt modelId="{4C70D5FA-CADE-4353-A855-B60BF39EED0D}" type="pres">
      <dgm:prSet presAssocID="{6609F3F7-085B-4007-91EE-7DAD3D9DA1D1}" presName="diagram" presStyleCnt="0">
        <dgm:presLayoutVars>
          <dgm:dir/>
          <dgm:resizeHandles val="exact"/>
        </dgm:presLayoutVars>
      </dgm:prSet>
      <dgm:spPr/>
      <dgm:t>
        <a:bodyPr/>
        <a:lstStyle/>
        <a:p>
          <a:endParaRPr lang="it-IT"/>
        </a:p>
      </dgm:t>
    </dgm:pt>
    <dgm:pt modelId="{33792789-B6DC-444C-8ADC-9FF6A3FD449E}" type="pres">
      <dgm:prSet presAssocID="{09D0B4DD-2A87-4312-BF43-305555A7438D}" presName="node" presStyleLbl="node1" presStyleIdx="0" presStyleCnt="4" custLinFactNeighborX="-502" custLinFactNeighborY="-40">
        <dgm:presLayoutVars>
          <dgm:bulletEnabled val="1"/>
        </dgm:presLayoutVars>
      </dgm:prSet>
      <dgm:spPr/>
      <dgm:t>
        <a:bodyPr/>
        <a:lstStyle/>
        <a:p>
          <a:endParaRPr lang="it-IT"/>
        </a:p>
      </dgm:t>
    </dgm:pt>
    <dgm:pt modelId="{FCDFB3BE-F021-42E6-85A7-E17CFAF1E5DC}" type="pres">
      <dgm:prSet presAssocID="{42EC545A-798A-4D84-BDA0-32FE4EDF63DF}" presName="sibTrans" presStyleCnt="0"/>
      <dgm:spPr/>
      <dgm:t>
        <a:bodyPr/>
        <a:lstStyle/>
        <a:p>
          <a:endParaRPr lang="it-IT"/>
        </a:p>
      </dgm:t>
    </dgm:pt>
    <dgm:pt modelId="{93E67524-7F22-4693-927B-1C547EE17FF5}" type="pres">
      <dgm:prSet presAssocID="{DD7BE8DB-85CA-4776-81E0-8F72ECB4F38A}" presName="node" presStyleLbl="node1" presStyleIdx="1" presStyleCnt="4">
        <dgm:presLayoutVars>
          <dgm:bulletEnabled val="1"/>
        </dgm:presLayoutVars>
      </dgm:prSet>
      <dgm:spPr/>
      <dgm:t>
        <a:bodyPr/>
        <a:lstStyle/>
        <a:p>
          <a:endParaRPr lang="it-IT"/>
        </a:p>
      </dgm:t>
    </dgm:pt>
    <dgm:pt modelId="{9ABF99AD-5C78-4576-BB5B-7CC0B34BA1AA}" type="pres">
      <dgm:prSet presAssocID="{1B672198-060F-4EFC-A1D8-7BF535A53D28}" presName="sibTrans" presStyleCnt="0"/>
      <dgm:spPr/>
      <dgm:t>
        <a:bodyPr/>
        <a:lstStyle/>
        <a:p>
          <a:endParaRPr lang="it-IT"/>
        </a:p>
      </dgm:t>
    </dgm:pt>
    <dgm:pt modelId="{FD5BE8BE-4984-437D-9E29-771B292211D7}" type="pres">
      <dgm:prSet presAssocID="{6444B0CF-C77D-4880-9169-63D4DD6E3992}" presName="node" presStyleLbl="node1" presStyleIdx="2" presStyleCnt="4">
        <dgm:presLayoutVars>
          <dgm:bulletEnabled val="1"/>
        </dgm:presLayoutVars>
      </dgm:prSet>
      <dgm:spPr/>
      <dgm:t>
        <a:bodyPr/>
        <a:lstStyle/>
        <a:p>
          <a:endParaRPr lang="it-IT"/>
        </a:p>
      </dgm:t>
    </dgm:pt>
    <dgm:pt modelId="{49B6D199-6F08-43A9-9EE8-2A51709854BE}" type="pres">
      <dgm:prSet presAssocID="{0819D2C6-7277-453E-A7DB-067D69070FD3}" presName="sibTrans" presStyleCnt="0"/>
      <dgm:spPr/>
      <dgm:t>
        <a:bodyPr/>
        <a:lstStyle/>
        <a:p>
          <a:endParaRPr lang="it-IT"/>
        </a:p>
      </dgm:t>
    </dgm:pt>
    <dgm:pt modelId="{A46395A4-BAA5-4B32-94E6-384CD161B400}" type="pres">
      <dgm:prSet presAssocID="{7B02676D-AA52-4247-BBF5-30BC83E78876}" presName="node" presStyleLbl="node1" presStyleIdx="3" presStyleCnt="4">
        <dgm:presLayoutVars>
          <dgm:bulletEnabled val="1"/>
        </dgm:presLayoutVars>
      </dgm:prSet>
      <dgm:spPr/>
      <dgm:t>
        <a:bodyPr/>
        <a:lstStyle/>
        <a:p>
          <a:endParaRPr lang="it-IT"/>
        </a:p>
      </dgm:t>
    </dgm:pt>
  </dgm:ptLst>
  <dgm:cxnLst>
    <dgm:cxn modelId="{6C2DEBB8-A346-FB47-A90A-44E68229FC52}" type="presOf" srcId="{6609F3F7-085B-4007-91EE-7DAD3D9DA1D1}" destId="{4C70D5FA-CADE-4353-A855-B60BF39EED0D}" srcOrd="0" destOrd="0" presId="urn:microsoft.com/office/officeart/2005/8/layout/default"/>
    <dgm:cxn modelId="{A8E36CB4-774F-40AE-A13F-C8650E3F77EB}" srcId="{6609F3F7-085B-4007-91EE-7DAD3D9DA1D1}" destId="{6444B0CF-C77D-4880-9169-63D4DD6E3992}" srcOrd="2" destOrd="0" parTransId="{BFBD4380-8FBC-4BE7-A100-99C6FC698C0E}" sibTransId="{0819D2C6-7277-453E-A7DB-067D69070FD3}"/>
    <dgm:cxn modelId="{E0E77C55-A875-1C47-B248-008D5998BC1F}" type="presOf" srcId="{09D0B4DD-2A87-4312-BF43-305555A7438D}" destId="{33792789-B6DC-444C-8ADC-9FF6A3FD449E}" srcOrd="0" destOrd="0" presId="urn:microsoft.com/office/officeart/2005/8/layout/default"/>
    <dgm:cxn modelId="{F507ACAE-E8A4-D542-9691-4DE315BDB8BB}" type="presOf" srcId="{6444B0CF-C77D-4880-9169-63D4DD6E3992}" destId="{FD5BE8BE-4984-437D-9E29-771B292211D7}" srcOrd="0" destOrd="0" presId="urn:microsoft.com/office/officeart/2005/8/layout/default"/>
    <dgm:cxn modelId="{8257BE69-7A21-4B07-955A-04E0A6EE2AB9}" srcId="{6609F3F7-085B-4007-91EE-7DAD3D9DA1D1}" destId="{09D0B4DD-2A87-4312-BF43-305555A7438D}" srcOrd="0" destOrd="0" parTransId="{A1ED24F6-825A-4466-BC24-1A527799A1D1}" sibTransId="{42EC545A-798A-4D84-BDA0-32FE4EDF63DF}"/>
    <dgm:cxn modelId="{30A9A53F-E7C4-4AC5-B86C-75D6EA357739}" srcId="{6609F3F7-085B-4007-91EE-7DAD3D9DA1D1}" destId="{7B02676D-AA52-4247-BBF5-30BC83E78876}" srcOrd="3" destOrd="0" parTransId="{EC4CBFF4-296F-4FEC-848D-A433F461ADF3}" sibTransId="{2403977D-D585-4E9A-87E4-C2E5E0770E9A}"/>
    <dgm:cxn modelId="{DDD518A8-3B0F-427C-A7A1-61477B31103B}" srcId="{6609F3F7-085B-4007-91EE-7DAD3D9DA1D1}" destId="{DD7BE8DB-85CA-4776-81E0-8F72ECB4F38A}" srcOrd="1" destOrd="0" parTransId="{53550A6D-8F52-4654-B666-A95A4329E623}" sibTransId="{1B672198-060F-4EFC-A1D8-7BF535A53D28}"/>
    <dgm:cxn modelId="{02B4728E-A522-4E4F-A1B0-9C08A719590A}" type="presOf" srcId="{7B02676D-AA52-4247-BBF5-30BC83E78876}" destId="{A46395A4-BAA5-4B32-94E6-384CD161B400}" srcOrd="0" destOrd="0" presId="urn:microsoft.com/office/officeart/2005/8/layout/default"/>
    <dgm:cxn modelId="{64CE7CC5-5490-8140-B38B-93EB36DE53B3}" type="presOf" srcId="{DD7BE8DB-85CA-4776-81E0-8F72ECB4F38A}" destId="{93E67524-7F22-4693-927B-1C547EE17FF5}" srcOrd="0" destOrd="0" presId="urn:microsoft.com/office/officeart/2005/8/layout/default"/>
    <dgm:cxn modelId="{3DCF30AF-F1DF-C646-AC20-F88C4D4C0040}" type="presParOf" srcId="{4C70D5FA-CADE-4353-A855-B60BF39EED0D}" destId="{33792789-B6DC-444C-8ADC-9FF6A3FD449E}" srcOrd="0" destOrd="0" presId="urn:microsoft.com/office/officeart/2005/8/layout/default"/>
    <dgm:cxn modelId="{F46EFF0F-67F6-AE4A-BBDD-C4B5AECD8306}" type="presParOf" srcId="{4C70D5FA-CADE-4353-A855-B60BF39EED0D}" destId="{FCDFB3BE-F021-42E6-85A7-E17CFAF1E5DC}" srcOrd="1" destOrd="0" presId="urn:microsoft.com/office/officeart/2005/8/layout/default"/>
    <dgm:cxn modelId="{95CB4392-1914-F44A-8BFE-7384F3DAE45A}" type="presParOf" srcId="{4C70D5FA-CADE-4353-A855-B60BF39EED0D}" destId="{93E67524-7F22-4693-927B-1C547EE17FF5}" srcOrd="2" destOrd="0" presId="urn:microsoft.com/office/officeart/2005/8/layout/default"/>
    <dgm:cxn modelId="{8CD59F43-9326-5549-8FA9-285EAF51C065}" type="presParOf" srcId="{4C70D5FA-CADE-4353-A855-B60BF39EED0D}" destId="{9ABF99AD-5C78-4576-BB5B-7CC0B34BA1AA}" srcOrd="3" destOrd="0" presId="urn:microsoft.com/office/officeart/2005/8/layout/default"/>
    <dgm:cxn modelId="{3E17AB15-81C8-2648-8798-E593CCA5FEC4}" type="presParOf" srcId="{4C70D5FA-CADE-4353-A855-B60BF39EED0D}" destId="{FD5BE8BE-4984-437D-9E29-771B292211D7}" srcOrd="4" destOrd="0" presId="urn:microsoft.com/office/officeart/2005/8/layout/default"/>
    <dgm:cxn modelId="{F9928805-E886-0142-8E3A-256FB4CACFB0}" type="presParOf" srcId="{4C70D5FA-CADE-4353-A855-B60BF39EED0D}" destId="{49B6D199-6F08-43A9-9EE8-2A51709854BE}" srcOrd="5" destOrd="0" presId="urn:microsoft.com/office/officeart/2005/8/layout/default"/>
    <dgm:cxn modelId="{CAB006F2-4E9E-4841-A7FC-FE23CF846AA3}" type="presParOf" srcId="{4C70D5FA-CADE-4353-A855-B60BF39EED0D}" destId="{A46395A4-BAA5-4B32-94E6-384CD161B400}"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14E811E-E033-428A-AD35-A468C2389CB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8A9FAE54-0A4C-4485-8073-6EAEA58378A3}">
      <dgm:prSet phldrT="[Testo]"/>
      <dgm:spPr>
        <a:solidFill>
          <a:srgbClr val="62CAE3"/>
        </a:solidFill>
      </dgm:spPr>
      <dgm:t>
        <a:bodyPr/>
        <a:lstStyle/>
        <a:p>
          <a:r>
            <a:rPr lang="it-IT" b="1" dirty="0" smtClean="0">
              <a:latin typeface="Arial"/>
              <a:cs typeface="Arial"/>
            </a:rPr>
            <a:t>Bilancio IFRS </a:t>
          </a:r>
          <a:endParaRPr lang="it-IT" b="1" dirty="0">
            <a:latin typeface="Arial"/>
            <a:cs typeface="Arial"/>
          </a:endParaRPr>
        </a:p>
      </dgm:t>
    </dgm:pt>
    <dgm:pt modelId="{0B901D2D-B9C2-41CE-95F4-0E95D22C29F9}" type="parTrans" cxnId="{16FCA82B-EE91-4A92-9180-0018EABC2E56}">
      <dgm:prSet/>
      <dgm:spPr/>
      <dgm:t>
        <a:bodyPr/>
        <a:lstStyle/>
        <a:p>
          <a:endParaRPr lang="it-IT"/>
        </a:p>
      </dgm:t>
    </dgm:pt>
    <dgm:pt modelId="{155887B6-2E53-48B9-B780-92913A56E40A}" type="sibTrans" cxnId="{16FCA82B-EE91-4A92-9180-0018EABC2E56}">
      <dgm:prSet/>
      <dgm:spPr/>
      <dgm:t>
        <a:bodyPr/>
        <a:lstStyle/>
        <a:p>
          <a:endParaRPr lang="it-IT"/>
        </a:p>
      </dgm:t>
    </dgm:pt>
    <dgm:pt modelId="{71358DD9-49E0-4EE5-9B72-E833A0999525}">
      <dgm:prSet phldrT="[Testo]"/>
      <dgm:spPr>
        <a:solidFill>
          <a:srgbClr val="62CAE3"/>
        </a:solidFill>
      </dgm:spPr>
      <dgm:t>
        <a:bodyPr/>
        <a:lstStyle/>
        <a:p>
          <a:r>
            <a:rPr lang="it-IT" b="1" dirty="0" smtClean="0">
              <a:latin typeface="Arial"/>
              <a:cs typeface="Arial"/>
            </a:rPr>
            <a:t>Bilancio ITA Gaap</a:t>
          </a:r>
          <a:endParaRPr lang="it-IT" b="1" dirty="0">
            <a:latin typeface="Arial"/>
            <a:cs typeface="Arial"/>
          </a:endParaRPr>
        </a:p>
      </dgm:t>
    </dgm:pt>
    <dgm:pt modelId="{D2A8E3F9-6968-4FFA-ABC2-1D26882B10D8}" type="parTrans" cxnId="{5A51D77F-97C7-4806-B044-DFA9753050A6}">
      <dgm:prSet/>
      <dgm:spPr/>
      <dgm:t>
        <a:bodyPr/>
        <a:lstStyle/>
        <a:p>
          <a:endParaRPr lang="it-IT"/>
        </a:p>
      </dgm:t>
    </dgm:pt>
    <dgm:pt modelId="{C24D94EF-5D00-4FA5-AE93-A5930AE2EFE6}" type="sibTrans" cxnId="{5A51D77F-97C7-4806-B044-DFA9753050A6}">
      <dgm:prSet/>
      <dgm:spPr/>
      <dgm:t>
        <a:bodyPr/>
        <a:lstStyle/>
        <a:p>
          <a:endParaRPr lang="it-IT"/>
        </a:p>
      </dgm:t>
    </dgm:pt>
    <dgm:pt modelId="{926001A3-D570-45E2-AB4F-BE9252C7A78F}">
      <dgm:prSet custT="1"/>
      <dgm:spPr/>
      <dgm:t>
        <a:bodyPr/>
        <a:lstStyle/>
        <a:p>
          <a:r>
            <a:rPr lang="it-IT" sz="2000" b="0" dirty="0" smtClean="0">
              <a:solidFill>
                <a:srgbClr val="000000"/>
              </a:solidFill>
              <a:latin typeface="Arial"/>
              <a:cs typeface="Arial"/>
            </a:rPr>
            <a:t>il bilancio è stato redatto in conformità agli </a:t>
          </a:r>
          <a:r>
            <a:rPr lang="it-IT" sz="2000" b="0" dirty="0" err="1" smtClean="0">
              <a:solidFill>
                <a:srgbClr val="000000"/>
              </a:solidFill>
              <a:latin typeface="Arial"/>
              <a:cs typeface="Arial"/>
            </a:rPr>
            <a:t>Ifrs</a:t>
          </a:r>
          <a:r>
            <a:rPr lang="it-IT" sz="2000" b="0" dirty="0" smtClean="0">
              <a:solidFill>
                <a:srgbClr val="000000"/>
              </a:solidFill>
              <a:latin typeface="Arial"/>
              <a:cs typeface="Arial"/>
            </a:rPr>
            <a:t> adottati dall’Unione Europea</a:t>
          </a:r>
          <a:endParaRPr lang="it-IT" sz="2000" dirty="0">
            <a:solidFill>
              <a:srgbClr val="000000"/>
            </a:solidFill>
            <a:latin typeface="Arial"/>
            <a:cs typeface="Arial"/>
          </a:endParaRPr>
        </a:p>
      </dgm:t>
    </dgm:pt>
    <dgm:pt modelId="{9F582A45-0810-464C-9DD5-E7E89EBCC24E}" type="parTrans" cxnId="{79101A34-4827-418A-9E43-B3F9F9269CDF}">
      <dgm:prSet/>
      <dgm:spPr/>
      <dgm:t>
        <a:bodyPr/>
        <a:lstStyle/>
        <a:p>
          <a:endParaRPr lang="it-IT"/>
        </a:p>
      </dgm:t>
    </dgm:pt>
    <dgm:pt modelId="{7D67CFF9-6AB9-45D1-920D-9AE6ED8654A1}" type="sibTrans" cxnId="{79101A34-4827-418A-9E43-B3F9F9269CDF}">
      <dgm:prSet/>
      <dgm:spPr/>
      <dgm:t>
        <a:bodyPr/>
        <a:lstStyle/>
        <a:p>
          <a:endParaRPr lang="it-IT"/>
        </a:p>
      </dgm:t>
    </dgm:pt>
    <dgm:pt modelId="{D7A14FB3-96E0-4921-8E95-9920C8312998}">
      <dgm:prSet custT="1"/>
      <dgm:spPr/>
      <dgm:t>
        <a:bodyPr/>
        <a:lstStyle/>
        <a:p>
          <a:r>
            <a:rPr lang="it-IT" sz="2000" b="0" dirty="0" smtClean="0">
              <a:solidFill>
                <a:srgbClr val="000000"/>
              </a:solidFill>
              <a:latin typeface="Arial"/>
              <a:cs typeface="Arial"/>
            </a:rPr>
            <a:t>Il bilancio è stato redatto in conformità alle norme italiane che ne disciplinano i criteri di redazione</a:t>
          </a:r>
          <a:endParaRPr lang="it-IT" sz="2000" dirty="0">
            <a:solidFill>
              <a:srgbClr val="000000"/>
            </a:solidFill>
            <a:latin typeface="Arial"/>
            <a:cs typeface="Arial"/>
          </a:endParaRPr>
        </a:p>
      </dgm:t>
    </dgm:pt>
    <dgm:pt modelId="{6EF455F4-7610-4188-9F5C-1DF290548D1E}" type="parTrans" cxnId="{14B79B95-B61A-42F5-9880-F21FB080F6D7}">
      <dgm:prSet/>
      <dgm:spPr/>
      <dgm:t>
        <a:bodyPr/>
        <a:lstStyle/>
        <a:p>
          <a:endParaRPr lang="it-IT"/>
        </a:p>
      </dgm:t>
    </dgm:pt>
    <dgm:pt modelId="{30C2766E-FD2F-4804-AE58-77EC5CF30BF3}" type="sibTrans" cxnId="{14B79B95-B61A-42F5-9880-F21FB080F6D7}">
      <dgm:prSet/>
      <dgm:spPr/>
      <dgm:t>
        <a:bodyPr/>
        <a:lstStyle/>
        <a:p>
          <a:endParaRPr lang="it-IT"/>
        </a:p>
      </dgm:t>
    </dgm:pt>
    <dgm:pt modelId="{426397DD-8854-4C1D-A018-A89B4B7025CF}" type="pres">
      <dgm:prSet presAssocID="{C14E811E-E033-428A-AD35-A468C2389CBF}" presName="linear" presStyleCnt="0">
        <dgm:presLayoutVars>
          <dgm:dir/>
          <dgm:animLvl val="lvl"/>
          <dgm:resizeHandles val="exact"/>
        </dgm:presLayoutVars>
      </dgm:prSet>
      <dgm:spPr/>
      <dgm:t>
        <a:bodyPr/>
        <a:lstStyle/>
        <a:p>
          <a:endParaRPr lang="it-IT"/>
        </a:p>
      </dgm:t>
    </dgm:pt>
    <dgm:pt modelId="{B068BECE-90A1-49B4-A915-2612C093011C}" type="pres">
      <dgm:prSet presAssocID="{8A9FAE54-0A4C-4485-8073-6EAEA58378A3}" presName="parentLin" presStyleCnt="0"/>
      <dgm:spPr/>
    </dgm:pt>
    <dgm:pt modelId="{A82CC581-0710-4BE6-B96F-91A60D6691C0}" type="pres">
      <dgm:prSet presAssocID="{8A9FAE54-0A4C-4485-8073-6EAEA58378A3}" presName="parentLeftMargin" presStyleLbl="node1" presStyleIdx="0" presStyleCnt="2"/>
      <dgm:spPr/>
      <dgm:t>
        <a:bodyPr/>
        <a:lstStyle/>
        <a:p>
          <a:endParaRPr lang="it-IT"/>
        </a:p>
      </dgm:t>
    </dgm:pt>
    <dgm:pt modelId="{3F7D564E-51C1-49DE-AA13-1DDE6C57406B}" type="pres">
      <dgm:prSet presAssocID="{8A9FAE54-0A4C-4485-8073-6EAEA58378A3}" presName="parentText" presStyleLbl="node1" presStyleIdx="0" presStyleCnt="2" custLinFactNeighborY="-27470">
        <dgm:presLayoutVars>
          <dgm:chMax val="0"/>
          <dgm:bulletEnabled val="1"/>
        </dgm:presLayoutVars>
      </dgm:prSet>
      <dgm:spPr/>
      <dgm:t>
        <a:bodyPr/>
        <a:lstStyle/>
        <a:p>
          <a:endParaRPr lang="it-IT"/>
        </a:p>
      </dgm:t>
    </dgm:pt>
    <dgm:pt modelId="{A1089594-EAFC-4B48-941B-9D7732F1B940}" type="pres">
      <dgm:prSet presAssocID="{8A9FAE54-0A4C-4485-8073-6EAEA58378A3}" presName="negativeSpace" presStyleCnt="0"/>
      <dgm:spPr/>
    </dgm:pt>
    <dgm:pt modelId="{493FD3EB-3869-4D42-9BF5-6CE37A622358}" type="pres">
      <dgm:prSet presAssocID="{8A9FAE54-0A4C-4485-8073-6EAEA58378A3}" presName="childText" presStyleLbl="conFgAcc1" presStyleIdx="0" presStyleCnt="2" custLinFactNeighborX="793">
        <dgm:presLayoutVars>
          <dgm:bulletEnabled val="1"/>
        </dgm:presLayoutVars>
      </dgm:prSet>
      <dgm:spPr/>
      <dgm:t>
        <a:bodyPr/>
        <a:lstStyle/>
        <a:p>
          <a:endParaRPr lang="it-IT"/>
        </a:p>
      </dgm:t>
    </dgm:pt>
    <dgm:pt modelId="{F9C75365-2593-4D9D-8B88-04E1B4C6A3D3}" type="pres">
      <dgm:prSet presAssocID="{155887B6-2E53-48B9-B780-92913A56E40A}" presName="spaceBetweenRectangles" presStyleCnt="0"/>
      <dgm:spPr/>
    </dgm:pt>
    <dgm:pt modelId="{C57A41AD-7097-4D5E-9F48-40C609B9655C}" type="pres">
      <dgm:prSet presAssocID="{71358DD9-49E0-4EE5-9B72-E833A0999525}" presName="parentLin" presStyleCnt="0"/>
      <dgm:spPr/>
    </dgm:pt>
    <dgm:pt modelId="{E9F35967-2A66-4BED-A89F-CA7962FD7F68}" type="pres">
      <dgm:prSet presAssocID="{71358DD9-49E0-4EE5-9B72-E833A0999525}" presName="parentLeftMargin" presStyleLbl="node1" presStyleIdx="0" presStyleCnt="2"/>
      <dgm:spPr/>
      <dgm:t>
        <a:bodyPr/>
        <a:lstStyle/>
        <a:p>
          <a:endParaRPr lang="it-IT"/>
        </a:p>
      </dgm:t>
    </dgm:pt>
    <dgm:pt modelId="{68CA0150-B26F-4E20-8585-D2F7DD2E8308}" type="pres">
      <dgm:prSet presAssocID="{71358DD9-49E0-4EE5-9B72-E833A0999525}" presName="parentText" presStyleLbl="node1" presStyleIdx="1" presStyleCnt="2">
        <dgm:presLayoutVars>
          <dgm:chMax val="0"/>
          <dgm:bulletEnabled val="1"/>
        </dgm:presLayoutVars>
      </dgm:prSet>
      <dgm:spPr/>
      <dgm:t>
        <a:bodyPr/>
        <a:lstStyle/>
        <a:p>
          <a:endParaRPr lang="it-IT"/>
        </a:p>
      </dgm:t>
    </dgm:pt>
    <dgm:pt modelId="{DD60DF0D-55A9-4E9F-8ADD-5A7F64842B36}" type="pres">
      <dgm:prSet presAssocID="{71358DD9-49E0-4EE5-9B72-E833A0999525}" presName="negativeSpace" presStyleCnt="0"/>
      <dgm:spPr/>
    </dgm:pt>
    <dgm:pt modelId="{DECF1C0E-5821-4D2E-A1F5-9D5847A15929}" type="pres">
      <dgm:prSet presAssocID="{71358DD9-49E0-4EE5-9B72-E833A0999525}" presName="childText" presStyleLbl="conFgAcc1" presStyleIdx="1" presStyleCnt="2" custLinFactNeighborY="10173">
        <dgm:presLayoutVars>
          <dgm:bulletEnabled val="1"/>
        </dgm:presLayoutVars>
      </dgm:prSet>
      <dgm:spPr/>
      <dgm:t>
        <a:bodyPr/>
        <a:lstStyle/>
        <a:p>
          <a:endParaRPr lang="it-IT"/>
        </a:p>
      </dgm:t>
    </dgm:pt>
  </dgm:ptLst>
  <dgm:cxnLst>
    <dgm:cxn modelId="{0570113A-172E-AA43-9B0A-83EB15746879}" type="presOf" srcId="{C14E811E-E033-428A-AD35-A468C2389CBF}" destId="{426397DD-8854-4C1D-A018-A89B4B7025CF}" srcOrd="0" destOrd="0" presId="urn:microsoft.com/office/officeart/2005/8/layout/list1"/>
    <dgm:cxn modelId="{7182F717-178E-4747-8CEE-4C675DFA4AE9}" type="presOf" srcId="{71358DD9-49E0-4EE5-9B72-E833A0999525}" destId="{68CA0150-B26F-4E20-8585-D2F7DD2E8308}" srcOrd="1" destOrd="0" presId="urn:microsoft.com/office/officeart/2005/8/layout/list1"/>
    <dgm:cxn modelId="{1693E006-7A96-DE47-B661-70B1D84F545B}" type="presOf" srcId="{8A9FAE54-0A4C-4485-8073-6EAEA58378A3}" destId="{3F7D564E-51C1-49DE-AA13-1DDE6C57406B}" srcOrd="1" destOrd="0" presId="urn:microsoft.com/office/officeart/2005/8/layout/list1"/>
    <dgm:cxn modelId="{3A9EB2F5-8A63-5F46-AAAB-6D697C02AE4F}" type="presOf" srcId="{926001A3-D570-45E2-AB4F-BE9252C7A78F}" destId="{493FD3EB-3869-4D42-9BF5-6CE37A622358}" srcOrd="0" destOrd="0" presId="urn:microsoft.com/office/officeart/2005/8/layout/list1"/>
    <dgm:cxn modelId="{16FCA82B-EE91-4A92-9180-0018EABC2E56}" srcId="{C14E811E-E033-428A-AD35-A468C2389CBF}" destId="{8A9FAE54-0A4C-4485-8073-6EAEA58378A3}" srcOrd="0" destOrd="0" parTransId="{0B901D2D-B9C2-41CE-95F4-0E95D22C29F9}" sibTransId="{155887B6-2E53-48B9-B780-92913A56E40A}"/>
    <dgm:cxn modelId="{14B79B95-B61A-42F5-9880-F21FB080F6D7}" srcId="{71358DD9-49E0-4EE5-9B72-E833A0999525}" destId="{D7A14FB3-96E0-4921-8E95-9920C8312998}" srcOrd="0" destOrd="0" parTransId="{6EF455F4-7610-4188-9F5C-1DF290548D1E}" sibTransId="{30C2766E-FD2F-4804-AE58-77EC5CF30BF3}"/>
    <dgm:cxn modelId="{75EFD934-9F20-2243-9228-D65B85C977D2}" type="presOf" srcId="{D7A14FB3-96E0-4921-8E95-9920C8312998}" destId="{DECF1C0E-5821-4D2E-A1F5-9D5847A15929}" srcOrd="0" destOrd="0" presId="urn:microsoft.com/office/officeart/2005/8/layout/list1"/>
    <dgm:cxn modelId="{5A51D77F-97C7-4806-B044-DFA9753050A6}" srcId="{C14E811E-E033-428A-AD35-A468C2389CBF}" destId="{71358DD9-49E0-4EE5-9B72-E833A0999525}" srcOrd="1" destOrd="0" parTransId="{D2A8E3F9-6968-4FFA-ABC2-1D26882B10D8}" sibTransId="{C24D94EF-5D00-4FA5-AE93-A5930AE2EFE6}"/>
    <dgm:cxn modelId="{EB6CDBC7-187F-AB48-9E3B-54BB2A186A27}" type="presOf" srcId="{8A9FAE54-0A4C-4485-8073-6EAEA58378A3}" destId="{A82CC581-0710-4BE6-B96F-91A60D6691C0}" srcOrd="0" destOrd="0" presId="urn:microsoft.com/office/officeart/2005/8/layout/list1"/>
    <dgm:cxn modelId="{EB15FDBC-34D9-CF44-B999-FE69933AB2F9}" type="presOf" srcId="{71358DD9-49E0-4EE5-9B72-E833A0999525}" destId="{E9F35967-2A66-4BED-A89F-CA7962FD7F68}" srcOrd="0" destOrd="0" presId="urn:microsoft.com/office/officeart/2005/8/layout/list1"/>
    <dgm:cxn modelId="{79101A34-4827-418A-9E43-B3F9F9269CDF}" srcId="{8A9FAE54-0A4C-4485-8073-6EAEA58378A3}" destId="{926001A3-D570-45E2-AB4F-BE9252C7A78F}" srcOrd="0" destOrd="0" parTransId="{9F582A45-0810-464C-9DD5-E7E89EBCC24E}" sibTransId="{7D67CFF9-6AB9-45D1-920D-9AE6ED8654A1}"/>
    <dgm:cxn modelId="{60D4BC9C-1710-5E43-96E1-36583E821F6F}" type="presParOf" srcId="{426397DD-8854-4C1D-A018-A89B4B7025CF}" destId="{B068BECE-90A1-49B4-A915-2612C093011C}" srcOrd="0" destOrd="0" presId="urn:microsoft.com/office/officeart/2005/8/layout/list1"/>
    <dgm:cxn modelId="{633A0247-EC24-ED43-9BAC-9E049C1A8930}" type="presParOf" srcId="{B068BECE-90A1-49B4-A915-2612C093011C}" destId="{A82CC581-0710-4BE6-B96F-91A60D6691C0}" srcOrd="0" destOrd="0" presId="urn:microsoft.com/office/officeart/2005/8/layout/list1"/>
    <dgm:cxn modelId="{E08B14DD-714A-734F-B38E-36D47752007A}" type="presParOf" srcId="{B068BECE-90A1-49B4-A915-2612C093011C}" destId="{3F7D564E-51C1-49DE-AA13-1DDE6C57406B}" srcOrd="1" destOrd="0" presId="urn:microsoft.com/office/officeart/2005/8/layout/list1"/>
    <dgm:cxn modelId="{06A9C7A6-05AC-E845-8B1F-95102D0662A9}" type="presParOf" srcId="{426397DD-8854-4C1D-A018-A89B4B7025CF}" destId="{A1089594-EAFC-4B48-941B-9D7732F1B940}" srcOrd="1" destOrd="0" presId="urn:microsoft.com/office/officeart/2005/8/layout/list1"/>
    <dgm:cxn modelId="{82DFB7FF-0558-5F43-B38C-1E846B736C9B}" type="presParOf" srcId="{426397DD-8854-4C1D-A018-A89B4B7025CF}" destId="{493FD3EB-3869-4D42-9BF5-6CE37A622358}" srcOrd="2" destOrd="0" presId="urn:microsoft.com/office/officeart/2005/8/layout/list1"/>
    <dgm:cxn modelId="{E64AEAF6-0979-A249-8AE2-1DAAC6229709}" type="presParOf" srcId="{426397DD-8854-4C1D-A018-A89B4B7025CF}" destId="{F9C75365-2593-4D9D-8B88-04E1B4C6A3D3}" srcOrd="3" destOrd="0" presId="urn:microsoft.com/office/officeart/2005/8/layout/list1"/>
    <dgm:cxn modelId="{EB783A5C-D71D-664F-A825-C16678A08A6F}" type="presParOf" srcId="{426397DD-8854-4C1D-A018-A89B4B7025CF}" destId="{C57A41AD-7097-4D5E-9F48-40C609B9655C}" srcOrd="4" destOrd="0" presId="urn:microsoft.com/office/officeart/2005/8/layout/list1"/>
    <dgm:cxn modelId="{50C4D405-784D-1D4D-96E2-0107E7D3957A}" type="presParOf" srcId="{C57A41AD-7097-4D5E-9F48-40C609B9655C}" destId="{E9F35967-2A66-4BED-A89F-CA7962FD7F68}" srcOrd="0" destOrd="0" presId="urn:microsoft.com/office/officeart/2005/8/layout/list1"/>
    <dgm:cxn modelId="{213E55DE-5075-D041-8AAE-C5A3C6CB84B5}" type="presParOf" srcId="{C57A41AD-7097-4D5E-9F48-40C609B9655C}" destId="{68CA0150-B26F-4E20-8585-D2F7DD2E8308}" srcOrd="1" destOrd="0" presId="urn:microsoft.com/office/officeart/2005/8/layout/list1"/>
    <dgm:cxn modelId="{D4706970-9B8F-9D47-AF24-4CEDFEB82081}" type="presParOf" srcId="{426397DD-8854-4C1D-A018-A89B4B7025CF}" destId="{DD60DF0D-55A9-4E9F-8ADD-5A7F64842B36}" srcOrd="5" destOrd="0" presId="urn:microsoft.com/office/officeart/2005/8/layout/list1"/>
    <dgm:cxn modelId="{80705D52-239F-5943-BD87-2DC3481097FC}" type="presParOf" srcId="{426397DD-8854-4C1D-A018-A89B4B7025CF}" destId="{DECF1C0E-5821-4D2E-A1F5-9D5847A1592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29084A7-4EC8-4C67-B58C-5FF01A5DC4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11551101-32F0-4AB8-A132-5A93864776D0}">
      <dgm:prSet phldrT="[Testo]"/>
      <dgm:spPr>
        <a:solidFill>
          <a:srgbClr val="62CAE3"/>
        </a:solidFill>
      </dgm:spPr>
      <dgm:t>
        <a:bodyPr/>
        <a:lstStyle/>
        <a:p>
          <a:r>
            <a:rPr lang="it-IT" dirty="0" smtClean="0">
              <a:latin typeface="Arial"/>
              <a:cs typeface="Arial"/>
            </a:rPr>
            <a:t>Persona fisica</a:t>
          </a:r>
          <a:endParaRPr lang="it-IT" dirty="0">
            <a:latin typeface="Arial"/>
            <a:cs typeface="Arial"/>
          </a:endParaRPr>
        </a:p>
      </dgm:t>
    </dgm:pt>
    <dgm:pt modelId="{20ADAABE-D46A-4C01-8659-F0BAA8FF5D94}" type="parTrans" cxnId="{2276C341-D9B5-44FA-A12B-C6DF8ABE21B4}">
      <dgm:prSet/>
      <dgm:spPr/>
      <dgm:t>
        <a:bodyPr/>
        <a:lstStyle/>
        <a:p>
          <a:endParaRPr lang="it-IT"/>
        </a:p>
      </dgm:t>
    </dgm:pt>
    <dgm:pt modelId="{5622E719-C1AB-4060-9ADF-BEC541F6C76B}" type="sibTrans" cxnId="{2276C341-D9B5-44FA-A12B-C6DF8ABE21B4}">
      <dgm:prSet/>
      <dgm:spPr/>
      <dgm:t>
        <a:bodyPr/>
        <a:lstStyle/>
        <a:p>
          <a:endParaRPr lang="it-IT"/>
        </a:p>
      </dgm:t>
    </dgm:pt>
    <dgm:pt modelId="{519CA571-252C-4267-B502-E3B053B916E0}">
      <dgm:prSet phldrT="[Testo]"/>
      <dgm:spPr>
        <a:solidFill>
          <a:srgbClr val="62CAE3"/>
        </a:solidFill>
      </dgm:spPr>
      <dgm:t>
        <a:bodyPr/>
        <a:lstStyle/>
        <a:p>
          <a:r>
            <a:rPr lang="it-IT" dirty="0" smtClean="0">
              <a:latin typeface="Arial"/>
              <a:cs typeface="Arial"/>
            </a:rPr>
            <a:t>Società di revisione </a:t>
          </a:r>
          <a:endParaRPr lang="it-IT" dirty="0">
            <a:latin typeface="Arial"/>
            <a:cs typeface="Arial"/>
          </a:endParaRPr>
        </a:p>
      </dgm:t>
    </dgm:pt>
    <dgm:pt modelId="{F54FA230-A337-4245-9B35-42694F97CBC4}" type="parTrans" cxnId="{4FF5EF8E-F78E-48F4-9423-7C25EAC75B6F}">
      <dgm:prSet/>
      <dgm:spPr/>
      <dgm:t>
        <a:bodyPr/>
        <a:lstStyle/>
        <a:p>
          <a:endParaRPr lang="it-IT"/>
        </a:p>
      </dgm:t>
    </dgm:pt>
    <dgm:pt modelId="{1B5FCA88-21CE-4C4F-80DD-22843689EC18}" type="sibTrans" cxnId="{4FF5EF8E-F78E-48F4-9423-7C25EAC75B6F}">
      <dgm:prSet/>
      <dgm:spPr/>
      <dgm:t>
        <a:bodyPr/>
        <a:lstStyle/>
        <a:p>
          <a:endParaRPr lang="it-IT"/>
        </a:p>
      </dgm:t>
    </dgm:pt>
    <dgm:pt modelId="{0DA9B0AD-164A-4ABB-9704-4C0407C868E1}">
      <dgm:prSet phldrT="[Testo]"/>
      <dgm:spPr>
        <a:solidFill>
          <a:srgbClr val="62CAE3"/>
        </a:solidFill>
      </dgm:spPr>
      <dgm:t>
        <a:bodyPr/>
        <a:lstStyle/>
        <a:p>
          <a:r>
            <a:rPr lang="it-IT" dirty="0" smtClean="0">
              <a:latin typeface="Arial"/>
              <a:cs typeface="Arial"/>
            </a:rPr>
            <a:t>Joint audit</a:t>
          </a:r>
          <a:endParaRPr lang="it-IT" dirty="0">
            <a:latin typeface="Arial"/>
            <a:cs typeface="Arial"/>
          </a:endParaRPr>
        </a:p>
      </dgm:t>
    </dgm:pt>
    <dgm:pt modelId="{068C04DD-E2A2-4543-B70F-9486FC7FED67}" type="parTrans" cxnId="{3695AA02-AB1D-4606-80A6-F1B0CAE7880E}">
      <dgm:prSet/>
      <dgm:spPr/>
      <dgm:t>
        <a:bodyPr/>
        <a:lstStyle/>
        <a:p>
          <a:endParaRPr lang="it-IT"/>
        </a:p>
      </dgm:t>
    </dgm:pt>
    <dgm:pt modelId="{903E5E89-EE23-4350-A786-287D106C9839}" type="sibTrans" cxnId="{3695AA02-AB1D-4606-80A6-F1B0CAE7880E}">
      <dgm:prSet/>
      <dgm:spPr/>
      <dgm:t>
        <a:bodyPr/>
        <a:lstStyle/>
        <a:p>
          <a:endParaRPr lang="it-IT"/>
        </a:p>
      </dgm:t>
    </dgm:pt>
    <dgm:pt modelId="{C1D4BBCB-C092-4CEA-B9C5-D34BF5E3BB16}">
      <dgm:prSet/>
      <dgm:spPr/>
      <dgm:t>
        <a:bodyPr/>
        <a:lstStyle/>
        <a:p>
          <a:r>
            <a:rPr lang="it-IT" b="0" dirty="0" smtClean="0">
              <a:solidFill>
                <a:srgbClr val="000000"/>
              </a:solidFill>
              <a:latin typeface="Arial"/>
              <a:cs typeface="Arial"/>
            </a:rPr>
            <a:t>Firma del responsabile dell’incarico</a:t>
          </a:r>
          <a:endParaRPr lang="it-IT" dirty="0">
            <a:solidFill>
              <a:srgbClr val="000000"/>
            </a:solidFill>
            <a:latin typeface="Arial"/>
            <a:cs typeface="Arial"/>
          </a:endParaRPr>
        </a:p>
      </dgm:t>
    </dgm:pt>
    <dgm:pt modelId="{49BBA322-057C-4FE5-8AD9-E31379C3B222}" type="parTrans" cxnId="{536F5FEB-A041-41B2-826B-74B1E8E32C19}">
      <dgm:prSet/>
      <dgm:spPr/>
      <dgm:t>
        <a:bodyPr/>
        <a:lstStyle/>
        <a:p>
          <a:endParaRPr lang="it-IT"/>
        </a:p>
      </dgm:t>
    </dgm:pt>
    <dgm:pt modelId="{B12EA121-5E9D-42E1-BDC8-845918D1A8A6}" type="sibTrans" cxnId="{536F5FEB-A041-41B2-826B-74B1E8E32C19}">
      <dgm:prSet/>
      <dgm:spPr/>
      <dgm:t>
        <a:bodyPr/>
        <a:lstStyle/>
        <a:p>
          <a:endParaRPr lang="it-IT"/>
        </a:p>
      </dgm:t>
    </dgm:pt>
    <dgm:pt modelId="{04D0E7CF-C362-45F0-B0F2-32E7DADF1A33}">
      <dgm:prSet/>
      <dgm:spPr/>
      <dgm:t>
        <a:bodyPr/>
        <a:lstStyle/>
        <a:p>
          <a:r>
            <a:rPr lang="it-IT" b="0" dirty="0" smtClean="0">
              <a:solidFill>
                <a:srgbClr val="000000"/>
              </a:solidFill>
              <a:latin typeface="Arial"/>
              <a:cs typeface="Arial"/>
            </a:rPr>
            <a:t>Firma dei responsabili della revisione che effettuano la revisione</a:t>
          </a:r>
          <a:endParaRPr lang="it-IT" dirty="0">
            <a:solidFill>
              <a:srgbClr val="000000"/>
            </a:solidFill>
            <a:latin typeface="Arial"/>
            <a:cs typeface="Arial"/>
          </a:endParaRPr>
        </a:p>
      </dgm:t>
    </dgm:pt>
    <dgm:pt modelId="{B967A209-7BE4-462C-9927-62CE8D426A15}" type="parTrans" cxnId="{FB369A05-C73B-4C21-99D2-C4969902DC24}">
      <dgm:prSet/>
      <dgm:spPr/>
      <dgm:t>
        <a:bodyPr/>
        <a:lstStyle/>
        <a:p>
          <a:endParaRPr lang="it-IT"/>
        </a:p>
      </dgm:t>
    </dgm:pt>
    <dgm:pt modelId="{6139F71C-3A80-49F5-8431-ED9D47E4B1AE}" type="sibTrans" cxnId="{FB369A05-C73B-4C21-99D2-C4969902DC24}">
      <dgm:prSet/>
      <dgm:spPr/>
      <dgm:t>
        <a:bodyPr/>
        <a:lstStyle/>
        <a:p>
          <a:endParaRPr lang="it-IT"/>
        </a:p>
      </dgm:t>
    </dgm:pt>
    <dgm:pt modelId="{00B3325D-7059-413F-8DAC-AA488831FF64}">
      <dgm:prSet/>
      <dgm:spPr/>
      <dgm:t>
        <a:bodyPr/>
        <a:lstStyle/>
        <a:p>
          <a:r>
            <a:rPr lang="it-IT" b="0" dirty="0" smtClean="0">
              <a:solidFill>
                <a:srgbClr val="000000"/>
              </a:solidFill>
              <a:latin typeface="Arial"/>
              <a:cs typeface="Arial"/>
            </a:rPr>
            <a:t>Firma di tutti i responsabili dell’incarico</a:t>
          </a:r>
          <a:endParaRPr lang="it-IT" dirty="0">
            <a:solidFill>
              <a:srgbClr val="000000"/>
            </a:solidFill>
            <a:latin typeface="Arial"/>
            <a:cs typeface="Arial"/>
          </a:endParaRPr>
        </a:p>
      </dgm:t>
    </dgm:pt>
    <dgm:pt modelId="{6E4B02B2-020F-4F85-B2E9-BEC6CB053C75}" type="parTrans" cxnId="{DE917044-6E48-4451-8ACC-9AF1463E7195}">
      <dgm:prSet/>
      <dgm:spPr/>
      <dgm:t>
        <a:bodyPr/>
        <a:lstStyle/>
        <a:p>
          <a:endParaRPr lang="it-IT"/>
        </a:p>
      </dgm:t>
    </dgm:pt>
    <dgm:pt modelId="{653F05B2-F27D-4B61-8A3B-BB4942276CB5}" type="sibTrans" cxnId="{DE917044-6E48-4451-8ACC-9AF1463E7195}">
      <dgm:prSet/>
      <dgm:spPr/>
      <dgm:t>
        <a:bodyPr/>
        <a:lstStyle/>
        <a:p>
          <a:endParaRPr lang="it-IT"/>
        </a:p>
      </dgm:t>
    </dgm:pt>
    <dgm:pt modelId="{F37369E8-A497-452E-A5E0-D4F20D512D35}" type="pres">
      <dgm:prSet presAssocID="{A29084A7-4EC8-4C67-B58C-5FF01A5DC459}" presName="linear" presStyleCnt="0">
        <dgm:presLayoutVars>
          <dgm:dir/>
          <dgm:animLvl val="lvl"/>
          <dgm:resizeHandles val="exact"/>
        </dgm:presLayoutVars>
      </dgm:prSet>
      <dgm:spPr/>
      <dgm:t>
        <a:bodyPr/>
        <a:lstStyle/>
        <a:p>
          <a:endParaRPr lang="it-IT"/>
        </a:p>
      </dgm:t>
    </dgm:pt>
    <dgm:pt modelId="{D43A0409-79BB-43E4-BBF2-36A0620D03DB}" type="pres">
      <dgm:prSet presAssocID="{11551101-32F0-4AB8-A132-5A93864776D0}" presName="parentLin" presStyleCnt="0"/>
      <dgm:spPr/>
    </dgm:pt>
    <dgm:pt modelId="{01063F61-D57A-42DD-A2B2-3959999BC399}" type="pres">
      <dgm:prSet presAssocID="{11551101-32F0-4AB8-A132-5A93864776D0}" presName="parentLeftMargin" presStyleLbl="node1" presStyleIdx="0" presStyleCnt="3"/>
      <dgm:spPr/>
      <dgm:t>
        <a:bodyPr/>
        <a:lstStyle/>
        <a:p>
          <a:endParaRPr lang="it-IT"/>
        </a:p>
      </dgm:t>
    </dgm:pt>
    <dgm:pt modelId="{DA348AEF-453E-403D-8767-0C86E6F3875D}" type="pres">
      <dgm:prSet presAssocID="{11551101-32F0-4AB8-A132-5A93864776D0}" presName="parentText" presStyleLbl="node1" presStyleIdx="0" presStyleCnt="3" custLinFactNeighborX="-17196" custLinFactNeighborY="-1035">
        <dgm:presLayoutVars>
          <dgm:chMax val="0"/>
          <dgm:bulletEnabled val="1"/>
        </dgm:presLayoutVars>
      </dgm:prSet>
      <dgm:spPr/>
      <dgm:t>
        <a:bodyPr/>
        <a:lstStyle/>
        <a:p>
          <a:endParaRPr lang="it-IT"/>
        </a:p>
      </dgm:t>
    </dgm:pt>
    <dgm:pt modelId="{FB3A852F-56FF-4772-A625-CBB38246D4C7}" type="pres">
      <dgm:prSet presAssocID="{11551101-32F0-4AB8-A132-5A93864776D0}" presName="negativeSpace" presStyleCnt="0"/>
      <dgm:spPr/>
    </dgm:pt>
    <dgm:pt modelId="{A502CD6D-8A66-4F32-B28A-90E9570B5013}" type="pres">
      <dgm:prSet presAssocID="{11551101-32F0-4AB8-A132-5A93864776D0}" presName="childText" presStyleLbl="conFgAcc1" presStyleIdx="0" presStyleCnt="3">
        <dgm:presLayoutVars>
          <dgm:bulletEnabled val="1"/>
        </dgm:presLayoutVars>
      </dgm:prSet>
      <dgm:spPr/>
      <dgm:t>
        <a:bodyPr/>
        <a:lstStyle/>
        <a:p>
          <a:endParaRPr lang="it-IT"/>
        </a:p>
      </dgm:t>
    </dgm:pt>
    <dgm:pt modelId="{F8A1DE30-050D-4404-ACC6-4BF6D1BCF3CA}" type="pres">
      <dgm:prSet presAssocID="{5622E719-C1AB-4060-9ADF-BEC541F6C76B}" presName="spaceBetweenRectangles" presStyleCnt="0"/>
      <dgm:spPr/>
    </dgm:pt>
    <dgm:pt modelId="{74D147A0-96F7-4530-BD9F-696A3592A772}" type="pres">
      <dgm:prSet presAssocID="{519CA571-252C-4267-B502-E3B053B916E0}" presName="parentLin" presStyleCnt="0"/>
      <dgm:spPr/>
    </dgm:pt>
    <dgm:pt modelId="{AEB97A27-C978-4F5C-813C-2855396B3C16}" type="pres">
      <dgm:prSet presAssocID="{519CA571-252C-4267-B502-E3B053B916E0}" presName="parentLeftMargin" presStyleLbl="node1" presStyleIdx="0" presStyleCnt="3"/>
      <dgm:spPr/>
      <dgm:t>
        <a:bodyPr/>
        <a:lstStyle/>
        <a:p>
          <a:endParaRPr lang="it-IT"/>
        </a:p>
      </dgm:t>
    </dgm:pt>
    <dgm:pt modelId="{2AFC9B14-CDBD-47D4-A292-EC44381CBD0B}" type="pres">
      <dgm:prSet presAssocID="{519CA571-252C-4267-B502-E3B053B916E0}" presName="parentText" presStyleLbl="node1" presStyleIdx="1" presStyleCnt="3">
        <dgm:presLayoutVars>
          <dgm:chMax val="0"/>
          <dgm:bulletEnabled val="1"/>
        </dgm:presLayoutVars>
      </dgm:prSet>
      <dgm:spPr/>
      <dgm:t>
        <a:bodyPr/>
        <a:lstStyle/>
        <a:p>
          <a:endParaRPr lang="it-IT"/>
        </a:p>
      </dgm:t>
    </dgm:pt>
    <dgm:pt modelId="{F3C4A5AB-4649-483C-8587-063FAF61016D}" type="pres">
      <dgm:prSet presAssocID="{519CA571-252C-4267-B502-E3B053B916E0}" presName="negativeSpace" presStyleCnt="0"/>
      <dgm:spPr/>
    </dgm:pt>
    <dgm:pt modelId="{A7246056-DC39-4D24-8820-3CBD1C91E1C5}" type="pres">
      <dgm:prSet presAssocID="{519CA571-252C-4267-B502-E3B053B916E0}" presName="childText" presStyleLbl="conFgAcc1" presStyleIdx="1" presStyleCnt="3">
        <dgm:presLayoutVars>
          <dgm:bulletEnabled val="1"/>
        </dgm:presLayoutVars>
      </dgm:prSet>
      <dgm:spPr/>
      <dgm:t>
        <a:bodyPr/>
        <a:lstStyle/>
        <a:p>
          <a:endParaRPr lang="it-IT"/>
        </a:p>
      </dgm:t>
    </dgm:pt>
    <dgm:pt modelId="{B85BFC86-1BBC-46E3-9992-178449B865AC}" type="pres">
      <dgm:prSet presAssocID="{1B5FCA88-21CE-4C4F-80DD-22843689EC18}" presName="spaceBetweenRectangles" presStyleCnt="0"/>
      <dgm:spPr/>
    </dgm:pt>
    <dgm:pt modelId="{BD810760-F57F-4F57-9ADE-B9729E09DF55}" type="pres">
      <dgm:prSet presAssocID="{0DA9B0AD-164A-4ABB-9704-4C0407C868E1}" presName="parentLin" presStyleCnt="0"/>
      <dgm:spPr/>
    </dgm:pt>
    <dgm:pt modelId="{41A45213-9AEF-4D3D-B201-1C7F0EB6D157}" type="pres">
      <dgm:prSet presAssocID="{0DA9B0AD-164A-4ABB-9704-4C0407C868E1}" presName="parentLeftMargin" presStyleLbl="node1" presStyleIdx="1" presStyleCnt="3"/>
      <dgm:spPr/>
      <dgm:t>
        <a:bodyPr/>
        <a:lstStyle/>
        <a:p>
          <a:endParaRPr lang="it-IT"/>
        </a:p>
      </dgm:t>
    </dgm:pt>
    <dgm:pt modelId="{58A61DEF-A144-4FE4-8013-48A4F31D224F}" type="pres">
      <dgm:prSet presAssocID="{0DA9B0AD-164A-4ABB-9704-4C0407C868E1}" presName="parentText" presStyleLbl="node1" presStyleIdx="2" presStyleCnt="3">
        <dgm:presLayoutVars>
          <dgm:chMax val="0"/>
          <dgm:bulletEnabled val="1"/>
        </dgm:presLayoutVars>
      </dgm:prSet>
      <dgm:spPr/>
      <dgm:t>
        <a:bodyPr/>
        <a:lstStyle/>
        <a:p>
          <a:endParaRPr lang="it-IT"/>
        </a:p>
      </dgm:t>
    </dgm:pt>
    <dgm:pt modelId="{7AD366C9-4D94-45E4-BBFD-3AC44FDD3AD2}" type="pres">
      <dgm:prSet presAssocID="{0DA9B0AD-164A-4ABB-9704-4C0407C868E1}" presName="negativeSpace" presStyleCnt="0"/>
      <dgm:spPr/>
    </dgm:pt>
    <dgm:pt modelId="{B4D5D506-2B65-4C97-83D1-19388C4EBA4E}" type="pres">
      <dgm:prSet presAssocID="{0DA9B0AD-164A-4ABB-9704-4C0407C868E1}" presName="childText" presStyleLbl="conFgAcc1" presStyleIdx="2" presStyleCnt="3">
        <dgm:presLayoutVars>
          <dgm:bulletEnabled val="1"/>
        </dgm:presLayoutVars>
      </dgm:prSet>
      <dgm:spPr/>
      <dgm:t>
        <a:bodyPr/>
        <a:lstStyle/>
        <a:p>
          <a:endParaRPr lang="it-IT"/>
        </a:p>
      </dgm:t>
    </dgm:pt>
  </dgm:ptLst>
  <dgm:cxnLst>
    <dgm:cxn modelId="{2276C341-D9B5-44FA-A12B-C6DF8ABE21B4}" srcId="{A29084A7-4EC8-4C67-B58C-5FF01A5DC459}" destId="{11551101-32F0-4AB8-A132-5A93864776D0}" srcOrd="0" destOrd="0" parTransId="{20ADAABE-D46A-4C01-8659-F0BAA8FF5D94}" sibTransId="{5622E719-C1AB-4060-9ADF-BEC541F6C76B}"/>
    <dgm:cxn modelId="{4083D44A-78BF-0045-9333-2CD115D81E34}" type="presOf" srcId="{11551101-32F0-4AB8-A132-5A93864776D0}" destId="{01063F61-D57A-42DD-A2B2-3959999BC399}" srcOrd="0" destOrd="0" presId="urn:microsoft.com/office/officeart/2005/8/layout/list1"/>
    <dgm:cxn modelId="{5AA435B5-55CA-C240-A979-8AD8963E2B6C}" type="presOf" srcId="{00B3325D-7059-413F-8DAC-AA488831FF64}" destId="{B4D5D506-2B65-4C97-83D1-19388C4EBA4E}" srcOrd="0" destOrd="0" presId="urn:microsoft.com/office/officeart/2005/8/layout/list1"/>
    <dgm:cxn modelId="{FB369A05-C73B-4C21-99D2-C4969902DC24}" srcId="{519CA571-252C-4267-B502-E3B053B916E0}" destId="{04D0E7CF-C362-45F0-B0F2-32E7DADF1A33}" srcOrd="0" destOrd="0" parTransId="{B967A209-7BE4-462C-9927-62CE8D426A15}" sibTransId="{6139F71C-3A80-49F5-8431-ED9D47E4B1AE}"/>
    <dgm:cxn modelId="{4FF5EF8E-F78E-48F4-9423-7C25EAC75B6F}" srcId="{A29084A7-4EC8-4C67-B58C-5FF01A5DC459}" destId="{519CA571-252C-4267-B502-E3B053B916E0}" srcOrd="1" destOrd="0" parTransId="{F54FA230-A337-4245-9B35-42694F97CBC4}" sibTransId="{1B5FCA88-21CE-4C4F-80DD-22843689EC18}"/>
    <dgm:cxn modelId="{0041BC82-7118-EC48-9AD4-4BF36E51882F}" type="presOf" srcId="{A29084A7-4EC8-4C67-B58C-5FF01A5DC459}" destId="{F37369E8-A497-452E-A5E0-D4F20D512D35}" srcOrd="0" destOrd="0" presId="urn:microsoft.com/office/officeart/2005/8/layout/list1"/>
    <dgm:cxn modelId="{A4C465C0-5D08-4E45-9292-41DB6749049E}" type="presOf" srcId="{519CA571-252C-4267-B502-E3B053B916E0}" destId="{2AFC9B14-CDBD-47D4-A292-EC44381CBD0B}" srcOrd="1" destOrd="0" presId="urn:microsoft.com/office/officeart/2005/8/layout/list1"/>
    <dgm:cxn modelId="{DE917044-6E48-4451-8ACC-9AF1463E7195}" srcId="{0DA9B0AD-164A-4ABB-9704-4C0407C868E1}" destId="{00B3325D-7059-413F-8DAC-AA488831FF64}" srcOrd="0" destOrd="0" parTransId="{6E4B02B2-020F-4F85-B2E9-BEC6CB053C75}" sibTransId="{653F05B2-F27D-4B61-8A3B-BB4942276CB5}"/>
    <dgm:cxn modelId="{1D41BCC8-CC25-904E-B8E5-BE4DC7DDB2A0}" type="presOf" srcId="{519CA571-252C-4267-B502-E3B053B916E0}" destId="{AEB97A27-C978-4F5C-813C-2855396B3C16}" srcOrd="0" destOrd="0" presId="urn:microsoft.com/office/officeart/2005/8/layout/list1"/>
    <dgm:cxn modelId="{F758BCE2-CCC4-5E43-9763-7D03C047A371}" type="presOf" srcId="{C1D4BBCB-C092-4CEA-B9C5-D34BF5E3BB16}" destId="{A502CD6D-8A66-4F32-B28A-90E9570B5013}" srcOrd="0" destOrd="0" presId="urn:microsoft.com/office/officeart/2005/8/layout/list1"/>
    <dgm:cxn modelId="{E405F153-99A0-1445-B896-0B5D873F8749}" type="presOf" srcId="{11551101-32F0-4AB8-A132-5A93864776D0}" destId="{DA348AEF-453E-403D-8767-0C86E6F3875D}" srcOrd="1" destOrd="0" presId="urn:microsoft.com/office/officeart/2005/8/layout/list1"/>
    <dgm:cxn modelId="{B5FD7971-4E4F-2D4D-A618-17B26911FD71}" type="presOf" srcId="{0DA9B0AD-164A-4ABB-9704-4C0407C868E1}" destId="{58A61DEF-A144-4FE4-8013-48A4F31D224F}" srcOrd="1" destOrd="0" presId="urn:microsoft.com/office/officeart/2005/8/layout/list1"/>
    <dgm:cxn modelId="{083EE2DD-50A0-644A-8636-7D3FDE3F47AD}" type="presOf" srcId="{0DA9B0AD-164A-4ABB-9704-4C0407C868E1}" destId="{41A45213-9AEF-4D3D-B201-1C7F0EB6D157}" srcOrd="0" destOrd="0" presId="urn:microsoft.com/office/officeart/2005/8/layout/list1"/>
    <dgm:cxn modelId="{536F5FEB-A041-41B2-826B-74B1E8E32C19}" srcId="{11551101-32F0-4AB8-A132-5A93864776D0}" destId="{C1D4BBCB-C092-4CEA-B9C5-D34BF5E3BB16}" srcOrd="0" destOrd="0" parTransId="{49BBA322-057C-4FE5-8AD9-E31379C3B222}" sibTransId="{B12EA121-5E9D-42E1-BDC8-845918D1A8A6}"/>
    <dgm:cxn modelId="{3695AA02-AB1D-4606-80A6-F1B0CAE7880E}" srcId="{A29084A7-4EC8-4C67-B58C-5FF01A5DC459}" destId="{0DA9B0AD-164A-4ABB-9704-4C0407C868E1}" srcOrd="2" destOrd="0" parTransId="{068C04DD-E2A2-4543-B70F-9486FC7FED67}" sibTransId="{903E5E89-EE23-4350-A786-287D106C9839}"/>
    <dgm:cxn modelId="{065388CA-7CAC-C843-80B5-E54D2200B607}" type="presOf" srcId="{04D0E7CF-C362-45F0-B0F2-32E7DADF1A33}" destId="{A7246056-DC39-4D24-8820-3CBD1C91E1C5}" srcOrd="0" destOrd="0" presId="urn:microsoft.com/office/officeart/2005/8/layout/list1"/>
    <dgm:cxn modelId="{422AA4E6-1AC1-3849-81F0-DC819D6FCBB0}" type="presParOf" srcId="{F37369E8-A497-452E-A5E0-D4F20D512D35}" destId="{D43A0409-79BB-43E4-BBF2-36A0620D03DB}" srcOrd="0" destOrd="0" presId="urn:microsoft.com/office/officeart/2005/8/layout/list1"/>
    <dgm:cxn modelId="{1BC74C33-1296-5047-96C9-5F93455CFFC3}" type="presParOf" srcId="{D43A0409-79BB-43E4-BBF2-36A0620D03DB}" destId="{01063F61-D57A-42DD-A2B2-3959999BC399}" srcOrd="0" destOrd="0" presId="urn:microsoft.com/office/officeart/2005/8/layout/list1"/>
    <dgm:cxn modelId="{42AC9742-E391-0B40-ACED-CAAEA55E7019}" type="presParOf" srcId="{D43A0409-79BB-43E4-BBF2-36A0620D03DB}" destId="{DA348AEF-453E-403D-8767-0C86E6F3875D}" srcOrd="1" destOrd="0" presId="urn:microsoft.com/office/officeart/2005/8/layout/list1"/>
    <dgm:cxn modelId="{547FE16D-06E5-7947-96F1-03F4EEBBA167}" type="presParOf" srcId="{F37369E8-A497-452E-A5E0-D4F20D512D35}" destId="{FB3A852F-56FF-4772-A625-CBB38246D4C7}" srcOrd="1" destOrd="0" presId="urn:microsoft.com/office/officeart/2005/8/layout/list1"/>
    <dgm:cxn modelId="{B6E085CD-4288-CA4D-AB34-99FC8FBCB392}" type="presParOf" srcId="{F37369E8-A497-452E-A5E0-D4F20D512D35}" destId="{A502CD6D-8A66-4F32-B28A-90E9570B5013}" srcOrd="2" destOrd="0" presId="urn:microsoft.com/office/officeart/2005/8/layout/list1"/>
    <dgm:cxn modelId="{29E6BA99-44DE-9349-8C02-E4AEC9C0181F}" type="presParOf" srcId="{F37369E8-A497-452E-A5E0-D4F20D512D35}" destId="{F8A1DE30-050D-4404-ACC6-4BF6D1BCF3CA}" srcOrd="3" destOrd="0" presId="urn:microsoft.com/office/officeart/2005/8/layout/list1"/>
    <dgm:cxn modelId="{0BB2873A-AB5D-884F-90AF-7D1F957A8A21}" type="presParOf" srcId="{F37369E8-A497-452E-A5E0-D4F20D512D35}" destId="{74D147A0-96F7-4530-BD9F-696A3592A772}" srcOrd="4" destOrd="0" presId="urn:microsoft.com/office/officeart/2005/8/layout/list1"/>
    <dgm:cxn modelId="{7A5D7050-8344-5449-9FF4-D0F0D1A44BDC}" type="presParOf" srcId="{74D147A0-96F7-4530-BD9F-696A3592A772}" destId="{AEB97A27-C978-4F5C-813C-2855396B3C16}" srcOrd="0" destOrd="0" presId="urn:microsoft.com/office/officeart/2005/8/layout/list1"/>
    <dgm:cxn modelId="{F3774D22-5E1C-1B4F-95BC-DDE4A81578A6}" type="presParOf" srcId="{74D147A0-96F7-4530-BD9F-696A3592A772}" destId="{2AFC9B14-CDBD-47D4-A292-EC44381CBD0B}" srcOrd="1" destOrd="0" presId="urn:microsoft.com/office/officeart/2005/8/layout/list1"/>
    <dgm:cxn modelId="{8267BCE6-10F1-5B4B-9C47-A72AE67DDB76}" type="presParOf" srcId="{F37369E8-A497-452E-A5E0-D4F20D512D35}" destId="{F3C4A5AB-4649-483C-8587-063FAF61016D}" srcOrd="5" destOrd="0" presId="urn:microsoft.com/office/officeart/2005/8/layout/list1"/>
    <dgm:cxn modelId="{29988704-FEBA-1949-9195-F9CE2651D822}" type="presParOf" srcId="{F37369E8-A497-452E-A5E0-D4F20D512D35}" destId="{A7246056-DC39-4D24-8820-3CBD1C91E1C5}" srcOrd="6" destOrd="0" presId="urn:microsoft.com/office/officeart/2005/8/layout/list1"/>
    <dgm:cxn modelId="{2B3871E1-D448-AE49-9A6A-22B06B5256B1}" type="presParOf" srcId="{F37369E8-A497-452E-A5E0-D4F20D512D35}" destId="{B85BFC86-1BBC-46E3-9992-178449B865AC}" srcOrd="7" destOrd="0" presId="urn:microsoft.com/office/officeart/2005/8/layout/list1"/>
    <dgm:cxn modelId="{A7D42BF8-615F-3247-9620-088293D8EBC7}" type="presParOf" srcId="{F37369E8-A497-452E-A5E0-D4F20D512D35}" destId="{BD810760-F57F-4F57-9ADE-B9729E09DF55}" srcOrd="8" destOrd="0" presId="urn:microsoft.com/office/officeart/2005/8/layout/list1"/>
    <dgm:cxn modelId="{55A1D989-1D01-454B-9F1E-9475789B9CC9}" type="presParOf" srcId="{BD810760-F57F-4F57-9ADE-B9729E09DF55}" destId="{41A45213-9AEF-4D3D-B201-1C7F0EB6D157}" srcOrd="0" destOrd="0" presId="urn:microsoft.com/office/officeart/2005/8/layout/list1"/>
    <dgm:cxn modelId="{3F8FB00B-5A3D-054A-9F5C-56EB4B640855}" type="presParOf" srcId="{BD810760-F57F-4F57-9ADE-B9729E09DF55}" destId="{58A61DEF-A144-4FE4-8013-48A4F31D224F}" srcOrd="1" destOrd="0" presId="urn:microsoft.com/office/officeart/2005/8/layout/list1"/>
    <dgm:cxn modelId="{35DFE7A6-BB17-294A-A393-6799FD953957}" type="presParOf" srcId="{F37369E8-A497-452E-A5E0-D4F20D512D35}" destId="{7AD366C9-4D94-45E4-BBFD-3AC44FDD3AD2}" srcOrd="9" destOrd="0" presId="urn:microsoft.com/office/officeart/2005/8/layout/list1"/>
    <dgm:cxn modelId="{F1814718-58C1-4542-88C4-8D10FDFFAB82}" type="presParOf" srcId="{F37369E8-A497-452E-A5E0-D4F20D512D35}" destId="{B4D5D506-2B65-4C97-83D1-19388C4EBA4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3E33833-712B-4CCB-BD58-A438C47614C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it-IT"/>
        </a:p>
      </dgm:t>
    </dgm:pt>
    <dgm:pt modelId="{2895ED0D-2195-487C-AC51-DAE102B57525}">
      <dgm:prSet phldrT="[Testo]"/>
      <dgm:spPr/>
      <dgm:t>
        <a:bodyPr/>
        <a:lstStyle/>
        <a:p>
          <a:r>
            <a:rPr lang="it-IT" dirty="0" smtClean="0"/>
            <a:t>Giudizio con rilievi </a:t>
          </a:r>
          <a:endParaRPr lang="it-IT" dirty="0"/>
        </a:p>
      </dgm:t>
    </dgm:pt>
    <dgm:pt modelId="{73A1CD3C-7360-4AB8-BDDC-5AC8C1F75162}" type="parTrans" cxnId="{9CE602BD-D91F-4664-B3A0-DB00A9AF464A}">
      <dgm:prSet/>
      <dgm:spPr/>
      <dgm:t>
        <a:bodyPr/>
        <a:lstStyle/>
        <a:p>
          <a:endParaRPr lang="it-IT"/>
        </a:p>
      </dgm:t>
    </dgm:pt>
    <dgm:pt modelId="{3D308FFA-BD5D-4A8D-A74A-D5122D7C041C}" type="sibTrans" cxnId="{9CE602BD-D91F-4664-B3A0-DB00A9AF464A}">
      <dgm:prSet/>
      <dgm:spPr/>
      <dgm:t>
        <a:bodyPr/>
        <a:lstStyle/>
        <a:p>
          <a:endParaRPr lang="it-IT"/>
        </a:p>
      </dgm:t>
    </dgm:pt>
    <dgm:pt modelId="{4700D592-ADAC-4251-9A5D-992EADDBA314}">
      <dgm:prSet phldrT="[Testo]" custT="1"/>
      <dgm:spPr/>
      <dgm:t>
        <a:bodyPr/>
        <a:lstStyle/>
        <a:p>
          <a:pPr algn="l"/>
          <a:r>
            <a:rPr lang="it-IT" sz="2800" dirty="0" smtClean="0"/>
            <a:t>Gli errori sono significativi ma non pervasivi per il bilancio</a:t>
          </a:r>
          <a:endParaRPr lang="it-IT" sz="2800" dirty="0"/>
        </a:p>
      </dgm:t>
    </dgm:pt>
    <dgm:pt modelId="{DF7011CD-A06E-4BD4-8713-447F55790429}" type="parTrans" cxnId="{D29B1AAA-83EE-4A50-BE7A-EBDC7107E35A}">
      <dgm:prSet/>
      <dgm:spPr/>
      <dgm:t>
        <a:bodyPr/>
        <a:lstStyle/>
        <a:p>
          <a:endParaRPr lang="it-IT"/>
        </a:p>
      </dgm:t>
    </dgm:pt>
    <dgm:pt modelId="{E768B87E-F8E0-43D4-B906-80EFA4CB355D}" type="sibTrans" cxnId="{D29B1AAA-83EE-4A50-BE7A-EBDC7107E35A}">
      <dgm:prSet/>
      <dgm:spPr/>
      <dgm:t>
        <a:bodyPr/>
        <a:lstStyle/>
        <a:p>
          <a:endParaRPr lang="it-IT"/>
        </a:p>
      </dgm:t>
    </dgm:pt>
    <dgm:pt modelId="{D736F63D-DD4E-4411-93B8-052550D639BE}">
      <dgm:prSet/>
      <dgm:spPr/>
      <dgm:t>
        <a:bodyPr/>
        <a:lstStyle/>
        <a:p>
          <a:endParaRPr lang="it-IT" sz="3600" dirty="0"/>
        </a:p>
      </dgm:t>
    </dgm:pt>
    <dgm:pt modelId="{ADB393BF-6C9C-4F18-AE63-6867086CEFD3}" type="parTrans" cxnId="{67D49ED0-2418-4A7B-AE2D-FE4FB61FEE36}">
      <dgm:prSet/>
      <dgm:spPr/>
      <dgm:t>
        <a:bodyPr/>
        <a:lstStyle/>
        <a:p>
          <a:endParaRPr lang="it-IT"/>
        </a:p>
      </dgm:t>
    </dgm:pt>
    <dgm:pt modelId="{FE337BB2-B95A-4BF6-B5F0-9E664D49B114}" type="sibTrans" cxnId="{67D49ED0-2418-4A7B-AE2D-FE4FB61FEE36}">
      <dgm:prSet/>
      <dgm:spPr/>
      <dgm:t>
        <a:bodyPr/>
        <a:lstStyle/>
        <a:p>
          <a:endParaRPr lang="it-IT"/>
        </a:p>
      </dgm:t>
    </dgm:pt>
    <dgm:pt modelId="{71D8911F-644B-4D42-B2EC-3A035BF36973}" type="pres">
      <dgm:prSet presAssocID="{33E33833-712B-4CCB-BD58-A438C47614C5}" presName="Name0" presStyleCnt="0">
        <dgm:presLayoutVars>
          <dgm:dir/>
          <dgm:animLvl val="lvl"/>
          <dgm:resizeHandles/>
        </dgm:presLayoutVars>
      </dgm:prSet>
      <dgm:spPr/>
      <dgm:t>
        <a:bodyPr/>
        <a:lstStyle/>
        <a:p>
          <a:endParaRPr lang="it-IT"/>
        </a:p>
      </dgm:t>
    </dgm:pt>
    <dgm:pt modelId="{5248FA65-34CB-44B8-AE2E-15446F26F6E6}" type="pres">
      <dgm:prSet presAssocID="{2895ED0D-2195-487C-AC51-DAE102B57525}" presName="linNode" presStyleCnt="0"/>
      <dgm:spPr/>
    </dgm:pt>
    <dgm:pt modelId="{D582D9FA-1390-4E47-BA2B-D0AC38D76A5F}" type="pres">
      <dgm:prSet presAssocID="{2895ED0D-2195-487C-AC51-DAE102B57525}" presName="parentShp" presStyleLbl="node1" presStyleIdx="0" presStyleCnt="1">
        <dgm:presLayoutVars>
          <dgm:bulletEnabled val="1"/>
        </dgm:presLayoutVars>
      </dgm:prSet>
      <dgm:spPr/>
      <dgm:t>
        <a:bodyPr/>
        <a:lstStyle/>
        <a:p>
          <a:endParaRPr lang="it-IT"/>
        </a:p>
      </dgm:t>
    </dgm:pt>
    <dgm:pt modelId="{68AE813A-5E73-4C92-A222-8070968F20CA}" type="pres">
      <dgm:prSet presAssocID="{2895ED0D-2195-487C-AC51-DAE102B57525}" presName="childShp" presStyleLbl="bgAccFollowNode1" presStyleIdx="0" presStyleCnt="1">
        <dgm:presLayoutVars>
          <dgm:bulletEnabled val="1"/>
        </dgm:presLayoutVars>
      </dgm:prSet>
      <dgm:spPr/>
      <dgm:t>
        <a:bodyPr/>
        <a:lstStyle/>
        <a:p>
          <a:endParaRPr lang="it-IT"/>
        </a:p>
      </dgm:t>
    </dgm:pt>
  </dgm:ptLst>
  <dgm:cxnLst>
    <dgm:cxn modelId="{9CE602BD-D91F-4664-B3A0-DB00A9AF464A}" srcId="{33E33833-712B-4CCB-BD58-A438C47614C5}" destId="{2895ED0D-2195-487C-AC51-DAE102B57525}" srcOrd="0" destOrd="0" parTransId="{73A1CD3C-7360-4AB8-BDDC-5AC8C1F75162}" sibTransId="{3D308FFA-BD5D-4A8D-A74A-D5122D7C041C}"/>
    <dgm:cxn modelId="{67D49ED0-2418-4A7B-AE2D-FE4FB61FEE36}" srcId="{2895ED0D-2195-487C-AC51-DAE102B57525}" destId="{D736F63D-DD4E-4411-93B8-052550D639BE}" srcOrd="1" destOrd="0" parTransId="{ADB393BF-6C9C-4F18-AE63-6867086CEFD3}" sibTransId="{FE337BB2-B95A-4BF6-B5F0-9E664D49B114}"/>
    <dgm:cxn modelId="{D29B1AAA-83EE-4A50-BE7A-EBDC7107E35A}" srcId="{2895ED0D-2195-487C-AC51-DAE102B57525}" destId="{4700D592-ADAC-4251-9A5D-992EADDBA314}" srcOrd="0" destOrd="0" parTransId="{DF7011CD-A06E-4BD4-8713-447F55790429}" sibTransId="{E768B87E-F8E0-43D4-B906-80EFA4CB355D}"/>
    <dgm:cxn modelId="{DAFD1AF7-AB52-C94A-8DFD-5F458DD153A6}" type="presOf" srcId="{2895ED0D-2195-487C-AC51-DAE102B57525}" destId="{D582D9FA-1390-4E47-BA2B-D0AC38D76A5F}" srcOrd="0" destOrd="0" presId="urn:microsoft.com/office/officeart/2005/8/layout/vList6"/>
    <dgm:cxn modelId="{9C2BBFA0-C456-EC42-A624-88A62517460A}" type="presOf" srcId="{33E33833-712B-4CCB-BD58-A438C47614C5}" destId="{71D8911F-644B-4D42-B2EC-3A035BF36973}" srcOrd="0" destOrd="0" presId="urn:microsoft.com/office/officeart/2005/8/layout/vList6"/>
    <dgm:cxn modelId="{125551AB-961F-1C49-B54D-C29FF9A7241A}" type="presOf" srcId="{4700D592-ADAC-4251-9A5D-992EADDBA314}" destId="{68AE813A-5E73-4C92-A222-8070968F20CA}" srcOrd="0" destOrd="0" presId="urn:microsoft.com/office/officeart/2005/8/layout/vList6"/>
    <dgm:cxn modelId="{CC863776-A40C-6146-8D8F-E8A487D69AB4}" type="presOf" srcId="{D736F63D-DD4E-4411-93B8-052550D639BE}" destId="{68AE813A-5E73-4C92-A222-8070968F20CA}" srcOrd="0" destOrd="1" presId="urn:microsoft.com/office/officeart/2005/8/layout/vList6"/>
    <dgm:cxn modelId="{E0537E42-8A1D-C44A-B522-4C2D850FDCA6}" type="presParOf" srcId="{71D8911F-644B-4D42-B2EC-3A035BF36973}" destId="{5248FA65-34CB-44B8-AE2E-15446F26F6E6}" srcOrd="0" destOrd="0" presId="urn:microsoft.com/office/officeart/2005/8/layout/vList6"/>
    <dgm:cxn modelId="{17E07A1C-3FED-4C42-8760-1A7EE4780240}" type="presParOf" srcId="{5248FA65-34CB-44B8-AE2E-15446F26F6E6}" destId="{D582D9FA-1390-4E47-BA2B-D0AC38D76A5F}" srcOrd="0" destOrd="0" presId="urn:microsoft.com/office/officeart/2005/8/layout/vList6"/>
    <dgm:cxn modelId="{A8F27B00-167E-B242-B110-C4D9115F1D90}" type="presParOf" srcId="{5248FA65-34CB-44B8-AE2E-15446F26F6E6}" destId="{68AE813A-5E73-4C92-A222-8070968F20C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3E33833-712B-4CCB-BD58-A438C47614C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it-IT"/>
        </a:p>
      </dgm:t>
    </dgm:pt>
    <dgm:pt modelId="{2895ED0D-2195-487C-AC51-DAE102B57525}">
      <dgm:prSet phldrT="[Testo]"/>
      <dgm:spPr/>
      <dgm:t>
        <a:bodyPr/>
        <a:lstStyle/>
        <a:p>
          <a:r>
            <a:rPr lang="it-IT" dirty="0" smtClean="0"/>
            <a:t>Giudizio negativo</a:t>
          </a:r>
          <a:endParaRPr lang="it-IT" dirty="0"/>
        </a:p>
      </dgm:t>
    </dgm:pt>
    <dgm:pt modelId="{73A1CD3C-7360-4AB8-BDDC-5AC8C1F75162}" type="parTrans" cxnId="{9CE602BD-D91F-4664-B3A0-DB00A9AF464A}">
      <dgm:prSet/>
      <dgm:spPr/>
      <dgm:t>
        <a:bodyPr/>
        <a:lstStyle/>
        <a:p>
          <a:endParaRPr lang="it-IT"/>
        </a:p>
      </dgm:t>
    </dgm:pt>
    <dgm:pt modelId="{3D308FFA-BD5D-4A8D-A74A-D5122D7C041C}" type="sibTrans" cxnId="{9CE602BD-D91F-4664-B3A0-DB00A9AF464A}">
      <dgm:prSet/>
      <dgm:spPr/>
      <dgm:t>
        <a:bodyPr/>
        <a:lstStyle/>
        <a:p>
          <a:endParaRPr lang="it-IT"/>
        </a:p>
      </dgm:t>
    </dgm:pt>
    <dgm:pt modelId="{4700D592-ADAC-4251-9A5D-992EADDBA314}">
      <dgm:prSet phldrT="[Testo]" custT="1"/>
      <dgm:spPr/>
      <dgm:t>
        <a:bodyPr/>
        <a:lstStyle/>
        <a:p>
          <a:r>
            <a:rPr lang="it-IT" sz="2400" dirty="0" smtClean="0"/>
            <a:t>Gli errori sono significativi e pervasivi per il bilancio</a:t>
          </a:r>
          <a:endParaRPr lang="it-IT" sz="2400" dirty="0"/>
        </a:p>
      </dgm:t>
    </dgm:pt>
    <dgm:pt modelId="{DF7011CD-A06E-4BD4-8713-447F55790429}" type="parTrans" cxnId="{D29B1AAA-83EE-4A50-BE7A-EBDC7107E35A}">
      <dgm:prSet/>
      <dgm:spPr/>
      <dgm:t>
        <a:bodyPr/>
        <a:lstStyle/>
        <a:p>
          <a:endParaRPr lang="it-IT"/>
        </a:p>
      </dgm:t>
    </dgm:pt>
    <dgm:pt modelId="{E768B87E-F8E0-43D4-B906-80EFA4CB355D}" type="sibTrans" cxnId="{D29B1AAA-83EE-4A50-BE7A-EBDC7107E35A}">
      <dgm:prSet/>
      <dgm:spPr/>
      <dgm:t>
        <a:bodyPr/>
        <a:lstStyle/>
        <a:p>
          <a:endParaRPr lang="it-IT"/>
        </a:p>
      </dgm:t>
    </dgm:pt>
    <dgm:pt modelId="{DE4BAE3B-8692-483A-A36A-56D70E2FED17}">
      <dgm:prSet phldrT="[Testo]"/>
      <dgm:spPr/>
      <dgm:t>
        <a:bodyPr/>
        <a:lstStyle/>
        <a:p>
          <a:r>
            <a:rPr lang="it-IT" dirty="0" smtClean="0"/>
            <a:t>Impossibilità ad esprimere il giudizio</a:t>
          </a:r>
          <a:endParaRPr lang="it-IT" dirty="0"/>
        </a:p>
      </dgm:t>
    </dgm:pt>
    <dgm:pt modelId="{8B25D87E-0CE1-4958-8315-E25A6D17ACFF}" type="parTrans" cxnId="{404687CD-770B-4E14-A060-534CBD5BCA14}">
      <dgm:prSet/>
      <dgm:spPr/>
      <dgm:t>
        <a:bodyPr/>
        <a:lstStyle/>
        <a:p>
          <a:endParaRPr lang="it-IT"/>
        </a:p>
      </dgm:t>
    </dgm:pt>
    <dgm:pt modelId="{98965937-4549-4537-A69C-D686DC3FFD77}" type="sibTrans" cxnId="{404687CD-770B-4E14-A060-534CBD5BCA14}">
      <dgm:prSet/>
      <dgm:spPr/>
      <dgm:t>
        <a:bodyPr/>
        <a:lstStyle/>
        <a:p>
          <a:endParaRPr lang="it-IT"/>
        </a:p>
      </dgm:t>
    </dgm:pt>
    <dgm:pt modelId="{35B42D13-B154-4995-BF3D-07F379FA2AA2}">
      <dgm:prSet phldrT="[Testo]"/>
      <dgm:spPr/>
      <dgm:t>
        <a:bodyPr/>
        <a:lstStyle/>
        <a:p>
          <a:r>
            <a:rPr lang="it-IT" dirty="0" smtClean="0"/>
            <a:t>Non è stato in grado di acquisire elementi probativi sufficienti ed appropriati su cui basare il giudizio</a:t>
          </a:r>
          <a:endParaRPr lang="it-IT" dirty="0"/>
        </a:p>
      </dgm:t>
    </dgm:pt>
    <dgm:pt modelId="{AC032717-A894-4DF9-9A7F-EDA4D11C6356}" type="parTrans" cxnId="{503F890D-5245-457B-8542-032220E9832E}">
      <dgm:prSet/>
      <dgm:spPr/>
      <dgm:t>
        <a:bodyPr/>
        <a:lstStyle/>
        <a:p>
          <a:endParaRPr lang="it-IT"/>
        </a:p>
      </dgm:t>
    </dgm:pt>
    <dgm:pt modelId="{B47BCB8A-7B09-4BBF-BC91-6F083BFF7806}" type="sibTrans" cxnId="{503F890D-5245-457B-8542-032220E9832E}">
      <dgm:prSet/>
      <dgm:spPr/>
      <dgm:t>
        <a:bodyPr/>
        <a:lstStyle/>
        <a:p>
          <a:endParaRPr lang="it-IT"/>
        </a:p>
      </dgm:t>
    </dgm:pt>
    <dgm:pt modelId="{840CAB05-CA99-42D2-AB7C-022C40EBB8B7}">
      <dgm:prSet phldrT="[Testo]"/>
      <dgm:spPr/>
      <dgm:t>
        <a:bodyPr/>
        <a:lstStyle/>
        <a:p>
          <a:r>
            <a:rPr lang="it-IT" dirty="0" smtClean="0"/>
            <a:t>Conclude che i possibili effetti sul bilancio degli errori non individuati  potrebbero essere significativi e pervasivi</a:t>
          </a:r>
          <a:endParaRPr lang="it-IT" dirty="0"/>
        </a:p>
      </dgm:t>
    </dgm:pt>
    <dgm:pt modelId="{20256FAE-44AA-456B-BD6F-EA86A31D04EE}" type="parTrans" cxnId="{3DA3DEAB-8552-4918-8FCF-C567BA9C6929}">
      <dgm:prSet/>
      <dgm:spPr/>
      <dgm:t>
        <a:bodyPr/>
        <a:lstStyle/>
        <a:p>
          <a:endParaRPr lang="it-IT"/>
        </a:p>
      </dgm:t>
    </dgm:pt>
    <dgm:pt modelId="{D975BF16-D832-4FA7-B4A1-291B043EC46C}" type="sibTrans" cxnId="{3DA3DEAB-8552-4918-8FCF-C567BA9C6929}">
      <dgm:prSet/>
      <dgm:spPr/>
      <dgm:t>
        <a:bodyPr/>
        <a:lstStyle/>
        <a:p>
          <a:endParaRPr lang="it-IT"/>
        </a:p>
      </dgm:t>
    </dgm:pt>
    <dgm:pt modelId="{6048733E-4896-4EEF-87AB-15A6C2692FE1}">
      <dgm:prSet phldrT="[Testo]"/>
      <dgm:spPr/>
      <dgm:t>
        <a:bodyPr/>
        <a:lstStyle/>
        <a:p>
          <a:r>
            <a:rPr lang="it-IT" dirty="0" smtClean="0">
              <a:solidFill>
                <a:srgbClr val="B60023"/>
              </a:solidFill>
            </a:rPr>
            <a:t>In rare circostanze in presenza di molteplici incertezze, pur avendo acquisito elementi probativi sufficienti su ogni incertezza, non può formarsi un giudizio</a:t>
          </a:r>
          <a:endParaRPr lang="it-IT" dirty="0">
            <a:solidFill>
              <a:srgbClr val="B60023"/>
            </a:solidFill>
          </a:endParaRPr>
        </a:p>
      </dgm:t>
    </dgm:pt>
    <dgm:pt modelId="{CB4F4847-C180-41D6-9804-E8A6B686C0C2}" type="parTrans" cxnId="{9B9B0792-9DB8-4BDD-981B-F6EE8C5298CA}">
      <dgm:prSet/>
      <dgm:spPr/>
      <dgm:t>
        <a:bodyPr/>
        <a:lstStyle/>
        <a:p>
          <a:endParaRPr lang="it-IT"/>
        </a:p>
      </dgm:t>
    </dgm:pt>
    <dgm:pt modelId="{10AF8738-2163-46EE-ACFF-EEA51A55CD75}" type="sibTrans" cxnId="{9B9B0792-9DB8-4BDD-981B-F6EE8C5298CA}">
      <dgm:prSet/>
      <dgm:spPr/>
      <dgm:t>
        <a:bodyPr/>
        <a:lstStyle/>
        <a:p>
          <a:endParaRPr lang="it-IT"/>
        </a:p>
      </dgm:t>
    </dgm:pt>
    <dgm:pt modelId="{BC25F94A-8F62-4D28-973E-E66BC5007998}">
      <dgm:prSet phldrT="[Testo]" custT="1"/>
      <dgm:spPr/>
      <dgm:t>
        <a:bodyPr/>
        <a:lstStyle/>
        <a:p>
          <a:endParaRPr lang="it-IT" sz="2400" dirty="0"/>
        </a:p>
      </dgm:t>
    </dgm:pt>
    <dgm:pt modelId="{1789786E-C04B-4F13-AD10-557D6262AED8}" type="parTrans" cxnId="{10871021-CEFC-4456-9133-60C22F67195C}">
      <dgm:prSet/>
      <dgm:spPr/>
      <dgm:t>
        <a:bodyPr/>
        <a:lstStyle/>
        <a:p>
          <a:endParaRPr lang="it-IT"/>
        </a:p>
      </dgm:t>
    </dgm:pt>
    <dgm:pt modelId="{975B0585-950D-44B2-B68D-866BA4851067}" type="sibTrans" cxnId="{10871021-CEFC-4456-9133-60C22F67195C}">
      <dgm:prSet/>
      <dgm:spPr/>
      <dgm:t>
        <a:bodyPr/>
        <a:lstStyle/>
        <a:p>
          <a:endParaRPr lang="it-IT"/>
        </a:p>
      </dgm:t>
    </dgm:pt>
    <dgm:pt modelId="{71D8911F-644B-4D42-B2EC-3A035BF36973}" type="pres">
      <dgm:prSet presAssocID="{33E33833-712B-4CCB-BD58-A438C47614C5}" presName="Name0" presStyleCnt="0">
        <dgm:presLayoutVars>
          <dgm:dir/>
          <dgm:animLvl val="lvl"/>
          <dgm:resizeHandles/>
        </dgm:presLayoutVars>
      </dgm:prSet>
      <dgm:spPr/>
      <dgm:t>
        <a:bodyPr/>
        <a:lstStyle/>
        <a:p>
          <a:endParaRPr lang="it-IT"/>
        </a:p>
      </dgm:t>
    </dgm:pt>
    <dgm:pt modelId="{5248FA65-34CB-44B8-AE2E-15446F26F6E6}" type="pres">
      <dgm:prSet presAssocID="{2895ED0D-2195-487C-AC51-DAE102B57525}" presName="linNode" presStyleCnt="0"/>
      <dgm:spPr/>
    </dgm:pt>
    <dgm:pt modelId="{D582D9FA-1390-4E47-BA2B-D0AC38D76A5F}" type="pres">
      <dgm:prSet presAssocID="{2895ED0D-2195-487C-AC51-DAE102B57525}" presName="parentShp" presStyleLbl="node1" presStyleIdx="0" presStyleCnt="2">
        <dgm:presLayoutVars>
          <dgm:bulletEnabled val="1"/>
        </dgm:presLayoutVars>
      </dgm:prSet>
      <dgm:spPr/>
      <dgm:t>
        <a:bodyPr/>
        <a:lstStyle/>
        <a:p>
          <a:endParaRPr lang="it-IT"/>
        </a:p>
      </dgm:t>
    </dgm:pt>
    <dgm:pt modelId="{68AE813A-5E73-4C92-A222-8070968F20CA}" type="pres">
      <dgm:prSet presAssocID="{2895ED0D-2195-487C-AC51-DAE102B57525}" presName="childShp" presStyleLbl="bgAccFollowNode1" presStyleIdx="0" presStyleCnt="2">
        <dgm:presLayoutVars>
          <dgm:bulletEnabled val="1"/>
        </dgm:presLayoutVars>
      </dgm:prSet>
      <dgm:spPr/>
      <dgm:t>
        <a:bodyPr/>
        <a:lstStyle/>
        <a:p>
          <a:endParaRPr lang="it-IT"/>
        </a:p>
      </dgm:t>
    </dgm:pt>
    <dgm:pt modelId="{86A41951-7AEA-4383-B9BD-73E5611E2885}" type="pres">
      <dgm:prSet presAssocID="{3D308FFA-BD5D-4A8D-A74A-D5122D7C041C}" presName="spacing" presStyleCnt="0"/>
      <dgm:spPr/>
    </dgm:pt>
    <dgm:pt modelId="{BCF8A679-AFB2-4C5D-A8AF-70954A402222}" type="pres">
      <dgm:prSet presAssocID="{DE4BAE3B-8692-483A-A36A-56D70E2FED17}" presName="linNode" presStyleCnt="0"/>
      <dgm:spPr/>
    </dgm:pt>
    <dgm:pt modelId="{58D244CE-08E4-46A9-9D78-929A6D48E3F7}" type="pres">
      <dgm:prSet presAssocID="{DE4BAE3B-8692-483A-A36A-56D70E2FED17}" presName="parentShp" presStyleLbl="node1" presStyleIdx="1" presStyleCnt="2">
        <dgm:presLayoutVars>
          <dgm:bulletEnabled val="1"/>
        </dgm:presLayoutVars>
      </dgm:prSet>
      <dgm:spPr/>
      <dgm:t>
        <a:bodyPr/>
        <a:lstStyle/>
        <a:p>
          <a:endParaRPr lang="it-IT"/>
        </a:p>
      </dgm:t>
    </dgm:pt>
    <dgm:pt modelId="{6953B0D9-5A18-43D2-AD03-21EC2B4DB336}" type="pres">
      <dgm:prSet presAssocID="{DE4BAE3B-8692-483A-A36A-56D70E2FED17}" presName="childShp" presStyleLbl="bgAccFollowNode1" presStyleIdx="1" presStyleCnt="2">
        <dgm:presLayoutVars>
          <dgm:bulletEnabled val="1"/>
        </dgm:presLayoutVars>
      </dgm:prSet>
      <dgm:spPr/>
      <dgm:t>
        <a:bodyPr/>
        <a:lstStyle/>
        <a:p>
          <a:endParaRPr lang="it-IT"/>
        </a:p>
      </dgm:t>
    </dgm:pt>
  </dgm:ptLst>
  <dgm:cxnLst>
    <dgm:cxn modelId="{6F1818EE-9A42-734E-8AFB-B421E137B434}" type="presOf" srcId="{840CAB05-CA99-42D2-AB7C-022C40EBB8B7}" destId="{6953B0D9-5A18-43D2-AD03-21EC2B4DB336}" srcOrd="0" destOrd="1" presId="urn:microsoft.com/office/officeart/2005/8/layout/vList6"/>
    <dgm:cxn modelId="{DBB06F43-43E1-2247-A181-C4C7596792C3}" type="presOf" srcId="{DE4BAE3B-8692-483A-A36A-56D70E2FED17}" destId="{58D244CE-08E4-46A9-9D78-929A6D48E3F7}" srcOrd="0" destOrd="0" presId="urn:microsoft.com/office/officeart/2005/8/layout/vList6"/>
    <dgm:cxn modelId="{404687CD-770B-4E14-A060-534CBD5BCA14}" srcId="{33E33833-712B-4CCB-BD58-A438C47614C5}" destId="{DE4BAE3B-8692-483A-A36A-56D70E2FED17}" srcOrd="1" destOrd="0" parTransId="{8B25D87E-0CE1-4958-8315-E25A6D17ACFF}" sibTransId="{98965937-4549-4537-A69C-D686DC3FFD77}"/>
    <dgm:cxn modelId="{D29B1AAA-83EE-4A50-BE7A-EBDC7107E35A}" srcId="{2895ED0D-2195-487C-AC51-DAE102B57525}" destId="{4700D592-ADAC-4251-9A5D-992EADDBA314}" srcOrd="1" destOrd="0" parTransId="{DF7011CD-A06E-4BD4-8713-447F55790429}" sibTransId="{E768B87E-F8E0-43D4-B906-80EFA4CB355D}"/>
    <dgm:cxn modelId="{E79508D2-B921-5B4C-AA6A-BC832E177A15}" type="presOf" srcId="{33E33833-712B-4CCB-BD58-A438C47614C5}" destId="{71D8911F-644B-4D42-B2EC-3A035BF36973}" srcOrd="0" destOrd="0" presId="urn:microsoft.com/office/officeart/2005/8/layout/vList6"/>
    <dgm:cxn modelId="{3DA3DEAB-8552-4918-8FCF-C567BA9C6929}" srcId="{DE4BAE3B-8692-483A-A36A-56D70E2FED17}" destId="{840CAB05-CA99-42D2-AB7C-022C40EBB8B7}" srcOrd="1" destOrd="0" parTransId="{20256FAE-44AA-456B-BD6F-EA86A31D04EE}" sibTransId="{D975BF16-D832-4FA7-B4A1-291B043EC46C}"/>
    <dgm:cxn modelId="{10871021-CEFC-4456-9133-60C22F67195C}" srcId="{2895ED0D-2195-487C-AC51-DAE102B57525}" destId="{BC25F94A-8F62-4D28-973E-E66BC5007998}" srcOrd="0" destOrd="0" parTransId="{1789786E-C04B-4F13-AD10-557D6262AED8}" sibTransId="{975B0585-950D-44B2-B68D-866BA4851067}"/>
    <dgm:cxn modelId="{9632E3C0-CDE8-5645-9F2F-0130AFAB3ED9}" type="presOf" srcId="{35B42D13-B154-4995-BF3D-07F379FA2AA2}" destId="{6953B0D9-5A18-43D2-AD03-21EC2B4DB336}" srcOrd="0" destOrd="0" presId="urn:microsoft.com/office/officeart/2005/8/layout/vList6"/>
    <dgm:cxn modelId="{9B9B0792-9DB8-4BDD-981B-F6EE8C5298CA}" srcId="{DE4BAE3B-8692-483A-A36A-56D70E2FED17}" destId="{6048733E-4896-4EEF-87AB-15A6C2692FE1}" srcOrd="2" destOrd="0" parTransId="{CB4F4847-C180-41D6-9804-E8A6B686C0C2}" sibTransId="{10AF8738-2163-46EE-ACFF-EEA51A55CD75}"/>
    <dgm:cxn modelId="{9CE602BD-D91F-4664-B3A0-DB00A9AF464A}" srcId="{33E33833-712B-4CCB-BD58-A438C47614C5}" destId="{2895ED0D-2195-487C-AC51-DAE102B57525}" srcOrd="0" destOrd="0" parTransId="{73A1CD3C-7360-4AB8-BDDC-5AC8C1F75162}" sibTransId="{3D308FFA-BD5D-4A8D-A74A-D5122D7C041C}"/>
    <dgm:cxn modelId="{9989B525-F18D-C848-9857-4E1DE7737A5D}" type="presOf" srcId="{4700D592-ADAC-4251-9A5D-992EADDBA314}" destId="{68AE813A-5E73-4C92-A222-8070968F20CA}" srcOrd="0" destOrd="1" presId="urn:microsoft.com/office/officeart/2005/8/layout/vList6"/>
    <dgm:cxn modelId="{377FF3EC-3E0D-B743-A3BA-A85729B37310}" type="presOf" srcId="{2895ED0D-2195-487C-AC51-DAE102B57525}" destId="{D582D9FA-1390-4E47-BA2B-D0AC38D76A5F}" srcOrd="0" destOrd="0" presId="urn:microsoft.com/office/officeart/2005/8/layout/vList6"/>
    <dgm:cxn modelId="{F239E736-F8AE-0B48-A220-418AAD2ABCD5}" type="presOf" srcId="{BC25F94A-8F62-4D28-973E-E66BC5007998}" destId="{68AE813A-5E73-4C92-A222-8070968F20CA}" srcOrd="0" destOrd="0" presId="urn:microsoft.com/office/officeart/2005/8/layout/vList6"/>
    <dgm:cxn modelId="{7782554D-B700-FE40-9FDF-3ACD0F611CCE}" type="presOf" srcId="{6048733E-4896-4EEF-87AB-15A6C2692FE1}" destId="{6953B0D9-5A18-43D2-AD03-21EC2B4DB336}" srcOrd="0" destOrd="2" presId="urn:microsoft.com/office/officeart/2005/8/layout/vList6"/>
    <dgm:cxn modelId="{503F890D-5245-457B-8542-032220E9832E}" srcId="{DE4BAE3B-8692-483A-A36A-56D70E2FED17}" destId="{35B42D13-B154-4995-BF3D-07F379FA2AA2}" srcOrd="0" destOrd="0" parTransId="{AC032717-A894-4DF9-9A7F-EDA4D11C6356}" sibTransId="{B47BCB8A-7B09-4BBF-BC91-6F083BFF7806}"/>
    <dgm:cxn modelId="{4DD0943A-16DC-B941-A110-58CBBD44BFCE}" type="presParOf" srcId="{71D8911F-644B-4D42-B2EC-3A035BF36973}" destId="{5248FA65-34CB-44B8-AE2E-15446F26F6E6}" srcOrd="0" destOrd="0" presId="urn:microsoft.com/office/officeart/2005/8/layout/vList6"/>
    <dgm:cxn modelId="{2BCEE268-E374-2B49-9AA6-B3B9ABED872D}" type="presParOf" srcId="{5248FA65-34CB-44B8-AE2E-15446F26F6E6}" destId="{D582D9FA-1390-4E47-BA2B-D0AC38D76A5F}" srcOrd="0" destOrd="0" presId="urn:microsoft.com/office/officeart/2005/8/layout/vList6"/>
    <dgm:cxn modelId="{2775F92C-0F21-CA4F-B3B0-BEF26EC376C0}" type="presParOf" srcId="{5248FA65-34CB-44B8-AE2E-15446F26F6E6}" destId="{68AE813A-5E73-4C92-A222-8070968F20CA}" srcOrd="1" destOrd="0" presId="urn:microsoft.com/office/officeart/2005/8/layout/vList6"/>
    <dgm:cxn modelId="{C4E9E8D3-A120-1048-9E58-DE157F1E3FEC}" type="presParOf" srcId="{71D8911F-644B-4D42-B2EC-3A035BF36973}" destId="{86A41951-7AEA-4383-B9BD-73E5611E2885}" srcOrd="1" destOrd="0" presId="urn:microsoft.com/office/officeart/2005/8/layout/vList6"/>
    <dgm:cxn modelId="{273402F2-0919-854C-BB50-957875E8ADBB}" type="presParOf" srcId="{71D8911F-644B-4D42-B2EC-3A035BF36973}" destId="{BCF8A679-AFB2-4C5D-A8AF-70954A402222}" srcOrd="2" destOrd="0" presId="urn:microsoft.com/office/officeart/2005/8/layout/vList6"/>
    <dgm:cxn modelId="{17ACA75D-CF6B-5440-A6D4-988116C5D87F}" type="presParOf" srcId="{BCF8A679-AFB2-4C5D-A8AF-70954A402222}" destId="{58D244CE-08E4-46A9-9D78-929A6D48E3F7}" srcOrd="0" destOrd="0" presId="urn:microsoft.com/office/officeart/2005/8/layout/vList6"/>
    <dgm:cxn modelId="{124A13AE-9835-7641-832D-36E353C01714}" type="presParOf" srcId="{BCF8A679-AFB2-4C5D-A8AF-70954A402222}" destId="{6953B0D9-5A18-43D2-AD03-21EC2B4DB33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04632F-9130-41FF-86E5-1AC2190EB72F}" type="doc">
      <dgm:prSet loTypeId="urn:microsoft.com/office/officeart/2005/8/layout/hProcess9" loCatId="process" qsTypeId="urn:microsoft.com/office/officeart/2005/8/quickstyle/simple1" qsCatId="simple" csTypeId="urn:microsoft.com/office/officeart/2005/8/colors/accent1_2" csCatId="accent1" phldr="1"/>
      <dgm:spPr/>
    </dgm:pt>
    <dgm:pt modelId="{7566DA61-EF4D-4219-AA17-95D896E855B5}">
      <dgm:prSet phldrT="[Testo]" custT="1"/>
      <dgm:spPr>
        <a:solidFill>
          <a:schemeClr val="accent2"/>
        </a:solidFill>
      </dgm:spPr>
      <dgm:t>
        <a:bodyPr/>
        <a:lstStyle/>
        <a:p>
          <a:r>
            <a:rPr lang="it-IT" sz="1200" b="1" dirty="0" smtClean="0">
              <a:solidFill>
                <a:schemeClr val="bg1"/>
              </a:solidFill>
            </a:rPr>
            <a:t>COINVOLGIMENTO DEI MEMBRI CHIAVE DEL TEAM DI REVISIONE</a:t>
          </a:r>
          <a:endParaRPr lang="it-IT" sz="1200" b="1" dirty="0">
            <a:solidFill>
              <a:schemeClr val="bg1"/>
            </a:solidFill>
          </a:endParaRPr>
        </a:p>
      </dgm:t>
    </dgm:pt>
    <dgm:pt modelId="{04B38755-0B7E-496D-936C-273F0650C097}" type="parTrans" cxnId="{E553B47C-2AA9-422C-8D47-3209A7FD8CC0}">
      <dgm:prSet/>
      <dgm:spPr/>
      <dgm:t>
        <a:bodyPr/>
        <a:lstStyle/>
        <a:p>
          <a:endParaRPr lang="it-IT"/>
        </a:p>
      </dgm:t>
    </dgm:pt>
    <dgm:pt modelId="{C8575DAC-1DC9-4700-AF56-DA09FA252250}" type="sibTrans" cxnId="{E553B47C-2AA9-422C-8D47-3209A7FD8CC0}">
      <dgm:prSet/>
      <dgm:spPr/>
      <dgm:t>
        <a:bodyPr/>
        <a:lstStyle/>
        <a:p>
          <a:endParaRPr lang="it-IT"/>
        </a:p>
      </dgm:t>
    </dgm:pt>
    <dgm:pt modelId="{6BF4F984-0B43-4CBD-B889-07F94EAA4D26}">
      <dgm:prSet phldrT="[Testo]" custT="1"/>
      <dgm:spPr>
        <a:solidFill>
          <a:schemeClr val="accent2"/>
        </a:solidFill>
      </dgm:spPr>
      <dgm:t>
        <a:bodyPr/>
        <a:lstStyle/>
        <a:p>
          <a:r>
            <a:rPr lang="it-IT" sz="1200" b="1" dirty="0" smtClean="0">
              <a:solidFill>
                <a:schemeClr val="bg1"/>
              </a:solidFill>
              <a:latin typeface="+mn-lt"/>
            </a:rPr>
            <a:t>DEFINIZIONE DELLA SIGNIFICATIVITA’</a:t>
          </a:r>
          <a:endParaRPr lang="it-IT" sz="1200" b="1" dirty="0">
            <a:solidFill>
              <a:schemeClr val="bg1"/>
            </a:solidFill>
            <a:latin typeface="+mn-lt"/>
          </a:endParaRPr>
        </a:p>
      </dgm:t>
    </dgm:pt>
    <dgm:pt modelId="{DEDFF9CB-5AA5-41A8-8CF6-407947A55908}" type="parTrans" cxnId="{3ED6EEBA-047F-4283-BFA0-0907F1659AE4}">
      <dgm:prSet/>
      <dgm:spPr/>
      <dgm:t>
        <a:bodyPr/>
        <a:lstStyle/>
        <a:p>
          <a:endParaRPr lang="it-IT"/>
        </a:p>
      </dgm:t>
    </dgm:pt>
    <dgm:pt modelId="{E58940AD-81BB-4723-9A26-3165BEA77849}" type="sibTrans" cxnId="{3ED6EEBA-047F-4283-BFA0-0907F1659AE4}">
      <dgm:prSet/>
      <dgm:spPr/>
      <dgm:t>
        <a:bodyPr/>
        <a:lstStyle/>
        <a:p>
          <a:endParaRPr lang="it-IT"/>
        </a:p>
      </dgm:t>
    </dgm:pt>
    <dgm:pt modelId="{3149DCCB-3F79-480A-93D5-1C063C8CAA85}">
      <dgm:prSet phldrT="[Testo]" custT="1"/>
      <dgm:spPr>
        <a:solidFill>
          <a:schemeClr val="accent2"/>
        </a:solidFill>
      </dgm:spPr>
      <dgm:t>
        <a:bodyPr/>
        <a:lstStyle/>
        <a:p>
          <a:endParaRPr lang="it-IT" sz="1200" b="1" dirty="0" smtClean="0">
            <a:solidFill>
              <a:schemeClr val="bg1"/>
            </a:solidFill>
          </a:endParaRPr>
        </a:p>
        <a:p>
          <a:r>
            <a:rPr lang="it-IT" sz="1200" b="1" dirty="0" smtClean="0">
              <a:solidFill>
                <a:schemeClr val="bg1"/>
              </a:solidFill>
            </a:rPr>
            <a:t>ATTIVITA’ DI PIANIFICAZIONE</a:t>
          </a:r>
        </a:p>
        <a:p>
          <a:r>
            <a:rPr lang="it-IT" sz="1200" b="1" dirty="0" smtClean="0">
              <a:solidFill>
                <a:schemeClr val="bg1"/>
              </a:solidFill>
              <a:latin typeface="+mn-lt"/>
            </a:rPr>
            <a:t>- Strategia generale di  revisione</a:t>
          </a:r>
        </a:p>
        <a:p>
          <a:r>
            <a:rPr lang="it-IT" sz="1200" b="1" dirty="0" smtClean="0">
              <a:solidFill>
                <a:schemeClr val="bg1"/>
              </a:solidFill>
              <a:latin typeface="+mn-lt"/>
            </a:rPr>
            <a:t>- Piano di revisione</a:t>
          </a:r>
          <a:endParaRPr lang="it-IT" sz="1200" b="1" dirty="0" smtClean="0">
            <a:solidFill>
              <a:schemeClr val="bg1"/>
            </a:solidFill>
          </a:endParaRPr>
        </a:p>
        <a:p>
          <a:endParaRPr lang="it-IT" sz="1200" b="1" dirty="0">
            <a:solidFill>
              <a:schemeClr val="bg1"/>
            </a:solidFill>
            <a:latin typeface="+mn-lt"/>
          </a:endParaRPr>
        </a:p>
      </dgm:t>
    </dgm:pt>
    <dgm:pt modelId="{71DFDCD0-3437-4FFB-A7C9-F39E8C2393AF}" type="parTrans" cxnId="{084D646C-EAD2-4649-A688-AEC12C47AAA0}">
      <dgm:prSet/>
      <dgm:spPr/>
      <dgm:t>
        <a:bodyPr/>
        <a:lstStyle/>
        <a:p>
          <a:endParaRPr lang="it-IT"/>
        </a:p>
      </dgm:t>
    </dgm:pt>
    <dgm:pt modelId="{1440C30E-D542-4586-A091-C75381016A52}" type="sibTrans" cxnId="{084D646C-EAD2-4649-A688-AEC12C47AAA0}">
      <dgm:prSet/>
      <dgm:spPr/>
      <dgm:t>
        <a:bodyPr/>
        <a:lstStyle/>
        <a:p>
          <a:endParaRPr lang="it-IT"/>
        </a:p>
      </dgm:t>
    </dgm:pt>
    <dgm:pt modelId="{DD86AE16-6787-4772-B3E7-56BA77D6D435}">
      <dgm:prSet phldrT="[Testo]" custT="1"/>
      <dgm:spPr>
        <a:solidFill>
          <a:schemeClr val="accent2"/>
        </a:solidFill>
      </dgm:spPr>
      <dgm:t>
        <a:bodyPr/>
        <a:lstStyle/>
        <a:p>
          <a:r>
            <a:rPr lang="it-IT" sz="1200" b="1" dirty="0" smtClean="0">
              <a:solidFill>
                <a:schemeClr val="bg1"/>
              </a:solidFill>
              <a:latin typeface="+mn-lt"/>
            </a:rPr>
            <a:t>DOCUMENTAZIONE:</a:t>
          </a:r>
        </a:p>
        <a:p>
          <a:r>
            <a:rPr lang="it-IT" sz="1200" b="1" dirty="0" smtClean="0">
              <a:solidFill>
                <a:schemeClr val="bg1"/>
              </a:solidFill>
              <a:latin typeface="+mn-lt"/>
            </a:rPr>
            <a:t>- Strategia generale di  revisione</a:t>
          </a:r>
        </a:p>
        <a:p>
          <a:r>
            <a:rPr lang="it-IT" sz="1200" b="1" dirty="0" smtClean="0">
              <a:solidFill>
                <a:schemeClr val="bg1"/>
              </a:solidFill>
              <a:latin typeface="+mn-lt"/>
            </a:rPr>
            <a:t>- Piano di revisione</a:t>
          </a:r>
        </a:p>
        <a:p>
          <a:endParaRPr lang="it-IT" sz="1200" b="1" dirty="0">
            <a:solidFill>
              <a:schemeClr val="bg1"/>
            </a:solidFill>
          </a:endParaRPr>
        </a:p>
      </dgm:t>
    </dgm:pt>
    <dgm:pt modelId="{B5C85F6A-783E-481F-A90B-631F91ACD62D}" type="parTrans" cxnId="{CC388BB7-65DA-4657-BDAE-10660E5AF442}">
      <dgm:prSet/>
      <dgm:spPr/>
      <dgm:t>
        <a:bodyPr/>
        <a:lstStyle/>
        <a:p>
          <a:endParaRPr lang="it-IT"/>
        </a:p>
      </dgm:t>
    </dgm:pt>
    <dgm:pt modelId="{1074661F-8D70-4460-9685-DA3CBB219256}" type="sibTrans" cxnId="{CC388BB7-65DA-4657-BDAE-10660E5AF442}">
      <dgm:prSet/>
      <dgm:spPr/>
      <dgm:t>
        <a:bodyPr/>
        <a:lstStyle/>
        <a:p>
          <a:endParaRPr lang="it-IT"/>
        </a:p>
      </dgm:t>
    </dgm:pt>
    <dgm:pt modelId="{C81480A7-F438-49F2-96B9-C4CE4FFC4AF7}">
      <dgm:prSet phldrT="[Testo]" custT="1"/>
      <dgm:spPr>
        <a:solidFill>
          <a:schemeClr val="accent6">
            <a:lumMod val="60000"/>
            <a:lumOff val="40000"/>
          </a:schemeClr>
        </a:solidFill>
      </dgm:spPr>
      <dgm:t>
        <a:bodyPr/>
        <a:lstStyle/>
        <a:p>
          <a:r>
            <a:rPr lang="it-IT" sz="1200" b="1" dirty="0" smtClean="0">
              <a:solidFill>
                <a:schemeClr val="bg1"/>
              </a:solidFill>
              <a:latin typeface="+mn-lt"/>
            </a:rPr>
            <a:t>OBIETTIVO:</a:t>
          </a:r>
        </a:p>
        <a:p>
          <a:r>
            <a:rPr lang="it-IT" sz="1200" b="1" dirty="0" smtClean="0">
              <a:solidFill>
                <a:schemeClr val="bg1"/>
              </a:solidFill>
              <a:latin typeface="+mn-lt"/>
            </a:rPr>
            <a:t>ATTIVITA’ DI REVISIONE EFFICACE</a:t>
          </a:r>
        </a:p>
        <a:p>
          <a:endParaRPr lang="it-IT" sz="900" dirty="0">
            <a:solidFill>
              <a:schemeClr val="bg1"/>
            </a:solidFill>
            <a:latin typeface="+mn-lt"/>
          </a:endParaRPr>
        </a:p>
      </dgm:t>
    </dgm:pt>
    <dgm:pt modelId="{5B2847B7-C252-43FD-AF82-C0269A550A4F}" type="sibTrans" cxnId="{030EED5C-CCBA-4F9D-8884-D28047A8C4F2}">
      <dgm:prSet/>
      <dgm:spPr/>
      <dgm:t>
        <a:bodyPr/>
        <a:lstStyle/>
        <a:p>
          <a:endParaRPr lang="it-IT"/>
        </a:p>
      </dgm:t>
    </dgm:pt>
    <dgm:pt modelId="{B12C6DA7-2FAA-4CF4-A20E-DFF67A8CD409}" type="parTrans" cxnId="{030EED5C-CCBA-4F9D-8884-D28047A8C4F2}">
      <dgm:prSet/>
      <dgm:spPr/>
      <dgm:t>
        <a:bodyPr/>
        <a:lstStyle/>
        <a:p>
          <a:endParaRPr lang="it-IT"/>
        </a:p>
      </dgm:t>
    </dgm:pt>
    <dgm:pt modelId="{41A653CD-854A-416C-BE01-46302EF599CA}" type="pres">
      <dgm:prSet presAssocID="{DA04632F-9130-41FF-86E5-1AC2190EB72F}" presName="CompostProcess" presStyleCnt="0">
        <dgm:presLayoutVars>
          <dgm:dir/>
          <dgm:resizeHandles val="exact"/>
        </dgm:presLayoutVars>
      </dgm:prSet>
      <dgm:spPr/>
    </dgm:pt>
    <dgm:pt modelId="{591B4388-8A95-4478-849C-9B8B4CD40813}" type="pres">
      <dgm:prSet presAssocID="{DA04632F-9130-41FF-86E5-1AC2190EB72F}" presName="arrow" presStyleLbl="bgShp" presStyleIdx="0" presStyleCnt="1" custScaleX="117647" custScaleY="100000" custLinFactNeighborX="-960"/>
      <dgm:spPr>
        <a:solidFill>
          <a:schemeClr val="accent3">
            <a:lumMod val="85000"/>
          </a:schemeClr>
        </a:solidFill>
      </dgm:spPr>
    </dgm:pt>
    <dgm:pt modelId="{FD70FB70-3A95-4AD9-844E-7401674FDE4B}" type="pres">
      <dgm:prSet presAssocID="{DA04632F-9130-41FF-86E5-1AC2190EB72F}" presName="linearProcess" presStyleCnt="0"/>
      <dgm:spPr/>
    </dgm:pt>
    <dgm:pt modelId="{934DA678-91C4-4CB5-93E5-A5240356C540}" type="pres">
      <dgm:prSet presAssocID="{7566DA61-EF4D-4219-AA17-95D896E855B5}" presName="textNode" presStyleLbl="node1" presStyleIdx="0" presStyleCnt="5" custScaleX="116777" custLinFactX="100000" custLinFactNeighborX="165510" custLinFactNeighborY="2437">
        <dgm:presLayoutVars>
          <dgm:bulletEnabled val="1"/>
        </dgm:presLayoutVars>
      </dgm:prSet>
      <dgm:spPr/>
      <dgm:t>
        <a:bodyPr/>
        <a:lstStyle/>
        <a:p>
          <a:endParaRPr lang="it-IT"/>
        </a:p>
      </dgm:t>
    </dgm:pt>
    <dgm:pt modelId="{20BF665A-A5E4-49AC-8CE2-24DB0C084B22}" type="pres">
      <dgm:prSet presAssocID="{C8575DAC-1DC9-4700-AF56-DA09FA252250}" presName="sibTrans" presStyleCnt="0"/>
      <dgm:spPr/>
    </dgm:pt>
    <dgm:pt modelId="{E1BF90C0-7324-4756-B289-80B2F4C627A0}" type="pres">
      <dgm:prSet presAssocID="{6BF4F984-0B43-4CBD-B889-07F94EAA4D26}" presName="textNode" presStyleLbl="node1" presStyleIdx="1" presStyleCnt="5" custLinFactX="-97503" custLinFactNeighborX="-100000" custLinFactNeighborY="2437">
        <dgm:presLayoutVars>
          <dgm:bulletEnabled val="1"/>
        </dgm:presLayoutVars>
      </dgm:prSet>
      <dgm:spPr/>
      <dgm:t>
        <a:bodyPr/>
        <a:lstStyle/>
        <a:p>
          <a:endParaRPr lang="it-IT"/>
        </a:p>
      </dgm:t>
    </dgm:pt>
    <dgm:pt modelId="{758315B5-AD45-4BEA-BDB9-8F1004109DDE}" type="pres">
      <dgm:prSet presAssocID="{E58940AD-81BB-4723-9A26-3165BEA77849}" presName="sibTrans" presStyleCnt="0"/>
      <dgm:spPr/>
    </dgm:pt>
    <dgm:pt modelId="{725569F9-AB91-4147-8BC5-ECEDAEA6E67E}" type="pres">
      <dgm:prSet presAssocID="{3149DCCB-3F79-480A-93D5-1C063C8CAA85}" presName="textNode" presStyleLbl="node1" presStyleIdx="2" presStyleCnt="5" custScaleX="97784">
        <dgm:presLayoutVars>
          <dgm:bulletEnabled val="1"/>
        </dgm:presLayoutVars>
      </dgm:prSet>
      <dgm:spPr/>
      <dgm:t>
        <a:bodyPr/>
        <a:lstStyle/>
        <a:p>
          <a:endParaRPr lang="it-IT"/>
        </a:p>
      </dgm:t>
    </dgm:pt>
    <dgm:pt modelId="{E5325199-A36D-4AA6-B59D-F5D83EC0DF3C}" type="pres">
      <dgm:prSet presAssocID="{1440C30E-D542-4586-A091-C75381016A52}" presName="sibTrans" presStyleCnt="0"/>
      <dgm:spPr/>
    </dgm:pt>
    <dgm:pt modelId="{A81220A0-EFC8-45DA-ABFD-07C257E63FDF}" type="pres">
      <dgm:prSet presAssocID="{DD86AE16-6787-4772-B3E7-56BA77D6D435}" presName="textNode" presStyleLbl="node1" presStyleIdx="3" presStyleCnt="5" custScaleX="121719">
        <dgm:presLayoutVars>
          <dgm:bulletEnabled val="1"/>
        </dgm:presLayoutVars>
      </dgm:prSet>
      <dgm:spPr/>
      <dgm:t>
        <a:bodyPr/>
        <a:lstStyle/>
        <a:p>
          <a:endParaRPr lang="it-IT"/>
        </a:p>
      </dgm:t>
    </dgm:pt>
    <dgm:pt modelId="{1AAB8BB0-AD5F-4639-9A75-DA7AAF53C33B}" type="pres">
      <dgm:prSet presAssocID="{1074661F-8D70-4460-9685-DA3CBB219256}" presName="sibTrans" presStyleCnt="0"/>
      <dgm:spPr/>
    </dgm:pt>
    <dgm:pt modelId="{CDEF1607-F65C-4DD5-BCF4-A1FDE28F098C}" type="pres">
      <dgm:prSet presAssocID="{C81480A7-F438-49F2-96B9-C4CE4FFC4AF7}" presName="textNode" presStyleLbl="node1" presStyleIdx="4" presStyleCnt="5" custScaleY="110190">
        <dgm:presLayoutVars>
          <dgm:bulletEnabled val="1"/>
        </dgm:presLayoutVars>
      </dgm:prSet>
      <dgm:spPr/>
      <dgm:t>
        <a:bodyPr/>
        <a:lstStyle/>
        <a:p>
          <a:endParaRPr lang="it-IT"/>
        </a:p>
      </dgm:t>
    </dgm:pt>
  </dgm:ptLst>
  <dgm:cxnLst>
    <dgm:cxn modelId="{124866BE-8211-6E47-91B7-CB0C7EC08374}" type="presOf" srcId="{DA04632F-9130-41FF-86E5-1AC2190EB72F}" destId="{41A653CD-854A-416C-BE01-46302EF599CA}" srcOrd="0" destOrd="0" presId="urn:microsoft.com/office/officeart/2005/8/layout/hProcess9"/>
    <dgm:cxn modelId="{CC388BB7-65DA-4657-BDAE-10660E5AF442}" srcId="{DA04632F-9130-41FF-86E5-1AC2190EB72F}" destId="{DD86AE16-6787-4772-B3E7-56BA77D6D435}" srcOrd="3" destOrd="0" parTransId="{B5C85F6A-783E-481F-A90B-631F91ACD62D}" sibTransId="{1074661F-8D70-4460-9685-DA3CBB219256}"/>
    <dgm:cxn modelId="{4E3EDB32-5FE0-1849-80E5-C83B1CFC7613}" type="presOf" srcId="{DD86AE16-6787-4772-B3E7-56BA77D6D435}" destId="{A81220A0-EFC8-45DA-ABFD-07C257E63FDF}" srcOrd="0" destOrd="0" presId="urn:microsoft.com/office/officeart/2005/8/layout/hProcess9"/>
    <dgm:cxn modelId="{BB567872-7C8D-0E4A-912C-00ECC8FA6BDA}" type="presOf" srcId="{C81480A7-F438-49F2-96B9-C4CE4FFC4AF7}" destId="{CDEF1607-F65C-4DD5-BCF4-A1FDE28F098C}" srcOrd="0" destOrd="0" presId="urn:microsoft.com/office/officeart/2005/8/layout/hProcess9"/>
    <dgm:cxn modelId="{084D646C-EAD2-4649-A688-AEC12C47AAA0}" srcId="{DA04632F-9130-41FF-86E5-1AC2190EB72F}" destId="{3149DCCB-3F79-480A-93D5-1C063C8CAA85}" srcOrd="2" destOrd="0" parTransId="{71DFDCD0-3437-4FFB-A7C9-F39E8C2393AF}" sibTransId="{1440C30E-D542-4586-A091-C75381016A52}"/>
    <dgm:cxn modelId="{1DABD705-370F-3645-8BBE-0D03643256EE}" type="presOf" srcId="{7566DA61-EF4D-4219-AA17-95D896E855B5}" destId="{934DA678-91C4-4CB5-93E5-A5240356C540}" srcOrd="0" destOrd="0" presId="urn:microsoft.com/office/officeart/2005/8/layout/hProcess9"/>
    <dgm:cxn modelId="{E553B47C-2AA9-422C-8D47-3209A7FD8CC0}" srcId="{DA04632F-9130-41FF-86E5-1AC2190EB72F}" destId="{7566DA61-EF4D-4219-AA17-95D896E855B5}" srcOrd="0" destOrd="0" parTransId="{04B38755-0B7E-496D-936C-273F0650C097}" sibTransId="{C8575DAC-1DC9-4700-AF56-DA09FA252250}"/>
    <dgm:cxn modelId="{3ED6EEBA-047F-4283-BFA0-0907F1659AE4}" srcId="{DA04632F-9130-41FF-86E5-1AC2190EB72F}" destId="{6BF4F984-0B43-4CBD-B889-07F94EAA4D26}" srcOrd="1" destOrd="0" parTransId="{DEDFF9CB-5AA5-41A8-8CF6-407947A55908}" sibTransId="{E58940AD-81BB-4723-9A26-3165BEA77849}"/>
    <dgm:cxn modelId="{0BF595D3-CD57-1E48-B536-5A0ED94D2FE8}" type="presOf" srcId="{6BF4F984-0B43-4CBD-B889-07F94EAA4D26}" destId="{E1BF90C0-7324-4756-B289-80B2F4C627A0}" srcOrd="0" destOrd="0" presId="urn:microsoft.com/office/officeart/2005/8/layout/hProcess9"/>
    <dgm:cxn modelId="{CD023739-8142-FE4A-A878-7CD517951A4C}" type="presOf" srcId="{3149DCCB-3F79-480A-93D5-1C063C8CAA85}" destId="{725569F9-AB91-4147-8BC5-ECEDAEA6E67E}" srcOrd="0" destOrd="0" presId="urn:microsoft.com/office/officeart/2005/8/layout/hProcess9"/>
    <dgm:cxn modelId="{030EED5C-CCBA-4F9D-8884-D28047A8C4F2}" srcId="{DA04632F-9130-41FF-86E5-1AC2190EB72F}" destId="{C81480A7-F438-49F2-96B9-C4CE4FFC4AF7}" srcOrd="4" destOrd="0" parTransId="{B12C6DA7-2FAA-4CF4-A20E-DFF67A8CD409}" sibTransId="{5B2847B7-C252-43FD-AF82-C0269A550A4F}"/>
    <dgm:cxn modelId="{C74FB05F-7788-8A43-873D-7D25B029475D}" type="presParOf" srcId="{41A653CD-854A-416C-BE01-46302EF599CA}" destId="{591B4388-8A95-4478-849C-9B8B4CD40813}" srcOrd="0" destOrd="0" presId="urn:microsoft.com/office/officeart/2005/8/layout/hProcess9"/>
    <dgm:cxn modelId="{01ED7D4C-7214-A447-B656-B19A62332AAB}" type="presParOf" srcId="{41A653CD-854A-416C-BE01-46302EF599CA}" destId="{FD70FB70-3A95-4AD9-844E-7401674FDE4B}" srcOrd="1" destOrd="0" presId="urn:microsoft.com/office/officeart/2005/8/layout/hProcess9"/>
    <dgm:cxn modelId="{2AA3AE93-5536-C84D-B534-B533DF7CCEEF}" type="presParOf" srcId="{FD70FB70-3A95-4AD9-844E-7401674FDE4B}" destId="{934DA678-91C4-4CB5-93E5-A5240356C540}" srcOrd="0" destOrd="0" presId="urn:microsoft.com/office/officeart/2005/8/layout/hProcess9"/>
    <dgm:cxn modelId="{20A47FE8-E560-4940-9840-55D6CB507B98}" type="presParOf" srcId="{FD70FB70-3A95-4AD9-844E-7401674FDE4B}" destId="{20BF665A-A5E4-49AC-8CE2-24DB0C084B22}" srcOrd="1" destOrd="0" presId="urn:microsoft.com/office/officeart/2005/8/layout/hProcess9"/>
    <dgm:cxn modelId="{003722AC-6DC2-3E4D-A107-34F1E9F811D5}" type="presParOf" srcId="{FD70FB70-3A95-4AD9-844E-7401674FDE4B}" destId="{E1BF90C0-7324-4756-B289-80B2F4C627A0}" srcOrd="2" destOrd="0" presId="urn:microsoft.com/office/officeart/2005/8/layout/hProcess9"/>
    <dgm:cxn modelId="{0DE8815A-44BD-F642-A987-A28555B38E9B}" type="presParOf" srcId="{FD70FB70-3A95-4AD9-844E-7401674FDE4B}" destId="{758315B5-AD45-4BEA-BDB9-8F1004109DDE}" srcOrd="3" destOrd="0" presId="urn:microsoft.com/office/officeart/2005/8/layout/hProcess9"/>
    <dgm:cxn modelId="{2809EB8A-2AFE-B448-9925-7814CF1F2492}" type="presParOf" srcId="{FD70FB70-3A95-4AD9-844E-7401674FDE4B}" destId="{725569F9-AB91-4147-8BC5-ECEDAEA6E67E}" srcOrd="4" destOrd="0" presId="urn:microsoft.com/office/officeart/2005/8/layout/hProcess9"/>
    <dgm:cxn modelId="{B87456BF-A19D-B640-99AA-5995CA2C8DC7}" type="presParOf" srcId="{FD70FB70-3A95-4AD9-844E-7401674FDE4B}" destId="{E5325199-A36D-4AA6-B59D-F5D83EC0DF3C}" srcOrd="5" destOrd="0" presId="urn:microsoft.com/office/officeart/2005/8/layout/hProcess9"/>
    <dgm:cxn modelId="{A9FC2708-E1F3-E34F-8687-58C0AB910F1C}" type="presParOf" srcId="{FD70FB70-3A95-4AD9-844E-7401674FDE4B}" destId="{A81220A0-EFC8-45DA-ABFD-07C257E63FDF}" srcOrd="6" destOrd="0" presId="urn:microsoft.com/office/officeart/2005/8/layout/hProcess9"/>
    <dgm:cxn modelId="{8886E4E4-AB7F-C74E-B6D9-625F0F6CF40E}" type="presParOf" srcId="{FD70FB70-3A95-4AD9-844E-7401674FDE4B}" destId="{1AAB8BB0-AD5F-4639-9A75-DA7AAF53C33B}" srcOrd="7" destOrd="0" presId="urn:microsoft.com/office/officeart/2005/8/layout/hProcess9"/>
    <dgm:cxn modelId="{4D1562DB-B76F-0747-BBB7-38386CACE1A0}" type="presParOf" srcId="{FD70FB70-3A95-4AD9-844E-7401674FDE4B}" destId="{CDEF1607-F65C-4DD5-BCF4-A1FDE28F098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99E3DB-A48D-4F27-92B4-ED92E04E5C5F}"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it-IT"/>
        </a:p>
      </dgm:t>
    </dgm:pt>
    <dgm:pt modelId="{D625B5F2-0A4A-4C43-BBAB-5E4FCC1DEC90}">
      <dgm:prSet phldrT="[Testo]"/>
      <dgm:spPr/>
      <dgm:t>
        <a:bodyPr/>
        <a:lstStyle/>
        <a:p>
          <a:r>
            <a:rPr lang="it-IT" dirty="0" smtClean="0"/>
            <a:t>nella pianificazione e nello  svolgimento della revisione contabile</a:t>
          </a:r>
          <a:endParaRPr lang="it-IT" dirty="0"/>
        </a:p>
      </dgm:t>
    </dgm:pt>
    <dgm:pt modelId="{F3A2D7C2-FD98-42BD-AF3C-E47BD11E0F34}" type="parTrans" cxnId="{F77B61D6-DCCD-41D8-80CA-2A73C4483316}">
      <dgm:prSet/>
      <dgm:spPr/>
      <dgm:t>
        <a:bodyPr/>
        <a:lstStyle/>
        <a:p>
          <a:endParaRPr lang="it-IT"/>
        </a:p>
      </dgm:t>
    </dgm:pt>
    <dgm:pt modelId="{5F00A745-CBE3-4E59-A3FB-897DBD199F94}" type="sibTrans" cxnId="{F77B61D6-DCCD-41D8-80CA-2A73C4483316}">
      <dgm:prSet/>
      <dgm:spPr/>
      <dgm:t>
        <a:bodyPr/>
        <a:lstStyle/>
        <a:p>
          <a:endParaRPr lang="it-IT"/>
        </a:p>
      </dgm:t>
    </dgm:pt>
    <dgm:pt modelId="{D2DAC727-4B58-4C0C-B044-BCDA6B508103}">
      <dgm:prSet phldrT="[Testo]"/>
      <dgm:spPr/>
      <dgm:t>
        <a:bodyPr/>
        <a:lstStyle/>
        <a:p>
          <a:r>
            <a:rPr lang="it-IT" dirty="0" smtClean="0"/>
            <a:t>nella valutazione dell’effetto degli errori identificati sullo svolgimento della revisione contabile</a:t>
          </a:r>
          <a:endParaRPr lang="it-IT" dirty="0"/>
        </a:p>
      </dgm:t>
    </dgm:pt>
    <dgm:pt modelId="{0F4BF260-39F7-4D94-B6B0-4DE23784FDFB}" type="parTrans" cxnId="{BF1CAC79-A3ED-40E7-A095-FA7EE38BD95E}">
      <dgm:prSet/>
      <dgm:spPr/>
      <dgm:t>
        <a:bodyPr/>
        <a:lstStyle/>
        <a:p>
          <a:endParaRPr lang="it-IT"/>
        </a:p>
      </dgm:t>
    </dgm:pt>
    <dgm:pt modelId="{9E123A4B-5F7B-42F7-8E52-BBD0BE3ADC88}" type="sibTrans" cxnId="{BF1CAC79-A3ED-40E7-A095-FA7EE38BD95E}">
      <dgm:prSet/>
      <dgm:spPr/>
      <dgm:t>
        <a:bodyPr/>
        <a:lstStyle/>
        <a:p>
          <a:endParaRPr lang="it-IT"/>
        </a:p>
      </dgm:t>
    </dgm:pt>
    <dgm:pt modelId="{0DA4F33A-8F07-4AB5-85E2-229275050520}">
      <dgm:prSet phldrT="[Testo]"/>
      <dgm:spPr/>
      <dgm:t>
        <a:bodyPr/>
        <a:lstStyle/>
        <a:p>
          <a:r>
            <a:rPr lang="it-IT" smtClean="0"/>
            <a:t>dell’effetto degli errori non corretti</a:t>
          </a:r>
          <a:endParaRPr lang="it-IT" dirty="0"/>
        </a:p>
      </dgm:t>
    </dgm:pt>
    <dgm:pt modelId="{E915B299-022E-4B7B-B19C-4E492A40A1C6}" type="parTrans" cxnId="{E881C173-FC68-4E38-9A03-1C2E48381D49}">
      <dgm:prSet/>
      <dgm:spPr/>
      <dgm:t>
        <a:bodyPr/>
        <a:lstStyle/>
        <a:p>
          <a:endParaRPr lang="it-IT"/>
        </a:p>
      </dgm:t>
    </dgm:pt>
    <dgm:pt modelId="{D318B7F7-5DA0-4A0B-BE41-CD25B40D83FE}" type="sibTrans" cxnId="{E881C173-FC68-4E38-9A03-1C2E48381D49}">
      <dgm:prSet/>
      <dgm:spPr/>
      <dgm:t>
        <a:bodyPr/>
        <a:lstStyle/>
        <a:p>
          <a:endParaRPr lang="it-IT"/>
        </a:p>
      </dgm:t>
    </dgm:pt>
    <dgm:pt modelId="{A43CD696-86EB-4BF0-B3D3-B1F146D2B51C}">
      <dgm:prSet phldrT="[Testo]"/>
      <dgm:spPr/>
      <dgm:t>
        <a:bodyPr/>
        <a:lstStyle/>
        <a:p>
          <a:r>
            <a:rPr lang="it-IT" smtClean="0"/>
            <a:t>nella formazione del giudizio nella relazione di revisione</a:t>
          </a:r>
          <a:endParaRPr lang="it-IT" dirty="0"/>
        </a:p>
      </dgm:t>
    </dgm:pt>
    <dgm:pt modelId="{42DFAB74-0A0E-48FD-ABF6-38A4CD62A37B}" type="parTrans" cxnId="{6E24A3DA-4328-49B3-96CE-6CADC709C170}">
      <dgm:prSet/>
      <dgm:spPr/>
      <dgm:t>
        <a:bodyPr/>
        <a:lstStyle/>
        <a:p>
          <a:endParaRPr lang="it-IT"/>
        </a:p>
      </dgm:t>
    </dgm:pt>
    <dgm:pt modelId="{B15165E9-E961-4641-854A-B8915D9B8B89}" type="sibTrans" cxnId="{6E24A3DA-4328-49B3-96CE-6CADC709C170}">
      <dgm:prSet/>
      <dgm:spPr/>
      <dgm:t>
        <a:bodyPr/>
        <a:lstStyle/>
        <a:p>
          <a:endParaRPr lang="it-IT"/>
        </a:p>
      </dgm:t>
    </dgm:pt>
    <dgm:pt modelId="{425D1948-7BB1-46EA-98A3-3268DE9FD54B}" type="pres">
      <dgm:prSet presAssocID="{7799E3DB-A48D-4F27-92B4-ED92E04E5C5F}" presName="diagram" presStyleCnt="0">
        <dgm:presLayoutVars>
          <dgm:dir/>
          <dgm:resizeHandles val="exact"/>
        </dgm:presLayoutVars>
      </dgm:prSet>
      <dgm:spPr/>
      <dgm:t>
        <a:bodyPr/>
        <a:lstStyle/>
        <a:p>
          <a:endParaRPr lang="it-IT"/>
        </a:p>
      </dgm:t>
    </dgm:pt>
    <dgm:pt modelId="{4346739C-5DA2-44D9-868B-D77520F3A466}" type="pres">
      <dgm:prSet presAssocID="{D625B5F2-0A4A-4C43-BBAB-5E4FCC1DEC90}" presName="node" presStyleLbl="node1" presStyleIdx="0" presStyleCnt="4">
        <dgm:presLayoutVars>
          <dgm:bulletEnabled val="1"/>
        </dgm:presLayoutVars>
      </dgm:prSet>
      <dgm:spPr/>
      <dgm:t>
        <a:bodyPr/>
        <a:lstStyle/>
        <a:p>
          <a:endParaRPr lang="it-IT"/>
        </a:p>
      </dgm:t>
    </dgm:pt>
    <dgm:pt modelId="{DA32FE14-BFEC-45D2-9594-C8932FD422DC}" type="pres">
      <dgm:prSet presAssocID="{5F00A745-CBE3-4E59-A3FB-897DBD199F94}" presName="sibTrans" presStyleCnt="0"/>
      <dgm:spPr/>
      <dgm:t>
        <a:bodyPr/>
        <a:lstStyle/>
        <a:p>
          <a:endParaRPr lang="it-IT"/>
        </a:p>
      </dgm:t>
    </dgm:pt>
    <dgm:pt modelId="{326CA5B0-9A4D-4E3F-8E9F-17117A4D1D21}" type="pres">
      <dgm:prSet presAssocID="{D2DAC727-4B58-4C0C-B044-BCDA6B508103}" presName="node" presStyleLbl="node1" presStyleIdx="1" presStyleCnt="4">
        <dgm:presLayoutVars>
          <dgm:bulletEnabled val="1"/>
        </dgm:presLayoutVars>
      </dgm:prSet>
      <dgm:spPr/>
      <dgm:t>
        <a:bodyPr/>
        <a:lstStyle/>
        <a:p>
          <a:endParaRPr lang="it-IT"/>
        </a:p>
      </dgm:t>
    </dgm:pt>
    <dgm:pt modelId="{4C1AAC0D-EDAD-41BA-A860-C156B564E79F}" type="pres">
      <dgm:prSet presAssocID="{9E123A4B-5F7B-42F7-8E52-BBD0BE3ADC88}" presName="sibTrans" presStyleCnt="0"/>
      <dgm:spPr/>
      <dgm:t>
        <a:bodyPr/>
        <a:lstStyle/>
        <a:p>
          <a:endParaRPr lang="it-IT"/>
        </a:p>
      </dgm:t>
    </dgm:pt>
    <dgm:pt modelId="{1B12EC50-EBB8-4296-8847-24EF3EEE5E4E}" type="pres">
      <dgm:prSet presAssocID="{0DA4F33A-8F07-4AB5-85E2-229275050520}" presName="node" presStyleLbl="node1" presStyleIdx="2" presStyleCnt="4">
        <dgm:presLayoutVars>
          <dgm:bulletEnabled val="1"/>
        </dgm:presLayoutVars>
      </dgm:prSet>
      <dgm:spPr/>
      <dgm:t>
        <a:bodyPr/>
        <a:lstStyle/>
        <a:p>
          <a:endParaRPr lang="it-IT"/>
        </a:p>
      </dgm:t>
    </dgm:pt>
    <dgm:pt modelId="{2961BE93-0D16-4F07-B0F8-34DE47404323}" type="pres">
      <dgm:prSet presAssocID="{D318B7F7-5DA0-4A0B-BE41-CD25B40D83FE}" presName="sibTrans" presStyleCnt="0"/>
      <dgm:spPr/>
      <dgm:t>
        <a:bodyPr/>
        <a:lstStyle/>
        <a:p>
          <a:endParaRPr lang="it-IT"/>
        </a:p>
      </dgm:t>
    </dgm:pt>
    <dgm:pt modelId="{5A14FC12-FD93-42CB-9A6C-695D4954DAF6}" type="pres">
      <dgm:prSet presAssocID="{A43CD696-86EB-4BF0-B3D3-B1F146D2B51C}" presName="node" presStyleLbl="node1" presStyleIdx="3" presStyleCnt="4">
        <dgm:presLayoutVars>
          <dgm:bulletEnabled val="1"/>
        </dgm:presLayoutVars>
      </dgm:prSet>
      <dgm:spPr/>
      <dgm:t>
        <a:bodyPr/>
        <a:lstStyle/>
        <a:p>
          <a:endParaRPr lang="it-IT"/>
        </a:p>
      </dgm:t>
    </dgm:pt>
  </dgm:ptLst>
  <dgm:cxnLst>
    <dgm:cxn modelId="{F77B61D6-DCCD-41D8-80CA-2A73C4483316}" srcId="{7799E3DB-A48D-4F27-92B4-ED92E04E5C5F}" destId="{D625B5F2-0A4A-4C43-BBAB-5E4FCC1DEC90}" srcOrd="0" destOrd="0" parTransId="{F3A2D7C2-FD98-42BD-AF3C-E47BD11E0F34}" sibTransId="{5F00A745-CBE3-4E59-A3FB-897DBD199F94}"/>
    <dgm:cxn modelId="{F632B962-9A9C-2C40-9846-937E58B22B59}" type="presOf" srcId="{D625B5F2-0A4A-4C43-BBAB-5E4FCC1DEC90}" destId="{4346739C-5DA2-44D9-868B-D77520F3A466}" srcOrd="0" destOrd="0" presId="urn:microsoft.com/office/officeart/2005/8/layout/default"/>
    <dgm:cxn modelId="{BEDB5D2A-99CB-9544-942E-4CD5411608DD}" type="presOf" srcId="{D2DAC727-4B58-4C0C-B044-BCDA6B508103}" destId="{326CA5B0-9A4D-4E3F-8E9F-17117A4D1D21}" srcOrd="0" destOrd="0" presId="urn:microsoft.com/office/officeart/2005/8/layout/default"/>
    <dgm:cxn modelId="{6E24A3DA-4328-49B3-96CE-6CADC709C170}" srcId="{7799E3DB-A48D-4F27-92B4-ED92E04E5C5F}" destId="{A43CD696-86EB-4BF0-B3D3-B1F146D2B51C}" srcOrd="3" destOrd="0" parTransId="{42DFAB74-0A0E-48FD-ABF6-38A4CD62A37B}" sibTransId="{B15165E9-E961-4641-854A-B8915D9B8B89}"/>
    <dgm:cxn modelId="{BF1CAC79-A3ED-40E7-A095-FA7EE38BD95E}" srcId="{7799E3DB-A48D-4F27-92B4-ED92E04E5C5F}" destId="{D2DAC727-4B58-4C0C-B044-BCDA6B508103}" srcOrd="1" destOrd="0" parTransId="{0F4BF260-39F7-4D94-B6B0-4DE23784FDFB}" sibTransId="{9E123A4B-5F7B-42F7-8E52-BBD0BE3ADC88}"/>
    <dgm:cxn modelId="{448C2C46-63FF-AB4E-857A-B3F5A5671F9C}" type="presOf" srcId="{7799E3DB-A48D-4F27-92B4-ED92E04E5C5F}" destId="{425D1948-7BB1-46EA-98A3-3268DE9FD54B}" srcOrd="0" destOrd="0" presId="urn:microsoft.com/office/officeart/2005/8/layout/default"/>
    <dgm:cxn modelId="{5D336CAF-4091-1648-8A95-51B6CA5D4FAA}" type="presOf" srcId="{A43CD696-86EB-4BF0-B3D3-B1F146D2B51C}" destId="{5A14FC12-FD93-42CB-9A6C-695D4954DAF6}" srcOrd="0" destOrd="0" presId="urn:microsoft.com/office/officeart/2005/8/layout/default"/>
    <dgm:cxn modelId="{7DC11C3B-8334-5848-B663-9F37555690BD}" type="presOf" srcId="{0DA4F33A-8F07-4AB5-85E2-229275050520}" destId="{1B12EC50-EBB8-4296-8847-24EF3EEE5E4E}" srcOrd="0" destOrd="0" presId="urn:microsoft.com/office/officeart/2005/8/layout/default"/>
    <dgm:cxn modelId="{E881C173-FC68-4E38-9A03-1C2E48381D49}" srcId="{7799E3DB-A48D-4F27-92B4-ED92E04E5C5F}" destId="{0DA4F33A-8F07-4AB5-85E2-229275050520}" srcOrd="2" destOrd="0" parTransId="{E915B299-022E-4B7B-B19C-4E492A40A1C6}" sibTransId="{D318B7F7-5DA0-4A0B-BE41-CD25B40D83FE}"/>
    <dgm:cxn modelId="{1209E776-670F-014C-9412-ADA76E23A6DC}" type="presParOf" srcId="{425D1948-7BB1-46EA-98A3-3268DE9FD54B}" destId="{4346739C-5DA2-44D9-868B-D77520F3A466}" srcOrd="0" destOrd="0" presId="urn:microsoft.com/office/officeart/2005/8/layout/default"/>
    <dgm:cxn modelId="{E5ABCF70-69C8-C546-AFF8-E24190160F88}" type="presParOf" srcId="{425D1948-7BB1-46EA-98A3-3268DE9FD54B}" destId="{DA32FE14-BFEC-45D2-9594-C8932FD422DC}" srcOrd="1" destOrd="0" presId="urn:microsoft.com/office/officeart/2005/8/layout/default"/>
    <dgm:cxn modelId="{34AA710F-6B09-5F48-A97F-543EDC9CDB63}" type="presParOf" srcId="{425D1948-7BB1-46EA-98A3-3268DE9FD54B}" destId="{326CA5B0-9A4D-4E3F-8E9F-17117A4D1D21}" srcOrd="2" destOrd="0" presId="urn:microsoft.com/office/officeart/2005/8/layout/default"/>
    <dgm:cxn modelId="{2711DE67-EDB0-2E41-AA57-67EA539A62F9}" type="presParOf" srcId="{425D1948-7BB1-46EA-98A3-3268DE9FD54B}" destId="{4C1AAC0D-EDAD-41BA-A860-C156B564E79F}" srcOrd="3" destOrd="0" presId="urn:microsoft.com/office/officeart/2005/8/layout/default"/>
    <dgm:cxn modelId="{46DF483E-1D0C-EB4C-AB08-0AAC0131AE5E}" type="presParOf" srcId="{425D1948-7BB1-46EA-98A3-3268DE9FD54B}" destId="{1B12EC50-EBB8-4296-8847-24EF3EEE5E4E}" srcOrd="4" destOrd="0" presId="urn:microsoft.com/office/officeart/2005/8/layout/default"/>
    <dgm:cxn modelId="{C3CCD78F-1A75-FF4F-A049-27F92FF99F33}" type="presParOf" srcId="{425D1948-7BB1-46EA-98A3-3268DE9FD54B}" destId="{2961BE93-0D16-4F07-B0F8-34DE47404323}" srcOrd="5" destOrd="0" presId="urn:microsoft.com/office/officeart/2005/8/layout/default"/>
    <dgm:cxn modelId="{814FF95D-119C-F04D-93C4-882621017D6D}" type="presParOf" srcId="{425D1948-7BB1-46EA-98A3-3268DE9FD54B}" destId="{5A14FC12-FD93-42CB-9A6C-695D4954DAF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90030A-B59B-4495-9082-B6B210E60E6B}"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it-IT"/>
        </a:p>
      </dgm:t>
    </dgm:pt>
    <dgm:pt modelId="{60DD0C24-75C6-44F8-BF33-EC6AD31C346A}">
      <dgm:prSet phldrT="[Testo]"/>
      <dgm:spPr/>
      <dgm:t>
        <a:bodyPr/>
        <a:lstStyle/>
        <a:p>
          <a:r>
            <a:rPr lang="it-IT" b="1" dirty="0" smtClean="0"/>
            <a:t>Lo scopo principale della “significatività per il bilancio nel suo complesso” è definire un limite, quantitativo e qualitativo, in base al quale saranno valutati gli errori (singoli e complessivi) individuati dal revisore per decidere se modificare il proprio giudizio sul bilancio.</a:t>
          </a:r>
          <a:endParaRPr lang="it-IT" b="1" dirty="0"/>
        </a:p>
      </dgm:t>
    </dgm:pt>
    <dgm:pt modelId="{7D59E4CE-909B-4E41-A48F-9FD1312FD6B6}" type="parTrans" cxnId="{66917B16-7C12-4123-B26E-FD3975199E90}">
      <dgm:prSet/>
      <dgm:spPr/>
      <dgm:t>
        <a:bodyPr/>
        <a:lstStyle/>
        <a:p>
          <a:endParaRPr lang="it-IT"/>
        </a:p>
      </dgm:t>
    </dgm:pt>
    <dgm:pt modelId="{7A1416A0-9A66-49DE-ACF8-AD9391DB607E}" type="sibTrans" cxnId="{66917B16-7C12-4123-B26E-FD3975199E90}">
      <dgm:prSet/>
      <dgm:spPr/>
      <dgm:t>
        <a:bodyPr/>
        <a:lstStyle/>
        <a:p>
          <a:endParaRPr lang="it-IT"/>
        </a:p>
      </dgm:t>
    </dgm:pt>
    <dgm:pt modelId="{37705E09-6FAC-41F9-9F7C-15D7E1C513C6}">
      <dgm:prSet phldrT="[Testo]"/>
      <dgm:spPr/>
      <dgm:t>
        <a:bodyPr/>
        <a:lstStyle/>
        <a:p>
          <a:r>
            <a:rPr lang="it-IT" b="1" i="0" dirty="0" smtClean="0"/>
            <a:t>La significatività operativa è determinata “in misura inferiore alla significatività per il bilancio nel suo complesso”.</a:t>
          </a:r>
        </a:p>
        <a:p>
          <a:r>
            <a:rPr lang="it-IT" b="1" i="0" dirty="0" smtClean="0"/>
            <a:t>La significatività operativa è utilizzata “ai fini della valutazione dei rischi di errori significativi e della determinazione della natura, tempistica ed estensione delle procedure di revisione conseguenti</a:t>
          </a:r>
          <a:endParaRPr lang="it-IT" b="1" i="0" dirty="0"/>
        </a:p>
      </dgm:t>
    </dgm:pt>
    <dgm:pt modelId="{40039D3E-6DF0-4B9E-90A1-7FDA3ED69D54}" type="parTrans" cxnId="{F68BD918-62E3-42D8-9665-8604F97DA256}">
      <dgm:prSet/>
      <dgm:spPr/>
      <dgm:t>
        <a:bodyPr/>
        <a:lstStyle/>
        <a:p>
          <a:endParaRPr lang="it-IT"/>
        </a:p>
      </dgm:t>
    </dgm:pt>
    <dgm:pt modelId="{A7418FBD-32FA-4E3A-BC9E-5B75691D73DD}" type="sibTrans" cxnId="{F68BD918-62E3-42D8-9665-8604F97DA256}">
      <dgm:prSet/>
      <dgm:spPr/>
      <dgm:t>
        <a:bodyPr/>
        <a:lstStyle/>
        <a:p>
          <a:endParaRPr lang="it-IT"/>
        </a:p>
      </dgm:t>
    </dgm:pt>
    <dgm:pt modelId="{ECE2BF7E-B2AB-4CF2-B44A-53B504E73AF1}">
      <dgm:prSet phldrT="[Testo]"/>
      <dgm:spPr/>
      <dgm:t>
        <a:bodyPr/>
        <a:lstStyle/>
        <a:p>
          <a:r>
            <a:rPr lang="it-IT" b="1" smtClean="0"/>
            <a:t>In alcuni casi, può essere necessario identificare errori di misura inferiore rispetto alla significatività per il bilancio relativamente ad alcune aree particolarmente sensibili per gli utilizzatori del bilancio. Nel caso di revisione di imprese di dimensioni minori spesso il suo calcolo non è necessario</a:t>
          </a:r>
          <a:r>
            <a:rPr lang="it-IT" smtClean="0"/>
            <a:t>.</a:t>
          </a:r>
          <a:endParaRPr lang="it-IT" dirty="0"/>
        </a:p>
      </dgm:t>
    </dgm:pt>
    <dgm:pt modelId="{44344C6C-43A9-4DEF-9726-EF2CA6FD53D7}" type="parTrans" cxnId="{B4C4B380-EAA1-407D-A3BD-1D7350ED06EC}">
      <dgm:prSet/>
      <dgm:spPr/>
      <dgm:t>
        <a:bodyPr/>
        <a:lstStyle/>
        <a:p>
          <a:endParaRPr lang="it-IT"/>
        </a:p>
      </dgm:t>
    </dgm:pt>
    <dgm:pt modelId="{9A7DA3C9-7791-42A0-A95D-A012A85B9975}" type="sibTrans" cxnId="{B4C4B380-EAA1-407D-A3BD-1D7350ED06EC}">
      <dgm:prSet/>
      <dgm:spPr/>
      <dgm:t>
        <a:bodyPr/>
        <a:lstStyle/>
        <a:p>
          <a:endParaRPr lang="it-IT"/>
        </a:p>
      </dgm:t>
    </dgm:pt>
    <dgm:pt modelId="{01C6F6E3-2B46-4EBB-88B7-F0A8AE9501EE}" type="pres">
      <dgm:prSet presAssocID="{D590030A-B59B-4495-9082-B6B210E60E6B}" presName="diagram" presStyleCnt="0">
        <dgm:presLayoutVars>
          <dgm:dir/>
          <dgm:resizeHandles val="exact"/>
        </dgm:presLayoutVars>
      </dgm:prSet>
      <dgm:spPr/>
      <dgm:t>
        <a:bodyPr/>
        <a:lstStyle/>
        <a:p>
          <a:endParaRPr lang="it-IT"/>
        </a:p>
      </dgm:t>
    </dgm:pt>
    <dgm:pt modelId="{E203BEAD-3BDC-4C01-98C5-A6B51F317D79}" type="pres">
      <dgm:prSet presAssocID="{60DD0C24-75C6-44F8-BF33-EC6AD31C346A}" presName="node" presStyleLbl="node1" presStyleIdx="0" presStyleCnt="3">
        <dgm:presLayoutVars>
          <dgm:bulletEnabled val="1"/>
        </dgm:presLayoutVars>
      </dgm:prSet>
      <dgm:spPr/>
      <dgm:t>
        <a:bodyPr/>
        <a:lstStyle/>
        <a:p>
          <a:endParaRPr lang="it-IT"/>
        </a:p>
      </dgm:t>
    </dgm:pt>
    <dgm:pt modelId="{5BD6FFC3-DFC8-4367-BD4F-C13DA5FF7F04}" type="pres">
      <dgm:prSet presAssocID="{7A1416A0-9A66-49DE-ACF8-AD9391DB607E}" presName="sibTrans" presStyleCnt="0"/>
      <dgm:spPr/>
      <dgm:t>
        <a:bodyPr/>
        <a:lstStyle/>
        <a:p>
          <a:endParaRPr lang="it-IT"/>
        </a:p>
      </dgm:t>
    </dgm:pt>
    <dgm:pt modelId="{B2B92CB4-0D31-4285-B1EF-3D26805B0C1E}" type="pres">
      <dgm:prSet presAssocID="{37705E09-6FAC-41F9-9F7C-15D7E1C513C6}" presName="node" presStyleLbl="node1" presStyleIdx="1" presStyleCnt="3" custScaleX="110172">
        <dgm:presLayoutVars>
          <dgm:bulletEnabled val="1"/>
        </dgm:presLayoutVars>
      </dgm:prSet>
      <dgm:spPr/>
      <dgm:t>
        <a:bodyPr/>
        <a:lstStyle/>
        <a:p>
          <a:endParaRPr lang="it-IT"/>
        </a:p>
      </dgm:t>
    </dgm:pt>
    <dgm:pt modelId="{DE9D7A93-63C3-439E-AED7-89E60D6A8641}" type="pres">
      <dgm:prSet presAssocID="{A7418FBD-32FA-4E3A-BC9E-5B75691D73DD}" presName="sibTrans" presStyleCnt="0"/>
      <dgm:spPr/>
      <dgm:t>
        <a:bodyPr/>
        <a:lstStyle/>
        <a:p>
          <a:endParaRPr lang="it-IT"/>
        </a:p>
      </dgm:t>
    </dgm:pt>
    <dgm:pt modelId="{5812FCAC-2B29-4644-84F7-EFFDDAC6602A}" type="pres">
      <dgm:prSet presAssocID="{ECE2BF7E-B2AB-4CF2-B44A-53B504E73AF1}" presName="node" presStyleLbl="node1" presStyleIdx="2" presStyleCnt="3" custLinFactNeighborX="0" custLinFactNeighborY="-1202">
        <dgm:presLayoutVars>
          <dgm:bulletEnabled val="1"/>
        </dgm:presLayoutVars>
      </dgm:prSet>
      <dgm:spPr/>
      <dgm:t>
        <a:bodyPr/>
        <a:lstStyle/>
        <a:p>
          <a:endParaRPr lang="it-IT"/>
        </a:p>
      </dgm:t>
    </dgm:pt>
  </dgm:ptLst>
  <dgm:cxnLst>
    <dgm:cxn modelId="{B03E0111-8A50-9841-AAF3-F09F44B7C900}" type="presOf" srcId="{37705E09-6FAC-41F9-9F7C-15D7E1C513C6}" destId="{B2B92CB4-0D31-4285-B1EF-3D26805B0C1E}" srcOrd="0" destOrd="0" presId="urn:microsoft.com/office/officeart/2005/8/layout/default"/>
    <dgm:cxn modelId="{08B5A4B1-F500-1042-89DF-35E97BF5CBA2}" type="presOf" srcId="{ECE2BF7E-B2AB-4CF2-B44A-53B504E73AF1}" destId="{5812FCAC-2B29-4644-84F7-EFFDDAC6602A}" srcOrd="0" destOrd="0" presId="urn:microsoft.com/office/officeart/2005/8/layout/default"/>
    <dgm:cxn modelId="{0985F3DB-9FF7-504B-A38B-0093F9D3A5BE}" type="presOf" srcId="{D590030A-B59B-4495-9082-B6B210E60E6B}" destId="{01C6F6E3-2B46-4EBB-88B7-F0A8AE9501EE}" srcOrd="0" destOrd="0" presId="urn:microsoft.com/office/officeart/2005/8/layout/default"/>
    <dgm:cxn modelId="{B4C4B380-EAA1-407D-A3BD-1D7350ED06EC}" srcId="{D590030A-B59B-4495-9082-B6B210E60E6B}" destId="{ECE2BF7E-B2AB-4CF2-B44A-53B504E73AF1}" srcOrd="2" destOrd="0" parTransId="{44344C6C-43A9-4DEF-9726-EF2CA6FD53D7}" sibTransId="{9A7DA3C9-7791-42A0-A95D-A012A85B9975}"/>
    <dgm:cxn modelId="{61853547-5934-CE4E-8A07-A6EBE2DA1773}" type="presOf" srcId="{60DD0C24-75C6-44F8-BF33-EC6AD31C346A}" destId="{E203BEAD-3BDC-4C01-98C5-A6B51F317D79}" srcOrd="0" destOrd="0" presId="urn:microsoft.com/office/officeart/2005/8/layout/default"/>
    <dgm:cxn modelId="{F68BD918-62E3-42D8-9665-8604F97DA256}" srcId="{D590030A-B59B-4495-9082-B6B210E60E6B}" destId="{37705E09-6FAC-41F9-9F7C-15D7E1C513C6}" srcOrd="1" destOrd="0" parTransId="{40039D3E-6DF0-4B9E-90A1-7FDA3ED69D54}" sibTransId="{A7418FBD-32FA-4E3A-BC9E-5B75691D73DD}"/>
    <dgm:cxn modelId="{66917B16-7C12-4123-B26E-FD3975199E90}" srcId="{D590030A-B59B-4495-9082-B6B210E60E6B}" destId="{60DD0C24-75C6-44F8-BF33-EC6AD31C346A}" srcOrd="0" destOrd="0" parTransId="{7D59E4CE-909B-4E41-A48F-9FD1312FD6B6}" sibTransId="{7A1416A0-9A66-49DE-ACF8-AD9391DB607E}"/>
    <dgm:cxn modelId="{B7B7A796-5048-5B48-B87C-99F0E251DB34}" type="presParOf" srcId="{01C6F6E3-2B46-4EBB-88B7-F0A8AE9501EE}" destId="{E203BEAD-3BDC-4C01-98C5-A6B51F317D79}" srcOrd="0" destOrd="0" presId="urn:microsoft.com/office/officeart/2005/8/layout/default"/>
    <dgm:cxn modelId="{E946E130-CA6E-5346-96CE-E81497CB35CB}" type="presParOf" srcId="{01C6F6E3-2B46-4EBB-88B7-F0A8AE9501EE}" destId="{5BD6FFC3-DFC8-4367-BD4F-C13DA5FF7F04}" srcOrd="1" destOrd="0" presId="urn:microsoft.com/office/officeart/2005/8/layout/default"/>
    <dgm:cxn modelId="{4C1C9C45-8EA6-CC42-83ED-AC717502F814}" type="presParOf" srcId="{01C6F6E3-2B46-4EBB-88B7-F0A8AE9501EE}" destId="{B2B92CB4-0D31-4285-B1EF-3D26805B0C1E}" srcOrd="2" destOrd="0" presId="urn:microsoft.com/office/officeart/2005/8/layout/default"/>
    <dgm:cxn modelId="{8D20BBE6-ABB7-0241-AA48-B3E306F62265}" type="presParOf" srcId="{01C6F6E3-2B46-4EBB-88B7-F0A8AE9501EE}" destId="{DE9D7A93-63C3-439E-AED7-89E60D6A8641}" srcOrd="3" destOrd="0" presId="urn:microsoft.com/office/officeart/2005/8/layout/default"/>
    <dgm:cxn modelId="{CDCEBB4E-3D06-1B49-8F9F-DC1D8C0428FC}" type="presParOf" srcId="{01C6F6E3-2B46-4EBB-88B7-F0A8AE9501EE}" destId="{5812FCAC-2B29-4644-84F7-EFFDDAC6602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E4A903-8102-4A3B-A627-782F60659B60}" type="doc">
      <dgm:prSet loTypeId="urn:microsoft.com/office/officeart/2005/8/layout/pyramid2" loCatId="pyramid" qsTypeId="urn:microsoft.com/office/officeart/2005/8/quickstyle/simple1" qsCatId="simple" csTypeId="urn:microsoft.com/office/officeart/2005/8/colors/accent1_2" csCatId="accent1" phldr="1"/>
      <dgm:spPr/>
    </dgm:pt>
    <dgm:pt modelId="{546B2A29-A36A-4775-B4B3-AF113D6AB1A6}">
      <dgm:prSet phldrT="[Testo]"/>
      <dgm:spPr/>
      <dgm:t>
        <a:bodyPr/>
        <a:lstStyle/>
        <a:p>
          <a:r>
            <a:rPr lang="it-IT" dirty="0" smtClean="0"/>
            <a:t>ENGAGEMENT PARTNER</a:t>
          </a:r>
          <a:endParaRPr lang="it-IT" dirty="0"/>
        </a:p>
      </dgm:t>
    </dgm:pt>
    <dgm:pt modelId="{3AC639AD-6D92-4F15-8D35-104EB7A19254}" type="parTrans" cxnId="{511710D2-2BD3-4528-B7F7-7E9A3E05BC24}">
      <dgm:prSet/>
      <dgm:spPr/>
      <dgm:t>
        <a:bodyPr/>
        <a:lstStyle/>
        <a:p>
          <a:endParaRPr lang="it-IT"/>
        </a:p>
      </dgm:t>
    </dgm:pt>
    <dgm:pt modelId="{0A59422A-40F1-44A8-B67E-729B6FC26373}" type="sibTrans" cxnId="{511710D2-2BD3-4528-B7F7-7E9A3E05BC24}">
      <dgm:prSet/>
      <dgm:spPr/>
      <dgm:t>
        <a:bodyPr/>
        <a:lstStyle/>
        <a:p>
          <a:endParaRPr lang="it-IT"/>
        </a:p>
      </dgm:t>
    </dgm:pt>
    <dgm:pt modelId="{D8D7987F-170C-4C46-AD1E-9BDB2328A565}">
      <dgm:prSet phldrT="[Testo]"/>
      <dgm:spPr/>
      <dgm:t>
        <a:bodyPr/>
        <a:lstStyle/>
        <a:p>
          <a:r>
            <a:rPr lang="it-IT" dirty="0" smtClean="0"/>
            <a:t>SENIOR MANAGER</a:t>
          </a:r>
        </a:p>
      </dgm:t>
    </dgm:pt>
    <dgm:pt modelId="{198DE04B-E038-41F4-B8B6-0F1667A63EF4}" type="parTrans" cxnId="{477F2ACA-348C-40B6-9F88-9D3E5F7702FF}">
      <dgm:prSet/>
      <dgm:spPr/>
      <dgm:t>
        <a:bodyPr/>
        <a:lstStyle/>
        <a:p>
          <a:endParaRPr lang="it-IT"/>
        </a:p>
      </dgm:t>
    </dgm:pt>
    <dgm:pt modelId="{701CCED8-F3C6-436F-9430-B533CCECA552}" type="sibTrans" cxnId="{477F2ACA-348C-40B6-9F88-9D3E5F7702FF}">
      <dgm:prSet/>
      <dgm:spPr/>
      <dgm:t>
        <a:bodyPr/>
        <a:lstStyle/>
        <a:p>
          <a:endParaRPr lang="it-IT"/>
        </a:p>
      </dgm:t>
    </dgm:pt>
    <dgm:pt modelId="{F93D5EF4-D370-4E13-9434-B862F19859A3}">
      <dgm:prSet phldrT="[Testo]"/>
      <dgm:spPr/>
      <dgm:t>
        <a:bodyPr/>
        <a:lstStyle/>
        <a:p>
          <a:r>
            <a:rPr lang="it-IT" dirty="0" smtClean="0"/>
            <a:t>TAX SPECIALIST</a:t>
          </a:r>
        </a:p>
      </dgm:t>
    </dgm:pt>
    <dgm:pt modelId="{6E2AF942-5BE1-4BDA-BBEA-0FD2CBDDFEBA}" type="parTrans" cxnId="{80ABB32D-1C55-4F48-8E37-F5AB5115AE56}">
      <dgm:prSet/>
      <dgm:spPr/>
      <dgm:t>
        <a:bodyPr/>
        <a:lstStyle/>
        <a:p>
          <a:endParaRPr lang="it-IT"/>
        </a:p>
      </dgm:t>
    </dgm:pt>
    <dgm:pt modelId="{DA85F780-7C7C-4FAF-8DAE-A79567BBC258}" type="sibTrans" cxnId="{80ABB32D-1C55-4F48-8E37-F5AB5115AE56}">
      <dgm:prSet/>
      <dgm:spPr/>
      <dgm:t>
        <a:bodyPr/>
        <a:lstStyle/>
        <a:p>
          <a:endParaRPr lang="it-IT"/>
        </a:p>
      </dgm:t>
    </dgm:pt>
    <dgm:pt modelId="{DB36207A-4094-480F-B3CB-FD3CDBAB77F8}">
      <dgm:prSet phldrT="[Testo]"/>
      <dgm:spPr/>
      <dgm:t>
        <a:bodyPr/>
        <a:lstStyle/>
        <a:p>
          <a:r>
            <a:rPr lang="it-IT" dirty="0" smtClean="0"/>
            <a:t>IT SPECIALIST </a:t>
          </a:r>
        </a:p>
      </dgm:t>
    </dgm:pt>
    <dgm:pt modelId="{A7F76EDE-6CD5-4414-9470-16492BA59DE6}" type="parTrans" cxnId="{ED75F9E1-D9C2-46BC-A2BB-30A0769B0FAF}">
      <dgm:prSet/>
      <dgm:spPr/>
      <dgm:t>
        <a:bodyPr/>
        <a:lstStyle/>
        <a:p>
          <a:endParaRPr lang="it-IT"/>
        </a:p>
      </dgm:t>
    </dgm:pt>
    <dgm:pt modelId="{12DFBD5F-F6B4-4B98-B2BC-DC3F9F3C16E7}" type="sibTrans" cxnId="{ED75F9E1-D9C2-46BC-A2BB-30A0769B0FAF}">
      <dgm:prSet/>
      <dgm:spPr/>
      <dgm:t>
        <a:bodyPr/>
        <a:lstStyle/>
        <a:p>
          <a:endParaRPr lang="it-IT"/>
        </a:p>
      </dgm:t>
    </dgm:pt>
    <dgm:pt modelId="{E76E58D8-058F-4191-871A-F15A0E5419F7}">
      <dgm:prSet phldrT="[Testo]"/>
      <dgm:spPr/>
      <dgm:t>
        <a:bodyPr/>
        <a:lstStyle/>
        <a:p>
          <a:r>
            <a:rPr lang="it-IT" dirty="0" smtClean="0"/>
            <a:t>QUALITY  REVIEW PARTNER</a:t>
          </a:r>
          <a:endParaRPr lang="it-IT" dirty="0"/>
        </a:p>
      </dgm:t>
    </dgm:pt>
    <dgm:pt modelId="{3C9670EF-9E92-417B-B24F-C6135A78E748}" type="parTrans" cxnId="{536E3695-45AC-484A-97C0-3DDB71E18E37}">
      <dgm:prSet/>
      <dgm:spPr/>
      <dgm:t>
        <a:bodyPr/>
        <a:lstStyle/>
        <a:p>
          <a:endParaRPr lang="it-IT"/>
        </a:p>
      </dgm:t>
    </dgm:pt>
    <dgm:pt modelId="{1F200F90-93A7-406C-A42A-2CF2668C012B}" type="sibTrans" cxnId="{536E3695-45AC-484A-97C0-3DDB71E18E37}">
      <dgm:prSet/>
      <dgm:spPr/>
      <dgm:t>
        <a:bodyPr/>
        <a:lstStyle/>
        <a:p>
          <a:endParaRPr lang="it-IT"/>
        </a:p>
      </dgm:t>
    </dgm:pt>
    <dgm:pt modelId="{CC9DC5A3-E4AD-4332-91CE-A51B997E48EB}">
      <dgm:prSet phldrT="[Testo]"/>
      <dgm:spPr/>
      <dgm:t>
        <a:bodyPr/>
        <a:lstStyle/>
        <a:p>
          <a:r>
            <a:rPr lang="it-IT" dirty="0" smtClean="0"/>
            <a:t>MANAGER  </a:t>
          </a:r>
        </a:p>
      </dgm:t>
    </dgm:pt>
    <dgm:pt modelId="{A4BE0C4B-5BF0-4990-AC6E-213DD4E8EE1E}" type="parTrans" cxnId="{B17433BA-9FDC-4136-9332-56F4E7823BC0}">
      <dgm:prSet/>
      <dgm:spPr/>
      <dgm:t>
        <a:bodyPr/>
        <a:lstStyle/>
        <a:p>
          <a:endParaRPr lang="it-IT"/>
        </a:p>
      </dgm:t>
    </dgm:pt>
    <dgm:pt modelId="{F3327769-1FCD-485B-9035-BCDBACDDE6BE}" type="sibTrans" cxnId="{B17433BA-9FDC-4136-9332-56F4E7823BC0}">
      <dgm:prSet/>
      <dgm:spPr/>
      <dgm:t>
        <a:bodyPr/>
        <a:lstStyle/>
        <a:p>
          <a:endParaRPr lang="it-IT"/>
        </a:p>
      </dgm:t>
    </dgm:pt>
    <dgm:pt modelId="{B81D92FE-BEED-4D8A-B93E-6C2782BE09F5}" type="pres">
      <dgm:prSet presAssocID="{5AE4A903-8102-4A3B-A627-782F60659B60}" presName="compositeShape" presStyleCnt="0">
        <dgm:presLayoutVars>
          <dgm:dir/>
          <dgm:resizeHandles/>
        </dgm:presLayoutVars>
      </dgm:prSet>
      <dgm:spPr/>
    </dgm:pt>
    <dgm:pt modelId="{FD282553-471E-44CE-A235-EFFD11A5CFB4}" type="pres">
      <dgm:prSet presAssocID="{5AE4A903-8102-4A3B-A627-782F60659B60}" presName="pyramid" presStyleLbl="node1" presStyleIdx="0" presStyleCnt="1" custLinFactNeighborX="21776" custLinFactNeighborY="-1411"/>
      <dgm:spPr>
        <a:solidFill>
          <a:srgbClr val="002060"/>
        </a:solidFill>
      </dgm:spPr>
      <dgm:t>
        <a:bodyPr/>
        <a:lstStyle/>
        <a:p>
          <a:endParaRPr lang="it-IT"/>
        </a:p>
      </dgm:t>
    </dgm:pt>
    <dgm:pt modelId="{CFA1A8FC-CFCD-416A-9382-377F4CCAB060}" type="pres">
      <dgm:prSet presAssocID="{5AE4A903-8102-4A3B-A627-782F60659B60}" presName="theList" presStyleCnt="0"/>
      <dgm:spPr/>
    </dgm:pt>
    <dgm:pt modelId="{7EA69E6C-4454-445D-9804-B8C621C3E994}" type="pres">
      <dgm:prSet presAssocID="{546B2A29-A36A-4775-B4B3-AF113D6AB1A6}" presName="aNode" presStyleLbl="fgAcc1" presStyleIdx="0" presStyleCnt="6">
        <dgm:presLayoutVars>
          <dgm:bulletEnabled val="1"/>
        </dgm:presLayoutVars>
      </dgm:prSet>
      <dgm:spPr/>
      <dgm:t>
        <a:bodyPr/>
        <a:lstStyle/>
        <a:p>
          <a:endParaRPr lang="it-IT"/>
        </a:p>
      </dgm:t>
    </dgm:pt>
    <dgm:pt modelId="{7A891986-B15B-4C73-A072-5A8E84BDC54C}" type="pres">
      <dgm:prSet presAssocID="{546B2A29-A36A-4775-B4B3-AF113D6AB1A6}" presName="aSpace" presStyleCnt="0"/>
      <dgm:spPr/>
    </dgm:pt>
    <dgm:pt modelId="{A8D866A8-A203-47DE-940D-FAB00EFFCD72}" type="pres">
      <dgm:prSet presAssocID="{E76E58D8-058F-4191-871A-F15A0E5419F7}" presName="aNode" presStyleLbl="fgAcc1" presStyleIdx="1" presStyleCnt="6">
        <dgm:presLayoutVars>
          <dgm:bulletEnabled val="1"/>
        </dgm:presLayoutVars>
      </dgm:prSet>
      <dgm:spPr/>
      <dgm:t>
        <a:bodyPr/>
        <a:lstStyle/>
        <a:p>
          <a:endParaRPr lang="it-IT"/>
        </a:p>
      </dgm:t>
    </dgm:pt>
    <dgm:pt modelId="{7338241A-E42A-4D3B-964E-8F48C837DA6E}" type="pres">
      <dgm:prSet presAssocID="{E76E58D8-058F-4191-871A-F15A0E5419F7}" presName="aSpace" presStyleCnt="0"/>
      <dgm:spPr/>
    </dgm:pt>
    <dgm:pt modelId="{72892727-E1AF-463B-9491-F2CB41377687}" type="pres">
      <dgm:prSet presAssocID="{D8D7987F-170C-4C46-AD1E-9BDB2328A565}" presName="aNode" presStyleLbl="fgAcc1" presStyleIdx="2" presStyleCnt="6">
        <dgm:presLayoutVars>
          <dgm:bulletEnabled val="1"/>
        </dgm:presLayoutVars>
      </dgm:prSet>
      <dgm:spPr/>
      <dgm:t>
        <a:bodyPr/>
        <a:lstStyle/>
        <a:p>
          <a:endParaRPr lang="it-IT"/>
        </a:p>
      </dgm:t>
    </dgm:pt>
    <dgm:pt modelId="{42938A0A-DBB4-488C-9DA5-B805AE50266E}" type="pres">
      <dgm:prSet presAssocID="{D8D7987F-170C-4C46-AD1E-9BDB2328A565}" presName="aSpace" presStyleCnt="0"/>
      <dgm:spPr/>
    </dgm:pt>
    <dgm:pt modelId="{376F381A-0C6E-4C66-8A67-9D974A7A38B4}" type="pres">
      <dgm:prSet presAssocID="{CC9DC5A3-E4AD-4332-91CE-A51B997E48EB}" presName="aNode" presStyleLbl="fgAcc1" presStyleIdx="3" presStyleCnt="6">
        <dgm:presLayoutVars>
          <dgm:bulletEnabled val="1"/>
        </dgm:presLayoutVars>
      </dgm:prSet>
      <dgm:spPr/>
      <dgm:t>
        <a:bodyPr/>
        <a:lstStyle/>
        <a:p>
          <a:endParaRPr lang="it-IT"/>
        </a:p>
      </dgm:t>
    </dgm:pt>
    <dgm:pt modelId="{F33E3A63-CA51-4788-A8F7-ADC565B6519A}" type="pres">
      <dgm:prSet presAssocID="{CC9DC5A3-E4AD-4332-91CE-A51B997E48EB}" presName="aSpace" presStyleCnt="0"/>
      <dgm:spPr/>
    </dgm:pt>
    <dgm:pt modelId="{5B494169-54C1-4AB4-A83C-7E10D4738658}" type="pres">
      <dgm:prSet presAssocID="{F93D5EF4-D370-4E13-9434-B862F19859A3}" presName="aNode" presStyleLbl="fgAcc1" presStyleIdx="4" presStyleCnt="6">
        <dgm:presLayoutVars>
          <dgm:bulletEnabled val="1"/>
        </dgm:presLayoutVars>
      </dgm:prSet>
      <dgm:spPr/>
      <dgm:t>
        <a:bodyPr/>
        <a:lstStyle/>
        <a:p>
          <a:endParaRPr lang="it-IT"/>
        </a:p>
      </dgm:t>
    </dgm:pt>
    <dgm:pt modelId="{59038DFF-C5E4-48B8-9FAF-B6BF3D39D046}" type="pres">
      <dgm:prSet presAssocID="{F93D5EF4-D370-4E13-9434-B862F19859A3}" presName="aSpace" presStyleCnt="0"/>
      <dgm:spPr/>
    </dgm:pt>
    <dgm:pt modelId="{70E399F5-BE44-4DB9-9437-755F83AFB0D5}" type="pres">
      <dgm:prSet presAssocID="{DB36207A-4094-480F-B3CB-FD3CDBAB77F8}" presName="aNode" presStyleLbl="fgAcc1" presStyleIdx="5" presStyleCnt="6">
        <dgm:presLayoutVars>
          <dgm:bulletEnabled val="1"/>
        </dgm:presLayoutVars>
      </dgm:prSet>
      <dgm:spPr/>
      <dgm:t>
        <a:bodyPr/>
        <a:lstStyle/>
        <a:p>
          <a:endParaRPr lang="it-IT"/>
        </a:p>
      </dgm:t>
    </dgm:pt>
    <dgm:pt modelId="{A1C7F2DA-CD39-44CA-9FEE-AC30E8C8BE60}" type="pres">
      <dgm:prSet presAssocID="{DB36207A-4094-480F-B3CB-FD3CDBAB77F8}" presName="aSpace" presStyleCnt="0"/>
      <dgm:spPr/>
    </dgm:pt>
  </dgm:ptLst>
  <dgm:cxnLst>
    <dgm:cxn modelId="{93CD3AAB-6BEE-914B-9D3C-75B8127BCD3A}" type="presOf" srcId="{DB36207A-4094-480F-B3CB-FD3CDBAB77F8}" destId="{70E399F5-BE44-4DB9-9437-755F83AFB0D5}" srcOrd="0" destOrd="0" presId="urn:microsoft.com/office/officeart/2005/8/layout/pyramid2"/>
    <dgm:cxn modelId="{3607B0F2-A529-9444-9C37-22A1610A1B15}" type="presOf" srcId="{CC9DC5A3-E4AD-4332-91CE-A51B997E48EB}" destId="{376F381A-0C6E-4C66-8A67-9D974A7A38B4}" srcOrd="0" destOrd="0" presId="urn:microsoft.com/office/officeart/2005/8/layout/pyramid2"/>
    <dgm:cxn modelId="{F3CD2F40-B70D-CC46-B763-D132E684D1F8}" type="presOf" srcId="{546B2A29-A36A-4775-B4B3-AF113D6AB1A6}" destId="{7EA69E6C-4454-445D-9804-B8C621C3E994}" srcOrd="0" destOrd="0" presId="urn:microsoft.com/office/officeart/2005/8/layout/pyramid2"/>
    <dgm:cxn modelId="{511710D2-2BD3-4528-B7F7-7E9A3E05BC24}" srcId="{5AE4A903-8102-4A3B-A627-782F60659B60}" destId="{546B2A29-A36A-4775-B4B3-AF113D6AB1A6}" srcOrd="0" destOrd="0" parTransId="{3AC639AD-6D92-4F15-8D35-104EB7A19254}" sibTransId="{0A59422A-40F1-44A8-B67E-729B6FC26373}"/>
    <dgm:cxn modelId="{89F3B2E9-59C2-E542-872A-817F0A9E0DD5}" type="presOf" srcId="{E76E58D8-058F-4191-871A-F15A0E5419F7}" destId="{A8D866A8-A203-47DE-940D-FAB00EFFCD72}" srcOrd="0" destOrd="0" presId="urn:microsoft.com/office/officeart/2005/8/layout/pyramid2"/>
    <dgm:cxn modelId="{477F2ACA-348C-40B6-9F88-9D3E5F7702FF}" srcId="{5AE4A903-8102-4A3B-A627-782F60659B60}" destId="{D8D7987F-170C-4C46-AD1E-9BDB2328A565}" srcOrd="2" destOrd="0" parTransId="{198DE04B-E038-41F4-B8B6-0F1667A63EF4}" sibTransId="{701CCED8-F3C6-436F-9430-B533CCECA552}"/>
    <dgm:cxn modelId="{EDF68E32-67A5-9E45-9EE1-82877C6349F4}" type="presOf" srcId="{5AE4A903-8102-4A3B-A627-782F60659B60}" destId="{B81D92FE-BEED-4D8A-B93E-6C2782BE09F5}" srcOrd="0" destOrd="0" presId="urn:microsoft.com/office/officeart/2005/8/layout/pyramid2"/>
    <dgm:cxn modelId="{ED75F9E1-D9C2-46BC-A2BB-30A0769B0FAF}" srcId="{5AE4A903-8102-4A3B-A627-782F60659B60}" destId="{DB36207A-4094-480F-B3CB-FD3CDBAB77F8}" srcOrd="5" destOrd="0" parTransId="{A7F76EDE-6CD5-4414-9470-16492BA59DE6}" sibTransId="{12DFBD5F-F6B4-4B98-B2BC-DC3F9F3C16E7}"/>
    <dgm:cxn modelId="{29C6CCB5-94FF-8842-A708-C7CFE4FBD681}" type="presOf" srcId="{F93D5EF4-D370-4E13-9434-B862F19859A3}" destId="{5B494169-54C1-4AB4-A83C-7E10D4738658}" srcOrd="0" destOrd="0" presId="urn:microsoft.com/office/officeart/2005/8/layout/pyramid2"/>
    <dgm:cxn modelId="{E589C750-7D20-614D-8DEF-1572F859C226}" type="presOf" srcId="{D8D7987F-170C-4C46-AD1E-9BDB2328A565}" destId="{72892727-E1AF-463B-9491-F2CB41377687}" srcOrd="0" destOrd="0" presId="urn:microsoft.com/office/officeart/2005/8/layout/pyramid2"/>
    <dgm:cxn modelId="{536E3695-45AC-484A-97C0-3DDB71E18E37}" srcId="{5AE4A903-8102-4A3B-A627-782F60659B60}" destId="{E76E58D8-058F-4191-871A-F15A0E5419F7}" srcOrd="1" destOrd="0" parTransId="{3C9670EF-9E92-417B-B24F-C6135A78E748}" sibTransId="{1F200F90-93A7-406C-A42A-2CF2668C012B}"/>
    <dgm:cxn modelId="{80ABB32D-1C55-4F48-8E37-F5AB5115AE56}" srcId="{5AE4A903-8102-4A3B-A627-782F60659B60}" destId="{F93D5EF4-D370-4E13-9434-B862F19859A3}" srcOrd="4" destOrd="0" parTransId="{6E2AF942-5BE1-4BDA-BBEA-0FD2CBDDFEBA}" sibTransId="{DA85F780-7C7C-4FAF-8DAE-A79567BBC258}"/>
    <dgm:cxn modelId="{B17433BA-9FDC-4136-9332-56F4E7823BC0}" srcId="{5AE4A903-8102-4A3B-A627-782F60659B60}" destId="{CC9DC5A3-E4AD-4332-91CE-A51B997E48EB}" srcOrd="3" destOrd="0" parTransId="{A4BE0C4B-5BF0-4990-AC6E-213DD4E8EE1E}" sibTransId="{F3327769-1FCD-485B-9035-BCDBACDDE6BE}"/>
    <dgm:cxn modelId="{B323A322-A3B9-5048-A555-6E37CFDEDC68}" type="presParOf" srcId="{B81D92FE-BEED-4D8A-B93E-6C2782BE09F5}" destId="{FD282553-471E-44CE-A235-EFFD11A5CFB4}" srcOrd="0" destOrd="0" presId="urn:microsoft.com/office/officeart/2005/8/layout/pyramid2"/>
    <dgm:cxn modelId="{702ECE11-9246-6748-B4CC-1BDA0773A77D}" type="presParOf" srcId="{B81D92FE-BEED-4D8A-B93E-6C2782BE09F5}" destId="{CFA1A8FC-CFCD-416A-9382-377F4CCAB060}" srcOrd="1" destOrd="0" presId="urn:microsoft.com/office/officeart/2005/8/layout/pyramid2"/>
    <dgm:cxn modelId="{869E2B82-289F-1D46-B2B1-C4CD1260181C}" type="presParOf" srcId="{CFA1A8FC-CFCD-416A-9382-377F4CCAB060}" destId="{7EA69E6C-4454-445D-9804-B8C621C3E994}" srcOrd="0" destOrd="0" presId="urn:microsoft.com/office/officeart/2005/8/layout/pyramid2"/>
    <dgm:cxn modelId="{75F0095B-E9BE-1C4C-ADD4-89D62B262FB4}" type="presParOf" srcId="{CFA1A8FC-CFCD-416A-9382-377F4CCAB060}" destId="{7A891986-B15B-4C73-A072-5A8E84BDC54C}" srcOrd="1" destOrd="0" presId="urn:microsoft.com/office/officeart/2005/8/layout/pyramid2"/>
    <dgm:cxn modelId="{10F5646E-6C25-EF4B-9345-A1560DE24EE8}" type="presParOf" srcId="{CFA1A8FC-CFCD-416A-9382-377F4CCAB060}" destId="{A8D866A8-A203-47DE-940D-FAB00EFFCD72}" srcOrd="2" destOrd="0" presId="urn:microsoft.com/office/officeart/2005/8/layout/pyramid2"/>
    <dgm:cxn modelId="{7D78069F-7334-FF42-826A-A0B6C2DEB87C}" type="presParOf" srcId="{CFA1A8FC-CFCD-416A-9382-377F4CCAB060}" destId="{7338241A-E42A-4D3B-964E-8F48C837DA6E}" srcOrd="3" destOrd="0" presId="urn:microsoft.com/office/officeart/2005/8/layout/pyramid2"/>
    <dgm:cxn modelId="{705DE859-F206-4041-9C15-FC78B17BDDA7}" type="presParOf" srcId="{CFA1A8FC-CFCD-416A-9382-377F4CCAB060}" destId="{72892727-E1AF-463B-9491-F2CB41377687}" srcOrd="4" destOrd="0" presId="urn:microsoft.com/office/officeart/2005/8/layout/pyramid2"/>
    <dgm:cxn modelId="{6C62BFDE-8EAE-0940-839A-1E052046C6D5}" type="presParOf" srcId="{CFA1A8FC-CFCD-416A-9382-377F4CCAB060}" destId="{42938A0A-DBB4-488C-9DA5-B805AE50266E}" srcOrd="5" destOrd="0" presId="urn:microsoft.com/office/officeart/2005/8/layout/pyramid2"/>
    <dgm:cxn modelId="{6CF01776-1E77-2841-A2E1-78945F69C534}" type="presParOf" srcId="{CFA1A8FC-CFCD-416A-9382-377F4CCAB060}" destId="{376F381A-0C6E-4C66-8A67-9D974A7A38B4}" srcOrd="6" destOrd="0" presId="urn:microsoft.com/office/officeart/2005/8/layout/pyramid2"/>
    <dgm:cxn modelId="{8AE6591F-FA48-1646-B289-8592D38B9B5B}" type="presParOf" srcId="{CFA1A8FC-CFCD-416A-9382-377F4CCAB060}" destId="{F33E3A63-CA51-4788-A8F7-ADC565B6519A}" srcOrd="7" destOrd="0" presId="urn:microsoft.com/office/officeart/2005/8/layout/pyramid2"/>
    <dgm:cxn modelId="{A448FEA9-A805-394D-ABC1-EC1BC646B785}" type="presParOf" srcId="{CFA1A8FC-CFCD-416A-9382-377F4CCAB060}" destId="{5B494169-54C1-4AB4-A83C-7E10D4738658}" srcOrd="8" destOrd="0" presId="urn:microsoft.com/office/officeart/2005/8/layout/pyramid2"/>
    <dgm:cxn modelId="{4705DB1B-FB96-354A-A57F-B3308014C916}" type="presParOf" srcId="{CFA1A8FC-CFCD-416A-9382-377F4CCAB060}" destId="{59038DFF-C5E4-48B8-9FAF-B6BF3D39D046}" srcOrd="9" destOrd="0" presId="urn:microsoft.com/office/officeart/2005/8/layout/pyramid2"/>
    <dgm:cxn modelId="{6C96A6CB-D2A5-9343-8B56-0E694C735F08}" type="presParOf" srcId="{CFA1A8FC-CFCD-416A-9382-377F4CCAB060}" destId="{70E399F5-BE44-4DB9-9437-755F83AFB0D5}" srcOrd="10" destOrd="0" presId="urn:microsoft.com/office/officeart/2005/8/layout/pyramid2"/>
    <dgm:cxn modelId="{80BC5947-6633-5C46-A788-815716D1CAF8}" type="presParOf" srcId="{CFA1A8FC-CFCD-416A-9382-377F4CCAB060}" destId="{A1C7F2DA-CD39-44CA-9FEE-AC30E8C8BE60}"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04632F-9130-41FF-86E5-1AC2190EB72F}" type="doc">
      <dgm:prSet loTypeId="urn:microsoft.com/office/officeart/2005/8/layout/hProcess9" loCatId="process" qsTypeId="urn:microsoft.com/office/officeart/2005/8/quickstyle/simple1" qsCatId="simple" csTypeId="urn:microsoft.com/office/officeart/2005/8/colors/accent1_2" csCatId="accent1" phldr="1"/>
      <dgm:spPr/>
    </dgm:pt>
    <dgm:pt modelId="{7566DA61-EF4D-4219-AA17-95D896E855B5}">
      <dgm:prSet phldrT="[Testo]" custT="1"/>
      <dgm:spPr>
        <a:solidFill>
          <a:schemeClr val="accent2"/>
        </a:solidFill>
      </dgm:spPr>
      <dgm:t>
        <a:bodyPr/>
        <a:lstStyle/>
        <a:p>
          <a:r>
            <a:rPr lang="it-IT" sz="1000" b="1" dirty="0" smtClean="0">
              <a:solidFill>
                <a:schemeClr val="bg1"/>
              </a:solidFill>
            </a:rPr>
            <a:t>COINVOLGIMENTO DEI MEMBRI CHIAVE DEL TEAM DI REVISIONE</a:t>
          </a:r>
          <a:endParaRPr lang="it-IT" sz="1000" b="1" dirty="0">
            <a:solidFill>
              <a:schemeClr val="bg1"/>
            </a:solidFill>
          </a:endParaRPr>
        </a:p>
      </dgm:t>
    </dgm:pt>
    <dgm:pt modelId="{04B38755-0B7E-496D-936C-273F0650C097}" type="parTrans" cxnId="{E553B47C-2AA9-422C-8D47-3209A7FD8CC0}">
      <dgm:prSet/>
      <dgm:spPr/>
      <dgm:t>
        <a:bodyPr/>
        <a:lstStyle/>
        <a:p>
          <a:endParaRPr lang="it-IT"/>
        </a:p>
      </dgm:t>
    </dgm:pt>
    <dgm:pt modelId="{C8575DAC-1DC9-4700-AF56-DA09FA252250}" type="sibTrans" cxnId="{E553B47C-2AA9-422C-8D47-3209A7FD8CC0}">
      <dgm:prSet/>
      <dgm:spPr/>
      <dgm:t>
        <a:bodyPr/>
        <a:lstStyle/>
        <a:p>
          <a:endParaRPr lang="it-IT"/>
        </a:p>
      </dgm:t>
    </dgm:pt>
    <dgm:pt modelId="{6BF4F984-0B43-4CBD-B889-07F94EAA4D26}">
      <dgm:prSet phldrT="[Testo]" custT="1"/>
      <dgm:spPr>
        <a:solidFill>
          <a:schemeClr val="accent2"/>
        </a:solidFill>
      </dgm:spPr>
      <dgm:t>
        <a:bodyPr/>
        <a:lstStyle/>
        <a:p>
          <a:r>
            <a:rPr lang="it-IT" sz="1000" b="1" dirty="0" smtClean="0">
              <a:solidFill>
                <a:schemeClr val="bg1"/>
              </a:solidFill>
            </a:rPr>
            <a:t>DEFINIZIONE SIGNIFICATIVITA’</a:t>
          </a:r>
          <a:endParaRPr lang="it-IT" sz="1000" b="1" dirty="0">
            <a:solidFill>
              <a:schemeClr val="bg1"/>
            </a:solidFill>
            <a:latin typeface="+mn-lt"/>
          </a:endParaRPr>
        </a:p>
      </dgm:t>
    </dgm:pt>
    <dgm:pt modelId="{DEDFF9CB-5AA5-41A8-8CF6-407947A55908}" type="parTrans" cxnId="{3ED6EEBA-047F-4283-BFA0-0907F1659AE4}">
      <dgm:prSet/>
      <dgm:spPr/>
      <dgm:t>
        <a:bodyPr/>
        <a:lstStyle/>
        <a:p>
          <a:endParaRPr lang="it-IT"/>
        </a:p>
      </dgm:t>
    </dgm:pt>
    <dgm:pt modelId="{E58940AD-81BB-4723-9A26-3165BEA77849}" type="sibTrans" cxnId="{3ED6EEBA-047F-4283-BFA0-0907F1659AE4}">
      <dgm:prSet/>
      <dgm:spPr/>
      <dgm:t>
        <a:bodyPr/>
        <a:lstStyle/>
        <a:p>
          <a:endParaRPr lang="it-IT"/>
        </a:p>
      </dgm:t>
    </dgm:pt>
    <dgm:pt modelId="{C81480A7-F438-49F2-96B9-C4CE4FFC4AF7}">
      <dgm:prSet phldrT="[Testo]" custT="1"/>
      <dgm:spPr>
        <a:solidFill>
          <a:schemeClr val="accent6">
            <a:lumMod val="60000"/>
            <a:lumOff val="40000"/>
          </a:schemeClr>
        </a:solidFill>
      </dgm:spPr>
      <dgm:t>
        <a:bodyPr/>
        <a:lstStyle/>
        <a:p>
          <a:r>
            <a:rPr lang="it-IT" sz="1000" b="1" dirty="0" smtClean="0">
              <a:solidFill>
                <a:schemeClr val="bg1"/>
              </a:solidFill>
              <a:latin typeface="+mn-lt"/>
            </a:rPr>
            <a:t>OBIETTIVO:</a:t>
          </a:r>
        </a:p>
        <a:p>
          <a:r>
            <a:rPr lang="it-IT" sz="1000" b="1" dirty="0" smtClean="0">
              <a:solidFill>
                <a:schemeClr val="bg1"/>
              </a:solidFill>
              <a:latin typeface="+mn-lt"/>
            </a:rPr>
            <a:t>ATTIVITA’ DI REVISIONE EFFICACE</a:t>
          </a:r>
        </a:p>
        <a:p>
          <a:endParaRPr lang="it-IT" sz="900" dirty="0">
            <a:solidFill>
              <a:schemeClr val="bg1"/>
            </a:solidFill>
            <a:latin typeface="+mn-lt"/>
          </a:endParaRPr>
        </a:p>
      </dgm:t>
    </dgm:pt>
    <dgm:pt modelId="{B12C6DA7-2FAA-4CF4-A20E-DFF67A8CD409}" type="parTrans" cxnId="{030EED5C-CCBA-4F9D-8884-D28047A8C4F2}">
      <dgm:prSet/>
      <dgm:spPr/>
      <dgm:t>
        <a:bodyPr/>
        <a:lstStyle/>
        <a:p>
          <a:endParaRPr lang="it-IT"/>
        </a:p>
      </dgm:t>
    </dgm:pt>
    <dgm:pt modelId="{5B2847B7-C252-43FD-AF82-C0269A550A4F}" type="sibTrans" cxnId="{030EED5C-CCBA-4F9D-8884-D28047A8C4F2}">
      <dgm:prSet/>
      <dgm:spPr/>
      <dgm:t>
        <a:bodyPr/>
        <a:lstStyle/>
        <a:p>
          <a:endParaRPr lang="it-IT"/>
        </a:p>
      </dgm:t>
    </dgm:pt>
    <dgm:pt modelId="{3149DCCB-3F79-480A-93D5-1C063C8CAA85}">
      <dgm:prSet phldrT="[Testo]" custT="1"/>
      <dgm:spPr>
        <a:solidFill>
          <a:schemeClr val="accent2"/>
        </a:solidFill>
        <a:ln>
          <a:solidFill>
            <a:srgbClr val="FF0000"/>
          </a:solidFill>
        </a:ln>
      </dgm:spPr>
      <dgm:t>
        <a:bodyPr/>
        <a:lstStyle/>
        <a:p>
          <a:endParaRPr lang="it-IT" sz="1000" b="1" dirty="0" smtClean="0">
            <a:solidFill>
              <a:schemeClr val="bg1"/>
            </a:solidFill>
          </a:endParaRPr>
        </a:p>
        <a:p>
          <a:r>
            <a:rPr lang="it-IT" sz="1000" b="1" dirty="0" smtClean="0">
              <a:solidFill>
                <a:schemeClr val="bg1"/>
              </a:solidFill>
            </a:rPr>
            <a:t>ATTIVITA’ DI PIANIFICAZIONE</a:t>
          </a:r>
        </a:p>
        <a:p>
          <a:endParaRPr lang="it-IT" sz="1200" b="1" dirty="0">
            <a:solidFill>
              <a:schemeClr val="bg1"/>
            </a:solidFill>
            <a:latin typeface="+mn-lt"/>
          </a:endParaRPr>
        </a:p>
      </dgm:t>
    </dgm:pt>
    <dgm:pt modelId="{71DFDCD0-3437-4FFB-A7C9-F39E8C2393AF}" type="parTrans" cxnId="{084D646C-EAD2-4649-A688-AEC12C47AAA0}">
      <dgm:prSet/>
      <dgm:spPr/>
      <dgm:t>
        <a:bodyPr/>
        <a:lstStyle/>
        <a:p>
          <a:endParaRPr lang="it-IT"/>
        </a:p>
      </dgm:t>
    </dgm:pt>
    <dgm:pt modelId="{1440C30E-D542-4586-A091-C75381016A52}" type="sibTrans" cxnId="{084D646C-EAD2-4649-A688-AEC12C47AAA0}">
      <dgm:prSet/>
      <dgm:spPr/>
      <dgm:t>
        <a:bodyPr/>
        <a:lstStyle/>
        <a:p>
          <a:endParaRPr lang="it-IT"/>
        </a:p>
      </dgm:t>
    </dgm:pt>
    <dgm:pt modelId="{DD86AE16-6787-4772-B3E7-56BA77D6D435}">
      <dgm:prSet phldrT="[Testo]" custT="1"/>
      <dgm:spPr>
        <a:solidFill>
          <a:schemeClr val="accent2"/>
        </a:solidFill>
        <a:ln>
          <a:solidFill>
            <a:srgbClr val="FF0000"/>
          </a:solidFill>
        </a:ln>
      </dgm:spPr>
      <dgm:t>
        <a:bodyPr/>
        <a:lstStyle/>
        <a:p>
          <a:r>
            <a:rPr lang="it-IT" sz="1000" b="1" dirty="0" smtClean="0">
              <a:solidFill>
                <a:schemeClr val="bg1"/>
              </a:solidFill>
              <a:latin typeface="+mn-lt"/>
            </a:rPr>
            <a:t>DOCUMENTAZIONE</a:t>
          </a:r>
        </a:p>
      </dgm:t>
    </dgm:pt>
    <dgm:pt modelId="{B5C85F6A-783E-481F-A90B-631F91ACD62D}" type="parTrans" cxnId="{CC388BB7-65DA-4657-BDAE-10660E5AF442}">
      <dgm:prSet/>
      <dgm:spPr/>
      <dgm:t>
        <a:bodyPr/>
        <a:lstStyle/>
        <a:p>
          <a:endParaRPr lang="it-IT"/>
        </a:p>
      </dgm:t>
    </dgm:pt>
    <dgm:pt modelId="{1074661F-8D70-4460-9685-DA3CBB219256}" type="sibTrans" cxnId="{CC388BB7-65DA-4657-BDAE-10660E5AF442}">
      <dgm:prSet/>
      <dgm:spPr/>
      <dgm:t>
        <a:bodyPr/>
        <a:lstStyle/>
        <a:p>
          <a:endParaRPr lang="it-IT"/>
        </a:p>
      </dgm:t>
    </dgm:pt>
    <dgm:pt modelId="{41A653CD-854A-416C-BE01-46302EF599CA}" type="pres">
      <dgm:prSet presAssocID="{DA04632F-9130-41FF-86E5-1AC2190EB72F}" presName="CompostProcess" presStyleCnt="0">
        <dgm:presLayoutVars>
          <dgm:dir/>
          <dgm:resizeHandles val="exact"/>
        </dgm:presLayoutVars>
      </dgm:prSet>
      <dgm:spPr/>
    </dgm:pt>
    <dgm:pt modelId="{591B4388-8A95-4478-849C-9B8B4CD40813}" type="pres">
      <dgm:prSet presAssocID="{DA04632F-9130-41FF-86E5-1AC2190EB72F}" presName="arrow" presStyleLbl="bgShp" presStyleIdx="0" presStyleCnt="1" custScaleX="117647" custScaleY="100000" custLinFactNeighborX="-960"/>
      <dgm:spPr>
        <a:solidFill>
          <a:schemeClr val="accent3">
            <a:lumMod val="85000"/>
          </a:schemeClr>
        </a:solidFill>
      </dgm:spPr>
    </dgm:pt>
    <dgm:pt modelId="{FD70FB70-3A95-4AD9-844E-7401674FDE4B}" type="pres">
      <dgm:prSet presAssocID="{DA04632F-9130-41FF-86E5-1AC2190EB72F}" presName="linearProcess" presStyleCnt="0"/>
      <dgm:spPr/>
    </dgm:pt>
    <dgm:pt modelId="{934DA678-91C4-4CB5-93E5-A5240356C540}" type="pres">
      <dgm:prSet presAssocID="{7566DA61-EF4D-4219-AA17-95D896E855B5}" presName="textNode" presStyleLbl="node1" presStyleIdx="0" presStyleCnt="5" custScaleX="116777" custLinFactX="100000" custLinFactNeighborX="141299" custLinFactNeighborY="-791">
        <dgm:presLayoutVars>
          <dgm:bulletEnabled val="1"/>
        </dgm:presLayoutVars>
      </dgm:prSet>
      <dgm:spPr/>
      <dgm:t>
        <a:bodyPr/>
        <a:lstStyle/>
        <a:p>
          <a:endParaRPr lang="it-IT"/>
        </a:p>
      </dgm:t>
    </dgm:pt>
    <dgm:pt modelId="{20BF665A-A5E4-49AC-8CE2-24DB0C084B22}" type="pres">
      <dgm:prSet presAssocID="{C8575DAC-1DC9-4700-AF56-DA09FA252250}" presName="sibTrans" presStyleCnt="0"/>
      <dgm:spPr/>
    </dgm:pt>
    <dgm:pt modelId="{E1BF90C0-7324-4756-B289-80B2F4C627A0}" type="pres">
      <dgm:prSet presAssocID="{6BF4F984-0B43-4CBD-B889-07F94EAA4D26}" presName="textNode" presStyleLbl="node1" presStyleIdx="1" presStyleCnt="5" custLinFactX="-100000" custLinFactNeighborX="-124557" custLinFactNeighborY="3039">
        <dgm:presLayoutVars>
          <dgm:bulletEnabled val="1"/>
        </dgm:presLayoutVars>
      </dgm:prSet>
      <dgm:spPr/>
      <dgm:t>
        <a:bodyPr/>
        <a:lstStyle/>
        <a:p>
          <a:endParaRPr lang="it-IT"/>
        </a:p>
      </dgm:t>
    </dgm:pt>
    <dgm:pt modelId="{758315B5-AD45-4BEA-BDB9-8F1004109DDE}" type="pres">
      <dgm:prSet presAssocID="{E58940AD-81BB-4723-9A26-3165BEA77849}" presName="sibTrans" presStyleCnt="0"/>
      <dgm:spPr/>
    </dgm:pt>
    <dgm:pt modelId="{725569F9-AB91-4147-8BC5-ECEDAEA6E67E}" type="pres">
      <dgm:prSet presAssocID="{3149DCCB-3F79-480A-93D5-1C063C8CAA85}" presName="textNode" presStyleLbl="node1" presStyleIdx="2" presStyleCnt="5" custScaleX="97784">
        <dgm:presLayoutVars>
          <dgm:bulletEnabled val="1"/>
        </dgm:presLayoutVars>
      </dgm:prSet>
      <dgm:spPr/>
      <dgm:t>
        <a:bodyPr/>
        <a:lstStyle/>
        <a:p>
          <a:endParaRPr lang="it-IT"/>
        </a:p>
      </dgm:t>
    </dgm:pt>
    <dgm:pt modelId="{E5325199-A36D-4AA6-B59D-F5D83EC0DF3C}" type="pres">
      <dgm:prSet presAssocID="{1440C30E-D542-4586-A091-C75381016A52}" presName="sibTrans" presStyleCnt="0"/>
      <dgm:spPr/>
    </dgm:pt>
    <dgm:pt modelId="{A81220A0-EFC8-45DA-ABFD-07C257E63FDF}" type="pres">
      <dgm:prSet presAssocID="{DD86AE16-6787-4772-B3E7-56BA77D6D435}" presName="textNode" presStyleLbl="node1" presStyleIdx="3" presStyleCnt="5" custScaleX="121719">
        <dgm:presLayoutVars>
          <dgm:bulletEnabled val="1"/>
        </dgm:presLayoutVars>
      </dgm:prSet>
      <dgm:spPr/>
      <dgm:t>
        <a:bodyPr/>
        <a:lstStyle/>
        <a:p>
          <a:endParaRPr lang="it-IT"/>
        </a:p>
      </dgm:t>
    </dgm:pt>
    <dgm:pt modelId="{1AAB8BB0-AD5F-4639-9A75-DA7AAF53C33B}" type="pres">
      <dgm:prSet presAssocID="{1074661F-8D70-4460-9685-DA3CBB219256}" presName="sibTrans" presStyleCnt="0"/>
      <dgm:spPr/>
    </dgm:pt>
    <dgm:pt modelId="{CDEF1607-F65C-4DD5-BCF4-A1FDE28F098C}" type="pres">
      <dgm:prSet presAssocID="{C81480A7-F438-49F2-96B9-C4CE4FFC4AF7}" presName="textNode" presStyleLbl="node1" presStyleIdx="4" presStyleCnt="5" custScaleY="110190">
        <dgm:presLayoutVars>
          <dgm:bulletEnabled val="1"/>
        </dgm:presLayoutVars>
      </dgm:prSet>
      <dgm:spPr/>
      <dgm:t>
        <a:bodyPr/>
        <a:lstStyle/>
        <a:p>
          <a:endParaRPr lang="it-IT"/>
        </a:p>
      </dgm:t>
    </dgm:pt>
  </dgm:ptLst>
  <dgm:cxnLst>
    <dgm:cxn modelId="{CC388BB7-65DA-4657-BDAE-10660E5AF442}" srcId="{DA04632F-9130-41FF-86E5-1AC2190EB72F}" destId="{DD86AE16-6787-4772-B3E7-56BA77D6D435}" srcOrd="3" destOrd="0" parTransId="{B5C85F6A-783E-481F-A90B-631F91ACD62D}" sibTransId="{1074661F-8D70-4460-9685-DA3CBB219256}"/>
    <dgm:cxn modelId="{C9986E6D-29EE-A54C-8C3F-BD06E5E8887F}" type="presOf" srcId="{7566DA61-EF4D-4219-AA17-95D896E855B5}" destId="{934DA678-91C4-4CB5-93E5-A5240356C540}" srcOrd="0" destOrd="0" presId="urn:microsoft.com/office/officeart/2005/8/layout/hProcess9"/>
    <dgm:cxn modelId="{11A44D1E-3C1A-2047-BA0C-5B0CBCA0DA89}" type="presOf" srcId="{DA04632F-9130-41FF-86E5-1AC2190EB72F}" destId="{41A653CD-854A-416C-BE01-46302EF599CA}" srcOrd="0" destOrd="0" presId="urn:microsoft.com/office/officeart/2005/8/layout/hProcess9"/>
    <dgm:cxn modelId="{084D646C-EAD2-4649-A688-AEC12C47AAA0}" srcId="{DA04632F-9130-41FF-86E5-1AC2190EB72F}" destId="{3149DCCB-3F79-480A-93D5-1C063C8CAA85}" srcOrd="2" destOrd="0" parTransId="{71DFDCD0-3437-4FFB-A7C9-F39E8C2393AF}" sibTransId="{1440C30E-D542-4586-A091-C75381016A52}"/>
    <dgm:cxn modelId="{3ED6EEBA-047F-4283-BFA0-0907F1659AE4}" srcId="{DA04632F-9130-41FF-86E5-1AC2190EB72F}" destId="{6BF4F984-0B43-4CBD-B889-07F94EAA4D26}" srcOrd="1" destOrd="0" parTransId="{DEDFF9CB-5AA5-41A8-8CF6-407947A55908}" sibTransId="{E58940AD-81BB-4723-9A26-3165BEA77849}"/>
    <dgm:cxn modelId="{E553B47C-2AA9-422C-8D47-3209A7FD8CC0}" srcId="{DA04632F-9130-41FF-86E5-1AC2190EB72F}" destId="{7566DA61-EF4D-4219-AA17-95D896E855B5}" srcOrd="0" destOrd="0" parTransId="{04B38755-0B7E-496D-936C-273F0650C097}" sibTransId="{C8575DAC-1DC9-4700-AF56-DA09FA252250}"/>
    <dgm:cxn modelId="{0D1A40C7-2780-C84B-958D-81048A080DED}" type="presOf" srcId="{DD86AE16-6787-4772-B3E7-56BA77D6D435}" destId="{A81220A0-EFC8-45DA-ABFD-07C257E63FDF}" srcOrd="0" destOrd="0" presId="urn:microsoft.com/office/officeart/2005/8/layout/hProcess9"/>
    <dgm:cxn modelId="{A1B08AC9-BE7F-634E-BBF2-3E8F4A2C697A}" type="presOf" srcId="{6BF4F984-0B43-4CBD-B889-07F94EAA4D26}" destId="{E1BF90C0-7324-4756-B289-80B2F4C627A0}" srcOrd="0" destOrd="0" presId="urn:microsoft.com/office/officeart/2005/8/layout/hProcess9"/>
    <dgm:cxn modelId="{F12AB45C-FD93-0F4A-B0E2-17DF4851E745}" type="presOf" srcId="{3149DCCB-3F79-480A-93D5-1C063C8CAA85}" destId="{725569F9-AB91-4147-8BC5-ECEDAEA6E67E}" srcOrd="0" destOrd="0" presId="urn:microsoft.com/office/officeart/2005/8/layout/hProcess9"/>
    <dgm:cxn modelId="{030EED5C-CCBA-4F9D-8884-D28047A8C4F2}" srcId="{DA04632F-9130-41FF-86E5-1AC2190EB72F}" destId="{C81480A7-F438-49F2-96B9-C4CE4FFC4AF7}" srcOrd="4" destOrd="0" parTransId="{B12C6DA7-2FAA-4CF4-A20E-DFF67A8CD409}" sibTransId="{5B2847B7-C252-43FD-AF82-C0269A550A4F}"/>
    <dgm:cxn modelId="{7C51E17F-3297-E542-A7BC-E005AE8B723B}" type="presOf" srcId="{C81480A7-F438-49F2-96B9-C4CE4FFC4AF7}" destId="{CDEF1607-F65C-4DD5-BCF4-A1FDE28F098C}" srcOrd="0" destOrd="0" presId="urn:microsoft.com/office/officeart/2005/8/layout/hProcess9"/>
    <dgm:cxn modelId="{3E347F01-577E-8F40-B515-E230ABCFDFC6}" type="presParOf" srcId="{41A653CD-854A-416C-BE01-46302EF599CA}" destId="{591B4388-8A95-4478-849C-9B8B4CD40813}" srcOrd="0" destOrd="0" presId="urn:microsoft.com/office/officeart/2005/8/layout/hProcess9"/>
    <dgm:cxn modelId="{F154DFFE-51D6-3D49-B0A8-193503080944}" type="presParOf" srcId="{41A653CD-854A-416C-BE01-46302EF599CA}" destId="{FD70FB70-3A95-4AD9-844E-7401674FDE4B}" srcOrd="1" destOrd="0" presId="urn:microsoft.com/office/officeart/2005/8/layout/hProcess9"/>
    <dgm:cxn modelId="{C1D96ADF-7A26-624A-B7D9-7A4FFB987B12}" type="presParOf" srcId="{FD70FB70-3A95-4AD9-844E-7401674FDE4B}" destId="{934DA678-91C4-4CB5-93E5-A5240356C540}" srcOrd="0" destOrd="0" presId="urn:microsoft.com/office/officeart/2005/8/layout/hProcess9"/>
    <dgm:cxn modelId="{53DB67BD-7786-9049-9926-B70ED737FF31}" type="presParOf" srcId="{FD70FB70-3A95-4AD9-844E-7401674FDE4B}" destId="{20BF665A-A5E4-49AC-8CE2-24DB0C084B22}" srcOrd="1" destOrd="0" presId="urn:microsoft.com/office/officeart/2005/8/layout/hProcess9"/>
    <dgm:cxn modelId="{44109552-6C5A-D14C-97DC-019F25564878}" type="presParOf" srcId="{FD70FB70-3A95-4AD9-844E-7401674FDE4B}" destId="{E1BF90C0-7324-4756-B289-80B2F4C627A0}" srcOrd="2" destOrd="0" presId="urn:microsoft.com/office/officeart/2005/8/layout/hProcess9"/>
    <dgm:cxn modelId="{75FD22B9-1A30-644C-BD16-FF219639B954}" type="presParOf" srcId="{FD70FB70-3A95-4AD9-844E-7401674FDE4B}" destId="{758315B5-AD45-4BEA-BDB9-8F1004109DDE}" srcOrd="3" destOrd="0" presId="urn:microsoft.com/office/officeart/2005/8/layout/hProcess9"/>
    <dgm:cxn modelId="{F43F895A-43ED-494A-9105-27634525C2F8}" type="presParOf" srcId="{FD70FB70-3A95-4AD9-844E-7401674FDE4B}" destId="{725569F9-AB91-4147-8BC5-ECEDAEA6E67E}" srcOrd="4" destOrd="0" presId="urn:microsoft.com/office/officeart/2005/8/layout/hProcess9"/>
    <dgm:cxn modelId="{6D8FF8B9-A6D0-1E41-92B0-934042DD49C3}" type="presParOf" srcId="{FD70FB70-3A95-4AD9-844E-7401674FDE4B}" destId="{E5325199-A36D-4AA6-B59D-F5D83EC0DF3C}" srcOrd="5" destOrd="0" presId="urn:microsoft.com/office/officeart/2005/8/layout/hProcess9"/>
    <dgm:cxn modelId="{AD4D8270-E26D-F949-8F1E-2EC3AB04290F}" type="presParOf" srcId="{FD70FB70-3A95-4AD9-844E-7401674FDE4B}" destId="{A81220A0-EFC8-45DA-ABFD-07C257E63FDF}" srcOrd="6" destOrd="0" presId="urn:microsoft.com/office/officeart/2005/8/layout/hProcess9"/>
    <dgm:cxn modelId="{8BDF7EF3-C463-7B47-88CF-C3D9F57A815A}" type="presParOf" srcId="{FD70FB70-3A95-4AD9-844E-7401674FDE4B}" destId="{1AAB8BB0-AD5F-4639-9A75-DA7AAF53C33B}" srcOrd="7" destOrd="0" presId="urn:microsoft.com/office/officeart/2005/8/layout/hProcess9"/>
    <dgm:cxn modelId="{7FC1505A-980A-164A-B1BF-8C5F361416BC}" type="presParOf" srcId="{FD70FB70-3A95-4AD9-844E-7401674FDE4B}" destId="{CDEF1607-F65C-4DD5-BCF4-A1FDE28F098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CBAE3F-B1D8-4270-9351-BAED3077D09C}"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it-IT"/>
        </a:p>
      </dgm:t>
    </dgm:pt>
    <dgm:pt modelId="{A184A06F-765A-43AE-B80A-60ECCED92B2B}">
      <dgm:prSet phldrT="[Testo]"/>
      <dgm:spPr/>
      <dgm:t>
        <a:bodyPr/>
        <a:lstStyle/>
        <a:p>
          <a:r>
            <a:rPr lang="it-IT" altLang="it-IT" b="1" dirty="0" smtClean="0">
              <a:ea typeface="+mn-ea"/>
              <a:cs typeface="+mn-cs"/>
            </a:rPr>
            <a:t>Identificare le caratteristiche dell’incarico </a:t>
          </a:r>
          <a:endParaRPr lang="it-IT" dirty="0"/>
        </a:p>
      </dgm:t>
    </dgm:pt>
    <dgm:pt modelId="{B50222D9-AB7A-40AC-95BE-452900397364}" type="parTrans" cxnId="{1D023D5F-6291-4F69-9555-C92A75FCD20A}">
      <dgm:prSet/>
      <dgm:spPr/>
      <dgm:t>
        <a:bodyPr/>
        <a:lstStyle/>
        <a:p>
          <a:endParaRPr lang="it-IT"/>
        </a:p>
      </dgm:t>
    </dgm:pt>
    <dgm:pt modelId="{CB00CB26-6781-4155-8174-145FB1A5AAAF}" type="sibTrans" cxnId="{1D023D5F-6291-4F69-9555-C92A75FCD20A}">
      <dgm:prSet/>
      <dgm:spPr/>
      <dgm:t>
        <a:bodyPr/>
        <a:lstStyle/>
        <a:p>
          <a:endParaRPr lang="it-IT"/>
        </a:p>
      </dgm:t>
    </dgm:pt>
    <dgm:pt modelId="{FEC6D781-39B5-4E1A-BC36-9ADAFD5CBBE4}">
      <dgm:prSet phldrT="[Testo]"/>
      <dgm:spPr/>
      <dgm:t>
        <a:bodyPr/>
        <a:lstStyle/>
        <a:p>
          <a:r>
            <a:rPr lang="it-IT" altLang="it-IT" b="1" dirty="0" smtClean="0">
              <a:ea typeface="+mn-ea"/>
              <a:cs typeface="+mn-cs"/>
            </a:rPr>
            <a:t>obiettivi dell’incarico </a:t>
          </a:r>
          <a:endParaRPr lang="it-IT" dirty="0"/>
        </a:p>
      </dgm:t>
    </dgm:pt>
    <dgm:pt modelId="{9FB7B760-DC07-49EA-8952-579698D037DB}" type="parTrans" cxnId="{7CA64BE0-F08E-4415-9549-AE6FF3CCD9A3}">
      <dgm:prSet/>
      <dgm:spPr/>
      <dgm:t>
        <a:bodyPr/>
        <a:lstStyle/>
        <a:p>
          <a:endParaRPr lang="it-IT"/>
        </a:p>
      </dgm:t>
    </dgm:pt>
    <dgm:pt modelId="{AA5BEE2B-06A8-4C80-A3C8-52492037554D}" type="sibTrans" cxnId="{7CA64BE0-F08E-4415-9549-AE6FF3CCD9A3}">
      <dgm:prSet/>
      <dgm:spPr/>
      <dgm:t>
        <a:bodyPr/>
        <a:lstStyle/>
        <a:p>
          <a:endParaRPr lang="it-IT"/>
        </a:p>
      </dgm:t>
    </dgm:pt>
    <dgm:pt modelId="{053CA723-FF97-4374-953A-CB7C4EE62FC4}">
      <dgm:prSet phldrT="[Testo]"/>
      <dgm:spPr/>
      <dgm:t>
        <a:bodyPr/>
        <a:lstStyle/>
        <a:p>
          <a:r>
            <a:rPr lang="it-IT" altLang="it-IT" b="1" dirty="0" smtClean="0">
              <a:ea typeface="+mn-ea"/>
              <a:cs typeface="+mn-cs"/>
            </a:rPr>
            <a:t>fattori significativi </a:t>
          </a:r>
          <a:endParaRPr lang="it-IT" dirty="0"/>
        </a:p>
      </dgm:t>
    </dgm:pt>
    <dgm:pt modelId="{846AE693-3FAB-4F14-BF6B-12E6851A0B54}" type="parTrans" cxnId="{127EC045-9F2E-4803-94EB-166C0B0AF514}">
      <dgm:prSet/>
      <dgm:spPr/>
      <dgm:t>
        <a:bodyPr/>
        <a:lstStyle/>
        <a:p>
          <a:endParaRPr lang="it-IT"/>
        </a:p>
      </dgm:t>
    </dgm:pt>
    <dgm:pt modelId="{D00D0063-EE77-401E-B02F-370B188FF15D}" type="sibTrans" cxnId="{127EC045-9F2E-4803-94EB-166C0B0AF514}">
      <dgm:prSet/>
      <dgm:spPr/>
      <dgm:t>
        <a:bodyPr/>
        <a:lstStyle/>
        <a:p>
          <a:endParaRPr lang="it-IT"/>
        </a:p>
      </dgm:t>
    </dgm:pt>
    <dgm:pt modelId="{EB62E3C4-7040-4893-9C7C-060207F94FB4}">
      <dgm:prSet phldrT="[Testo]"/>
      <dgm:spPr/>
      <dgm:t>
        <a:bodyPr/>
        <a:lstStyle/>
        <a:p>
          <a:r>
            <a:rPr lang="it-IT" altLang="it-IT" b="1" dirty="0" smtClean="0">
              <a:ea typeface="+mn-ea"/>
              <a:cs typeface="+mn-cs"/>
            </a:rPr>
            <a:t>i risultati delle attività preliminari </a:t>
          </a:r>
          <a:endParaRPr lang="it-IT" dirty="0"/>
        </a:p>
      </dgm:t>
    </dgm:pt>
    <dgm:pt modelId="{84799205-E4FD-4C1C-8746-7F1E257FE7D3}" type="parTrans" cxnId="{DDABC2B7-E79E-4BE8-B2F0-0AD61D54E162}">
      <dgm:prSet/>
      <dgm:spPr/>
      <dgm:t>
        <a:bodyPr/>
        <a:lstStyle/>
        <a:p>
          <a:endParaRPr lang="it-IT"/>
        </a:p>
      </dgm:t>
    </dgm:pt>
    <dgm:pt modelId="{B087D99B-BDF1-4ED4-9DB4-0853C75912D0}" type="sibTrans" cxnId="{DDABC2B7-E79E-4BE8-B2F0-0AD61D54E162}">
      <dgm:prSet/>
      <dgm:spPr/>
      <dgm:t>
        <a:bodyPr/>
        <a:lstStyle/>
        <a:p>
          <a:endParaRPr lang="it-IT"/>
        </a:p>
      </dgm:t>
    </dgm:pt>
    <dgm:pt modelId="{F5FE162A-6370-41BA-BE82-EEFD1E04312E}">
      <dgm:prSet phldrT="[Testo]"/>
      <dgm:spPr/>
      <dgm:t>
        <a:bodyPr/>
        <a:lstStyle/>
        <a:p>
          <a:r>
            <a:rPr lang="it-IT" altLang="it-IT" b="1" dirty="0" smtClean="0">
              <a:ea typeface="+mn-ea"/>
              <a:cs typeface="+mn-cs"/>
            </a:rPr>
            <a:t>Determinare natura, tempistica e entità delle risorse </a:t>
          </a:r>
          <a:endParaRPr lang="it-IT" dirty="0"/>
        </a:p>
      </dgm:t>
    </dgm:pt>
    <dgm:pt modelId="{2C28F19C-8720-4E15-8100-14A1BF9483EA}" type="parTrans" cxnId="{E22625A8-E94E-4C43-90EF-53BC38ACCE76}">
      <dgm:prSet/>
      <dgm:spPr/>
      <dgm:t>
        <a:bodyPr/>
        <a:lstStyle/>
        <a:p>
          <a:endParaRPr lang="it-IT"/>
        </a:p>
      </dgm:t>
    </dgm:pt>
    <dgm:pt modelId="{3A2070B0-6808-404E-BB2B-864EAA8AB5BB}" type="sibTrans" cxnId="{E22625A8-E94E-4C43-90EF-53BC38ACCE76}">
      <dgm:prSet/>
      <dgm:spPr/>
      <dgm:t>
        <a:bodyPr/>
        <a:lstStyle/>
        <a:p>
          <a:endParaRPr lang="it-IT"/>
        </a:p>
      </dgm:t>
    </dgm:pt>
    <dgm:pt modelId="{382DD0DE-43C0-4F77-99B3-EB5E67C64B64}" type="pres">
      <dgm:prSet presAssocID="{73CBAE3F-B1D8-4270-9351-BAED3077D09C}" presName="diagram" presStyleCnt="0">
        <dgm:presLayoutVars>
          <dgm:dir/>
          <dgm:resizeHandles val="exact"/>
        </dgm:presLayoutVars>
      </dgm:prSet>
      <dgm:spPr/>
      <dgm:t>
        <a:bodyPr/>
        <a:lstStyle/>
        <a:p>
          <a:endParaRPr lang="it-IT"/>
        </a:p>
      </dgm:t>
    </dgm:pt>
    <dgm:pt modelId="{C31903FE-3131-4CE3-9D9E-935C91245150}" type="pres">
      <dgm:prSet presAssocID="{A184A06F-765A-43AE-B80A-60ECCED92B2B}" presName="node" presStyleLbl="node1" presStyleIdx="0" presStyleCnt="5">
        <dgm:presLayoutVars>
          <dgm:bulletEnabled val="1"/>
        </dgm:presLayoutVars>
      </dgm:prSet>
      <dgm:spPr/>
      <dgm:t>
        <a:bodyPr/>
        <a:lstStyle/>
        <a:p>
          <a:endParaRPr lang="it-IT"/>
        </a:p>
      </dgm:t>
    </dgm:pt>
    <dgm:pt modelId="{4567C03C-73BA-4729-8152-64C54CB4C92A}" type="pres">
      <dgm:prSet presAssocID="{CB00CB26-6781-4155-8174-145FB1A5AAAF}" presName="sibTrans" presStyleCnt="0"/>
      <dgm:spPr/>
      <dgm:t>
        <a:bodyPr/>
        <a:lstStyle/>
        <a:p>
          <a:endParaRPr lang="it-IT"/>
        </a:p>
      </dgm:t>
    </dgm:pt>
    <dgm:pt modelId="{19BC33B6-468D-470A-90B2-B43C259F3F14}" type="pres">
      <dgm:prSet presAssocID="{FEC6D781-39B5-4E1A-BC36-9ADAFD5CBBE4}" presName="node" presStyleLbl="node1" presStyleIdx="1" presStyleCnt="5">
        <dgm:presLayoutVars>
          <dgm:bulletEnabled val="1"/>
        </dgm:presLayoutVars>
      </dgm:prSet>
      <dgm:spPr/>
      <dgm:t>
        <a:bodyPr/>
        <a:lstStyle/>
        <a:p>
          <a:endParaRPr lang="it-IT"/>
        </a:p>
      </dgm:t>
    </dgm:pt>
    <dgm:pt modelId="{12BFA819-0308-4B24-A4C1-A52968DFC4D2}" type="pres">
      <dgm:prSet presAssocID="{AA5BEE2B-06A8-4C80-A3C8-52492037554D}" presName="sibTrans" presStyleCnt="0"/>
      <dgm:spPr/>
      <dgm:t>
        <a:bodyPr/>
        <a:lstStyle/>
        <a:p>
          <a:endParaRPr lang="it-IT"/>
        </a:p>
      </dgm:t>
    </dgm:pt>
    <dgm:pt modelId="{AA9A6C42-DAA1-440C-A60F-B6BDD468E37E}" type="pres">
      <dgm:prSet presAssocID="{053CA723-FF97-4374-953A-CB7C4EE62FC4}" presName="node" presStyleLbl="node1" presStyleIdx="2" presStyleCnt="5">
        <dgm:presLayoutVars>
          <dgm:bulletEnabled val="1"/>
        </dgm:presLayoutVars>
      </dgm:prSet>
      <dgm:spPr/>
      <dgm:t>
        <a:bodyPr/>
        <a:lstStyle/>
        <a:p>
          <a:endParaRPr lang="it-IT"/>
        </a:p>
      </dgm:t>
    </dgm:pt>
    <dgm:pt modelId="{DDCD2534-E147-49CE-90E6-4AB0317DB540}" type="pres">
      <dgm:prSet presAssocID="{D00D0063-EE77-401E-B02F-370B188FF15D}" presName="sibTrans" presStyleCnt="0"/>
      <dgm:spPr/>
      <dgm:t>
        <a:bodyPr/>
        <a:lstStyle/>
        <a:p>
          <a:endParaRPr lang="it-IT"/>
        </a:p>
      </dgm:t>
    </dgm:pt>
    <dgm:pt modelId="{B5DDBD86-E281-4066-98AF-DA565D85AB70}" type="pres">
      <dgm:prSet presAssocID="{EB62E3C4-7040-4893-9C7C-060207F94FB4}" presName="node" presStyleLbl="node1" presStyleIdx="3" presStyleCnt="5">
        <dgm:presLayoutVars>
          <dgm:bulletEnabled val="1"/>
        </dgm:presLayoutVars>
      </dgm:prSet>
      <dgm:spPr/>
      <dgm:t>
        <a:bodyPr/>
        <a:lstStyle/>
        <a:p>
          <a:endParaRPr lang="it-IT"/>
        </a:p>
      </dgm:t>
    </dgm:pt>
    <dgm:pt modelId="{63F61D85-A558-43A1-B45D-3BB37B4E64FB}" type="pres">
      <dgm:prSet presAssocID="{B087D99B-BDF1-4ED4-9DB4-0853C75912D0}" presName="sibTrans" presStyleCnt="0"/>
      <dgm:spPr/>
      <dgm:t>
        <a:bodyPr/>
        <a:lstStyle/>
        <a:p>
          <a:endParaRPr lang="it-IT"/>
        </a:p>
      </dgm:t>
    </dgm:pt>
    <dgm:pt modelId="{172A3264-595A-4166-8A77-5A32A7598D30}" type="pres">
      <dgm:prSet presAssocID="{F5FE162A-6370-41BA-BE82-EEFD1E04312E}" presName="node" presStyleLbl="node1" presStyleIdx="4" presStyleCnt="5">
        <dgm:presLayoutVars>
          <dgm:bulletEnabled val="1"/>
        </dgm:presLayoutVars>
      </dgm:prSet>
      <dgm:spPr/>
      <dgm:t>
        <a:bodyPr/>
        <a:lstStyle/>
        <a:p>
          <a:endParaRPr lang="it-IT"/>
        </a:p>
      </dgm:t>
    </dgm:pt>
  </dgm:ptLst>
  <dgm:cxnLst>
    <dgm:cxn modelId="{DDABC2B7-E79E-4BE8-B2F0-0AD61D54E162}" srcId="{73CBAE3F-B1D8-4270-9351-BAED3077D09C}" destId="{EB62E3C4-7040-4893-9C7C-060207F94FB4}" srcOrd="3" destOrd="0" parTransId="{84799205-E4FD-4C1C-8746-7F1E257FE7D3}" sibTransId="{B087D99B-BDF1-4ED4-9DB4-0853C75912D0}"/>
    <dgm:cxn modelId="{127EC045-9F2E-4803-94EB-166C0B0AF514}" srcId="{73CBAE3F-B1D8-4270-9351-BAED3077D09C}" destId="{053CA723-FF97-4374-953A-CB7C4EE62FC4}" srcOrd="2" destOrd="0" parTransId="{846AE693-3FAB-4F14-BF6B-12E6851A0B54}" sibTransId="{D00D0063-EE77-401E-B02F-370B188FF15D}"/>
    <dgm:cxn modelId="{8E1386D5-CE52-A34A-9DD0-D8D7CBC1A6EC}" type="presOf" srcId="{F5FE162A-6370-41BA-BE82-EEFD1E04312E}" destId="{172A3264-595A-4166-8A77-5A32A7598D30}" srcOrd="0" destOrd="0" presId="urn:microsoft.com/office/officeart/2005/8/layout/default"/>
    <dgm:cxn modelId="{7CA64BE0-F08E-4415-9549-AE6FF3CCD9A3}" srcId="{73CBAE3F-B1D8-4270-9351-BAED3077D09C}" destId="{FEC6D781-39B5-4E1A-BC36-9ADAFD5CBBE4}" srcOrd="1" destOrd="0" parTransId="{9FB7B760-DC07-49EA-8952-579698D037DB}" sibTransId="{AA5BEE2B-06A8-4C80-A3C8-52492037554D}"/>
    <dgm:cxn modelId="{1D023D5F-6291-4F69-9555-C92A75FCD20A}" srcId="{73CBAE3F-B1D8-4270-9351-BAED3077D09C}" destId="{A184A06F-765A-43AE-B80A-60ECCED92B2B}" srcOrd="0" destOrd="0" parTransId="{B50222D9-AB7A-40AC-95BE-452900397364}" sibTransId="{CB00CB26-6781-4155-8174-145FB1A5AAAF}"/>
    <dgm:cxn modelId="{E1AC1D96-071C-0748-96EB-09D5B58B82DA}" type="presOf" srcId="{FEC6D781-39B5-4E1A-BC36-9ADAFD5CBBE4}" destId="{19BC33B6-468D-470A-90B2-B43C259F3F14}" srcOrd="0" destOrd="0" presId="urn:microsoft.com/office/officeart/2005/8/layout/default"/>
    <dgm:cxn modelId="{F4C6DE46-756E-F341-9570-B93B3074B712}" type="presOf" srcId="{A184A06F-765A-43AE-B80A-60ECCED92B2B}" destId="{C31903FE-3131-4CE3-9D9E-935C91245150}" srcOrd="0" destOrd="0" presId="urn:microsoft.com/office/officeart/2005/8/layout/default"/>
    <dgm:cxn modelId="{E22625A8-E94E-4C43-90EF-53BC38ACCE76}" srcId="{73CBAE3F-B1D8-4270-9351-BAED3077D09C}" destId="{F5FE162A-6370-41BA-BE82-EEFD1E04312E}" srcOrd="4" destOrd="0" parTransId="{2C28F19C-8720-4E15-8100-14A1BF9483EA}" sibTransId="{3A2070B0-6808-404E-BB2B-864EAA8AB5BB}"/>
    <dgm:cxn modelId="{39366D3B-2B76-E04F-975B-A2E0210B3468}" type="presOf" srcId="{053CA723-FF97-4374-953A-CB7C4EE62FC4}" destId="{AA9A6C42-DAA1-440C-A60F-B6BDD468E37E}" srcOrd="0" destOrd="0" presId="urn:microsoft.com/office/officeart/2005/8/layout/default"/>
    <dgm:cxn modelId="{5F1CE10B-0EEC-5041-B737-1B1174FA0D4C}" type="presOf" srcId="{EB62E3C4-7040-4893-9C7C-060207F94FB4}" destId="{B5DDBD86-E281-4066-98AF-DA565D85AB70}" srcOrd="0" destOrd="0" presId="urn:microsoft.com/office/officeart/2005/8/layout/default"/>
    <dgm:cxn modelId="{B528BDF0-10AF-1443-BCE5-C6F7009D25F7}" type="presOf" srcId="{73CBAE3F-B1D8-4270-9351-BAED3077D09C}" destId="{382DD0DE-43C0-4F77-99B3-EB5E67C64B64}" srcOrd="0" destOrd="0" presId="urn:microsoft.com/office/officeart/2005/8/layout/default"/>
    <dgm:cxn modelId="{01B4045E-2DBD-F844-AF03-30DD8D5242F8}" type="presParOf" srcId="{382DD0DE-43C0-4F77-99B3-EB5E67C64B64}" destId="{C31903FE-3131-4CE3-9D9E-935C91245150}" srcOrd="0" destOrd="0" presId="urn:microsoft.com/office/officeart/2005/8/layout/default"/>
    <dgm:cxn modelId="{EA9AE88F-0F37-B94C-A36C-E13296E1FDD9}" type="presParOf" srcId="{382DD0DE-43C0-4F77-99B3-EB5E67C64B64}" destId="{4567C03C-73BA-4729-8152-64C54CB4C92A}" srcOrd="1" destOrd="0" presId="urn:microsoft.com/office/officeart/2005/8/layout/default"/>
    <dgm:cxn modelId="{88021807-921E-A44C-A171-FB5C5C93E951}" type="presParOf" srcId="{382DD0DE-43C0-4F77-99B3-EB5E67C64B64}" destId="{19BC33B6-468D-470A-90B2-B43C259F3F14}" srcOrd="2" destOrd="0" presId="urn:microsoft.com/office/officeart/2005/8/layout/default"/>
    <dgm:cxn modelId="{749DC899-52E1-7143-98B8-7FFDAF6048BB}" type="presParOf" srcId="{382DD0DE-43C0-4F77-99B3-EB5E67C64B64}" destId="{12BFA819-0308-4B24-A4C1-A52968DFC4D2}" srcOrd="3" destOrd="0" presId="urn:microsoft.com/office/officeart/2005/8/layout/default"/>
    <dgm:cxn modelId="{C8D57192-083A-5947-8A99-91F4267805DE}" type="presParOf" srcId="{382DD0DE-43C0-4F77-99B3-EB5E67C64B64}" destId="{AA9A6C42-DAA1-440C-A60F-B6BDD468E37E}" srcOrd="4" destOrd="0" presId="urn:microsoft.com/office/officeart/2005/8/layout/default"/>
    <dgm:cxn modelId="{015CB877-5934-A04A-A1AC-90BCFDC2B6CF}" type="presParOf" srcId="{382DD0DE-43C0-4F77-99B3-EB5E67C64B64}" destId="{DDCD2534-E147-49CE-90E6-4AB0317DB540}" srcOrd="5" destOrd="0" presId="urn:microsoft.com/office/officeart/2005/8/layout/default"/>
    <dgm:cxn modelId="{45B258D3-7BCD-054E-AF5B-5995BDF17BA8}" type="presParOf" srcId="{382DD0DE-43C0-4F77-99B3-EB5E67C64B64}" destId="{B5DDBD86-E281-4066-98AF-DA565D85AB70}" srcOrd="6" destOrd="0" presId="urn:microsoft.com/office/officeart/2005/8/layout/default"/>
    <dgm:cxn modelId="{4C007226-E410-DC4D-813E-C7F2D05217BA}" type="presParOf" srcId="{382DD0DE-43C0-4F77-99B3-EB5E67C64B64}" destId="{63F61D85-A558-43A1-B45D-3BB37B4E64FB}" srcOrd="7" destOrd="0" presId="urn:microsoft.com/office/officeart/2005/8/layout/default"/>
    <dgm:cxn modelId="{289F6AFF-4FDB-9840-B7FF-004D8CB7E0D1}" type="presParOf" srcId="{382DD0DE-43C0-4F77-99B3-EB5E67C64B64}" destId="{172A3264-595A-4166-8A77-5A32A7598D3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12F7A4-2C9F-4900-8EF6-B5CCC1A5FD8C}"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it-IT"/>
        </a:p>
      </dgm:t>
    </dgm:pt>
    <dgm:pt modelId="{D26A822C-93DB-4381-8FCA-E68AD8BDF5F6}">
      <dgm:prSet phldrT="[Testo]"/>
      <dgm:spPr/>
      <dgm:t>
        <a:bodyPr/>
        <a:lstStyle/>
        <a:p>
          <a:r>
            <a:rPr lang="it-IT" b="1" dirty="0" smtClean="0">
              <a:latin typeface="Arial"/>
              <a:cs typeface="Arial"/>
            </a:rPr>
            <a:t>Principio di revisione internazionale ISA (Italia) n. 240, “</a:t>
          </a:r>
          <a:r>
            <a:rPr lang="it-IT" b="1" i="1" dirty="0" smtClean="0">
              <a:latin typeface="Arial"/>
              <a:cs typeface="Arial"/>
            </a:rPr>
            <a:t>Le responsabilità del revisore relativamente alle frodi nella revisione contabile del bilancio</a:t>
          </a:r>
          <a:r>
            <a:rPr lang="it-IT" b="1" dirty="0" smtClean="0">
              <a:latin typeface="Arial"/>
              <a:cs typeface="Arial"/>
            </a:rPr>
            <a:t>”, paragrafi 17 – 24</a:t>
          </a:r>
          <a:endParaRPr lang="it-IT" dirty="0">
            <a:latin typeface="Arial"/>
            <a:cs typeface="Arial"/>
          </a:endParaRPr>
        </a:p>
      </dgm:t>
    </dgm:pt>
    <dgm:pt modelId="{4852EAA6-96F3-43D1-B181-5BBD497F9599}" type="parTrans" cxnId="{BEB1FCC2-F9CD-434B-A835-E558A7F2A35C}">
      <dgm:prSet/>
      <dgm:spPr/>
      <dgm:t>
        <a:bodyPr/>
        <a:lstStyle/>
        <a:p>
          <a:endParaRPr lang="it-IT"/>
        </a:p>
      </dgm:t>
    </dgm:pt>
    <dgm:pt modelId="{35686CB2-3DFB-4C81-B925-8E3FB15E0AEC}" type="sibTrans" cxnId="{BEB1FCC2-F9CD-434B-A835-E558A7F2A35C}">
      <dgm:prSet/>
      <dgm:spPr/>
      <dgm:t>
        <a:bodyPr/>
        <a:lstStyle/>
        <a:p>
          <a:endParaRPr lang="it-IT"/>
        </a:p>
      </dgm:t>
    </dgm:pt>
    <dgm:pt modelId="{AA32D720-31E5-42AA-AAFA-C9AB3B9AB199}">
      <dgm:prSet phldrT="[Testo]"/>
      <dgm:spPr/>
      <dgm:t>
        <a:bodyPr/>
        <a:lstStyle/>
        <a:p>
          <a:r>
            <a:rPr lang="it-IT" b="1" dirty="0" smtClean="0">
              <a:latin typeface="Arial"/>
              <a:cs typeface="Arial"/>
            </a:rPr>
            <a:t>Principio di revisione internazionale ISA (Italia) n. 550, “</a:t>
          </a:r>
          <a:r>
            <a:rPr lang="it-IT" b="1" i="1" dirty="0" smtClean="0">
              <a:latin typeface="Arial"/>
              <a:cs typeface="Arial"/>
            </a:rPr>
            <a:t>Parti Correlate</a:t>
          </a:r>
          <a:r>
            <a:rPr lang="it-IT" b="1" dirty="0" smtClean="0">
              <a:latin typeface="Arial"/>
              <a:cs typeface="Arial"/>
            </a:rPr>
            <a:t>”, paragrafi 12-19</a:t>
          </a:r>
          <a:endParaRPr lang="it-IT" dirty="0">
            <a:latin typeface="Arial"/>
            <a:cs typeface="Arial"/>
          </a:endParaRPr>
        </a:p>
      </dgm:t>
    </dgm:pt>
    <dgm:pt modelId="{ADE896A3-C9AC-44B0-A2A3-89BB7FB017AB}" type="parTrans" cxnId="{180EA5F8-D59E-4415-B010-39E1FFAC4E9A}">
      <dgm:prSet/>
      <dgm:spPr/>
      <dgm:t>
        <a:bodyPr/>
        <a:lstStyle/>
        <a:p>
          <a:endParaRPr lang="it-IT"/>
        </a:p>
      </dgm:t>
    </dgm:pt>
    <dgm:pt modelId="{3E99E568-0DEE-4115-BF0F-0BD316A627E3}" type="sibTrans" cxnId="{180EA5F8-D59E-4415-B010-39E1FFAC4E9A}">
      <dgm:prSet/>
      <dgm:spPr/>
      <dgm:t>
        <a:bodyPr/>
        <a:lstStyle/>
        <a:p>
          <a:endParaRPr lang="it-IT"/>
        </a:p>
      </dgm:t>
    </dgm:pt>
    <dgm:pt modelId="{B39D99B6-6AE9-491C-AE25-8F56958412AA}">
      <dgm:prSet/>
      <dgm:spPr/>
      <dgm:t>
        <a:bodyPr/>
        <a:lstStyle/>
        <a:p>
          <a:r>
            <a:rPr lang="it-IT" b="1" dirty="0" smtClean="0">
              <a:latin typeface="Arial"/>
              <a:cs typeface="Arial"/>
            </a:rPr>
            <a:t>Principio di revisione internazionale ISA (Italia) n. 540, “</a:t>
          </a:r>
          <a:r>
            <a:rPr lang="it-IT" b="1" i="1" dirty="0" smtClean="0">
              <a:latin typeface="Arial"/>
              <a:cs typeface="Arial"/>
            </a:rPr>
            <a:t>Revisione delle stime contabili, incluse le stime contabili del fair </a:t>
          </a:r>
          <a:r>
            <a:rPr lang="it-IT" b="1" i="1" dirty="0" err="1" smtClean="0">
              <a:latin typeface="Arial"/>
              <a:cs typeface="Arial"/>
            </a:rPr>
            <a:t>value</a:t>
          </a:r>
          <a:r>
            <a:rPr lang="it-IT" b="1" i="1" dirty="0" smtClean="0">
              <a:latin typeface="Arial"/>
              <a:cs typeface="Arial"/>
            </a:rPr>
            <a:t>, e della relativa informativa</a:t>
          </a:r>
          <a:r>
            <a:rPr lang="it-IT" b="1" dirty="0" smtClean="0">
              <a:latin typeface="Arial"/>
              <a:cs typeface="Arial"/>
            </a:rPr>
            <a:t>”, paragrafi 8 – 11</a:t>
          </a:r>
          <a:endParaRPr lang="it-IT" dirty="0">
            <a:latin typeface="Arial"/>
            <a:cs typeface="Arial"/>
          </a:endParaRPr>
        </a:p>
      </dgm:t>
    </dgm:pt>
    <dgm:pt modelId="{C9FD07C7-D86F-4824-B2F4-FC65D2F13C0C}" type="parTrans" cxnId="{B37820BC-5832-4F3C-8AC3-F0C5E4F7CE56}">
      <dgm:prSet/>
      <dgm:spPr/>
      <dgm:t>
        <a:bodyPr/>
        <a:lstStyle/>
        <a:p>
          <a:endParaRPr lang="it-IT"/>
        </a:p>
      </dgm:t>
    </dgm:pt>
    <dgm:pt modelId="{6E3F54D6-AA6F-4567-A08A-3BB8E92E379C}" type="sibTrans" cxnId="{B37820BC-5832-4F3C-8AC3-F0C5E4F7CE56}">
      <dgm:prSet/>
      <dgm:spPr/>
      <dgm:t>
        <a:bodyPr/>
        <a:lstStyle/>
        <a:p>
          <a:endParaRPr lang="it-IT"/>
        </a:p>
      </dgm:t>
    </dgm:pt>
    <dgm:pt modelId="{292AE83D-65D0-4B38-B677-DA5726EEE401}">
      <dgm:prSet/>
      <dgm:spPr/>
      <dgm:t>
        <a:bodyPr/>
        <a:lstStyle/>
        <a:p>
          <a:r>
            <a:rPr lang="it-IT" b="1" dirty="0" smtClean="0">
              <a:latin typeface="Arial"/>
              <a:cs typeface="Arial"/>
            </a:rPr>
            <a:t>Principio di revisione internazionale ISA (Italia) n. 570, “</a:t>
          </a:r>
          <a:r>
            <a:rPr lang="it-IT" b="1" i="1" dirty="0" smtClean="0">
              <a:latin typeface="Arial"/>
              <a:cs typeface="Arial"/>
            </a:rPr>
            <a:t>Continuità aziendale</a:t>
          </a:r>
          <a:r>
            <a:rPr lang="it-IT" b="1" dirty="0" smtClean="0">
              <a:latin typeface="Arial"/>
              <a:cs typeface="Arial"/>
            </a:rPr>
            <a:t>”, paragrafo 10</a:t>
          </a:r>
          <a:endParaRPr lang="it-IT" dirty="0">
            <a:latin typeface="Arial"/>
            <a:cs typeface="Arial"/>
          </a:endParaRPr>
        </a:p>
      </dgm:t>
    </dgm:pt>
    <dgm:pt modelId="{324F6AE0-7562-4F82-8686-952184B0EF81}" type="parTrans" cxnId="{6228AD7C-4D23-4905-A205-092CF737F5BE}">
      <dgm:prSet/>
      <dgm:spPr/>
      <dgm:t>
        <a:bodyPr/>
        <a:lstStyle/>
        <a:p>
          <a:endParaRPr lang="it-IT"/>
        </a:p>
      </dgm:t>
    </dgm:pt>
    <dgm:pt modelId="{6F6867AF-653A-4AAF-85AF-9D830A961074}" type="sibTrans" cxnId="{6228AD7C-4D23-4905-A205-092CF737F5BE}">
      <dgm:prSet/>
      <dgm:spPr/>
      <dgm:t>
        <a:bodyPr/>
        <a:lstStyle/>
        <a:p>
          <a:endParaRPr lang="it-IT"/>
        </a:p>
      </dgm:t>
    </dgm:pt>
    <dgm:pt modelId="{12055402-175E-4B13-842A-7F4067B0CA8F}" type="pres">
      <dgm:prSet presAssocID="{EF12F7A4-2C9F-4900-8EF6-B5CCC1A5FD8C}" presName="diagram" presStyleCnt="0">
        <dgm:presLayoutVars>
          <dgm:dir/>
          <dgm:resizeHandles val="exact"/>
        </dgm:presLayoutVars>
      </dgm:prSet>
      <dgm:spPr/>
      <dgm:t>
        <a:bodyPr/>
        <a:lstStyle/>
        <a:p>
          <a:endParaRPr lang="it-IT"/>
        </a:p>
      </dgm:t>
    </dgm:pt>
    <dgm:pt modelId="{B88EFE94-5163-47B7-81BD-FA947C86D553}" type="pres">
      <dgm:prSet presAssocID="{D26A822C-93DB-4381-8FCA-E68AD8BDF5F6}" presName="node" presStyleLbl="node1" presStyleIdx="0" presStyleCnt="4">
        <dgm:presLayoutVars>
          <dgm:bulletEnabled val="1"/>
        </dgm:presLayoutVars>
      </dgm:prSet>
      <dgm:spPr/>
      <dgm:t>
        <a:bodyPr/>
        <a:lstStyle/>
        <a:p>
          <a:endParaRPr lang="it-IT"/>
        </a:p>
      </dgm:t>
    </dgm:pt>
    <dgm:pt modelId="{BCB397D2-70EE-4334-B6F1-62106E1F9965}" type="pres">
      <dgm:prSet presAssocID="{35686CB2-3DFB-4C81-B925-8E3FB15E0AEC}" presName="sibTrans" presStyleCnt="0"/>
      <dgm:spPr/>
      <dgm:t>
        <a:bodyPr/>
        <a:lstStyle/>
        <a:p>
          <a:endParaRPr lang="it-IT"/>
        </a:p>
      </dgm:t>
    </dgm:pt>
    <dgm:pt modelId="{10BDC339-35F4-4DE6-B575-2CA716488CA0}" type="pres">
      <dgm:prSet presAssocID="{B39D99B6-6AE9-491C-AE25-8F56958412AA}" presName="node" presStyleLbl="node1" presStyleIdx="1" presStyleCnt="4">
        <dgm:presLayoutVars>
          <dgm:bulletEnabled val="1"/>
        </dgm:presLayoutVars>
      </dgm:prSet>
      <dgm:spPr/>
      <dgm:t>
        <a:bodyPr/>
        <a:lstStyle/>
        <a:p>
          <a:endParaRPr lang="it-IT"/>
        </a:p>
      </dgm:t>
    </dgm:pt>
    <dgm:pt modelId="{7148C7D1-6198-4000-97F0-A60C0DB013AD}" type="pres">
      <dgm:prSet presAssocID="{6E3F54D6-AA6F-4567-A08A-3BB8E92E379C}" presName="sibTrans" presStyleCnt="0"/>
      <dgm:spPr/>
      <dgm:t>
        <a:bodyPr/>
        <a:lstStyle/>
        <a:p>
          <a:endParaRPr lang="it-IT"/>
        </a:p>
      </dgm:t>
    </dgm:pt>
    <dgm:pt modelId="{084BD173-2EE7-4CAD-9671-3A1DE3EFA056}" type="pres">
      <dgm:prSet presAssocID="{AA32D720-31E5-42AA-AAFA-C9AB3B9AB199}" presName="node" presStyleLbl="node1" presStyleIdx="2" presStyleCnt="4">
        <dgm:presLayoutVars>
          <dgm:bulletEnabled val="1"/>
        </dgm:presLayoutVars>
      </dgm:prSet>
      <dgm:spPr/>
      <dgm:t>
        <a:bodyPr/>
        <a:lstStyle/>
        <a:p>
          <a:endParaRPr lang="it-IT"/>
        </a:p>
      </dgm:t>
    </dgm:pt>
    <dgm:pt modelId="{F9BD11DB-E919-4C53-8BED-39E0192031DC}" type="pres">
      <dgm:prSet presAssocID="{3E99E568-0DEE-4115-BF0F-0BD316A627E3}" presName="sibTrans" presStyleCnt="0"/>
      <dgm:spPr/>
      <dgm:t>
        <a:bodyPr/>
        <a:lstStyle/>
        <a:p>
          <a:endParaRPr lang="it-IT"/>
        </a:p>
      </dgm:t>
    </dgm:pt>
    <dgm:pt modelId="{C07649F2-73E7-47E1-AA93-1495DB9B0F16}" type="pres">
      <dgm:prSet presAssocID="{292AE83D-65D0-4B38-B677-DA5726EEE401}" presName="node" presStyleLbl="node1" presStyleIdx="3" presStyleCnt="4">
        <dgm:presLayoutVars>
          <dgm:bulletEnabled val="1"/>
        </dgm:presLayoutVars>
      </dgm:prSet>
      <dgm:spPr/>
      <dgm:t>
        <a:bodyPr/>
        <a:lstStyle/>
        <a:p>
          <a:endParaRPr lang="it-IT"/>
        </a:p>
      </dgm:t>
    </dgm:pt>
  </dgm:ptLst>
  <dgm:cxnLst>
    <dgm:cxn modelId="{3C885316-9904-E143-AFA4-6DD7EB5A6ACE}" type="presOf" srcId="{B39D99B6-6AE9-491C-AE25-8F56958412AA}" destId="{10BDC339-35F4-4DE6-B575-2CA716488CA0}" srcOrd="0" destOrd="0" presId="urn:microsoft.com/office/officeart/2005/8/layout/default"/>
    <dgm:cxn modelId="{6228AD7C-4D23-4905-A205-092CF737F5BE}" srcId="{EF12F7A4-2C9F-4900-8EF6-B5CCC1A5FD8C}" destId="{292AE83D-65D0-4B38-B677-DA5726EEE401}" srcOrd="3" destOrd="0" parTransId="{324F6AE0-7562-4F82-8686-952184B0EF81}" sibTransId="{6F6867AF-653A-4AAF-85AF-9D830A961074}"/>
    <dgm:cxn modelId="{AA0236C1-EE6C-ED45-9936-4062936B7350}" type="presOf" srcId="{EF12F7A4-2C9F-4900-8EF6-B5CCC1A5FD8C}" destId="{12055402-175E-4B13-842A-7F4067B0CA8F}" srcOrd="0" destOrd="0" presId="urn:microsoft.com/office/officeart/2005/8/layout/default"/>
    <dgm:cxn modelId="{5A80E07A-FEEA-8046-BDFB-9771FED2B0B6}" type="presOf" srcId="{AA32D720-31E5-42AA-AAFA-C9AB3B9AB199}" destId="{084BD173-2EE7-4CAD-9671-3A1DE3EFA056}" srcOrd="0" destOrd="0" presId="urn:microsoft.com/office/officeart/2005/8/layout/default"/>
    <dgm:cxn modelId="{119BB118-0563-4741-BC4E-A6375531F166}" type="presOf" srcId="{292AE83D-65D0-4B38-B677-DA5726EEE401}" destId="{C07649F2-73E7-47E1-AA93-1495DB9B0F16}" srcOrd="0" destOrd="0" presId="urn:microsoft.com/office/officeart/2005/8/layout/default"/>
    <dgm:cxn modelId="{B37820BC-5832-4F3C-8AC3-F0C5E4F7CE56}" srcId="{EF12F7A4-2C9F-4900-8EF6-B5CCC1A5FD8C}" destId="{B39D99B6-6AE9-491C-AE25-8F56958412AA}" srcOrd="1" destOrd="0" parTransId="{C9FD07C7-D86F-4824-B2F4-FC65D2F13C0C}" sibTransId="{6E3F54D6-AA6F-4567-A08A-3BB8E92E379C}"/>
    <dgm:cxn modelId="{D56A9E27-A001-574E-9A8D-9136716CE0F3}" type="presOf" srcId="{D26A822C-93DB-4381-8FCA-E68AD8BDF5F6}" destId="{B88EFE94-5163-47B7-81BD-FA947C86D553}" srcOrd="0" destOrd="0" presId="urn:microsoft.com/office/officeart/2005/8/layout/default"/>
    <dgm:cxn modelId="{BEB1FCC2-F9CD-434B-A835-E558A7F2A35C}" srcId="{EF12F7A4-2C9F-4900-8EF6-B5CCC1A5FD8C}" destId="{D26A822C-93DB-4381-8FCA-E68AD8BDF5F6}" srcOrd="0" destOrd="0" parTransId="{4852EAA6-96F3-43D1-B181-5BBD497F9599}" sibTransId="{35686CB2-3DFB-4C81-B925-8E3FB15E0AEC}"/>
    <dgm:cxn modelId="{180EA5F8-D59E-4415-B010-39E1FFAC4E9A}" srcId="{EF12F7A4-2C9F-4900-8EF6-B5CCC1A5FD8C}" destId="{AA32D720-31E5-42AA-AAFA-C9AB3B9AB199}" srcOrd="2" destOrd="0" parTransId="{ADE896A3-C9AC-44B0-A2A3-89BB7FB017AB}" sibTransId="{3E99E568-0DEE-4115-BF0F-0BD316A627E3}"/>
    <dgm:cxn modelId="{0C134354-36B7-9846-8DA5-4BB8BBCF4315}" type="presParOf" srcId="{12055402-175E-4B13-842A-7F4067B0CA8F}" destId="{B88EFE94-5163-47B7-81BD-FA947C86D553}" srcOrd="0" destOrd="0" presId="urn:microsoft.com/office/officeart/2005/8/layout/default"/>
    <dgm:cxn modelId="{6DECB66E-765D-444C-9F22-E89D47681A2C}" type="presParOf" srcId="{12055402-175E-4B13-842A-7F4067B0CA8F}" destId="{BCB397D2-70EE-4334-B6F1-62106E1F9965}" srcOrd="1" destOrd="0" presId="urn:microsoft.com/office/officeart/2005/8/layout/default"/>
    <dgm:cxn modelId="{359F3F23-6DD9-9B40-B053-9EF0EF8035D1}" type="presParOf" srcId="{12055402-175E-4B13-842A-7F4067B0CA8F}" destId="{10BDC339-35F4-4DE6-B575-2CA716488CA0}" srcOrd="2" destOrd="0" presId="urn:microsoft.com/office/officeart/2005/8/layout/default"/>
    <dgm:cxn modelId="{7261AB90-97A5-9246-94CE-ADA36D6A4909}" type="presParOf" srcId="{12055402-175E-4B13-842A-7F4067B0CA8F}" destId="{7148C7D1-6198-4000-97F0-A60C0DB013AD}" srcOrd="3" destOrd="0" presId="urn:microsoft.com/office/officeart/2005/8/layout/default"/>
    <dgm:cxn modelId="{23A1C5C2-E00A-2A4D-A9C3-0DCC003EB254}" type="presParOf" srcId="{12055402-175E-4B13-842A-7F4067B0CA8F}" destId="{084BD173-2EE7-4CAD-9671-3A1DE3EFA056}" srcOrd="4" destOrd="0" presId="urn:microsoft.com/office/officeart/2005/8/layout/default"/>
    <dgm:cxn modelId="{BDF1F883-BB1A-684F-B230-F6C0A73D827B}" type="presParOf" srcId="{12055402-175E-4B13-842A-7F4067B0CA8F}" destId="{F9BD11DB-E919-4C53-8BED-39E0192031DC}" srcOrd="5" destOrd="0" presId="urn:microsoft.com/office/officeart/2005/8/layout/default"/>
    <dgm:cxn modelId="{2E584CF7-EDB8-5B41-B504-17343911B3CC}" type="presParOf" srcId="{12055402-175E-4B13-842A-7F4067B0CA8F}" destId="{C07649F2-73E7-47E1-AA93-1495DB9B0F1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CD356-F934-42E5-9C64-032F80CD58AF}">
      <dsp:nvSpPr>
        <dsp:cNvPr id="0" name=""/>
        <dsp:cNvSpPr/>
      </dsp:nvSpPr>
      <dsp:spPr>
        <a:xfrm>
          <a:off x="0" y="673961"/>
          <a:ext cx="2340260" cy="1404156"/>
        </a:xfrm>
        <a:prstGeom prst="rect">
          <a:avLst/>
        </a:prstGeom>
        <a:gradFill rotWithShape="0">
          <a:gsLst>
            <a:gs pos="0">
              <a:schemeClr val="accent2">
                <a:hueOff val="0"/>
                <a:satOff val="0"/>
                <a:lumOff val="0"/>
                <a:alphaOff val="0"/>
                <a:tint val="83000"/>
                <a:shade val="100000"/>
                <a:alpha val="100000"/>
                <a:hueMod val="100000"/>
                <a:satMod val="220000"/>
                <a:lumMod val="90000"/>
              </a:schemeClr>
            </a:gs>
            <a:gs pos="76000">
              <a:schemeClr val="accent2">
                <a:hueOff val="0"/>
                <a:satOff val="0"/>
                <a:lumOff val="0"/>
                <a:alphaOff val="0"/>
                <a:shade val="100000"/>
              </a:schemeClr>
            </a:gs>
            <a:gs pos="100000">
              <a:schemeClr val="accent2">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b="1" kern="1200" dirty="0" smtClean="0">
              <a:latin typeface="Arial"/>
              <a:cs typeface="Arial"/>
            </a:rPr>
            <a:t>Accettazione dell’incarico con un nuovo cliente</a:t>
          </a:r>
          <a:endParaRPr lang="it-IT" sz="1900" b="1" kern="1200" dirty="0">
            <a:latin typeface="Arial"/>
            <a:cs typeface="Arial"/>
          </a:endParaRPr>
        </a:p>
      </dsp:txBody>
      <dsp:txXfrm>
        <a:off x="0" y="673961"/>
        <a:ext cx="2340260" cy="1404156"/>
      </dsp:txXfrm>
    </dsp:sp>
    <dsp:sp modelId="{95D8E8AE-0D27-489A-8D00-764155D1826B}">
      <dsp:nvSpPr>
        <dsp:cNvPr id="0" name=""/>
        <dsp:cNvSpPr/>
      </dsp:nvSpPr>
      <dsp:spPr>
        <a:xfrm>
          <a:off x="2574286" y="673961"/>
          <a:ext cx="2340260" cy="1404156"/>
        </a:xfrm>
        <a:prstGeom prst="rect">
          <a:avLst/>
        </a:prstGeom>
        <a:gradFill rotWithShape="0">
          <a:gsLst>
            <a:gs pos="0">
              <a:schemeClr val="accent2">
                <a:hueOff val="0"/>
                <a:satOff val="0"/>
                <a:lumOff val="0"/>
                <a:alphaOff val="0"/>
                <a:tint val="83000"/>
                <a:shade val="100000"/>
                <a:alpha val="100000"/>
                <a:hueMod val="100000"/>
                <a:satMod val="220000"/>
                <a:lumMod val="90000"/>
              </a:schemeClr>
            </a:gs>
            <a:gs pos="76000">
              <a:schemeClr val="accent2">
                <a:hueOff val="0"/>
                <a:satOff val="0"/>
                <a:lumOff val="0"/>
                <a:alphaOff val="0"/>
                <a:shade val="100000"/>
              </a:schemeClr>
            </a:gs>
            <a:gs pos="100000">
              <a:schemeClr val="accent2">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b="1" kern="1200" dirty="0" smtClean="0">
              <a:latin typeface="Arial"/>
              <a:cs typeface="Arial"/>
            </a:rPr>
            <a:t>Proseguimento dei rapporti già in essere con un cliente</a:t>
          </a:r>
          <a:endParaRPr lang="it-IT" sz="1900" b="1" kern="1200" dirty="0">
            <a:latin typeface="Arial"/>
            <a:cs typeface="Arial"/>
          </a:endParaRPr>
        </a:p>
      </dsp:txBody>
      <dsp:txXfrm>
        <a:off x="2574286" y="673961"/>
        <a:ext cx="2340260" cy="1404156"/>
      </dsp:txXfrm>
    </dsp:sp>
    <dsp:sp modelId="{8192EF9F-47E9-4F02-8C38-F0DF61481F14}">
      <dsp:nvSpPr>
        <dsp:cNvPr id="0" name=""/>
        <dsp:cNvSpPr/>
      </dsp:nvSpPr>
      <dsp:spPr>
        <a:xfrm>
          <a:off x="5116744" y="720074"/>
          <a:ext cx="2340260" cy="1404156"/>
        </a:xfrm>
        <a:prstGeom prst="rect">
          <a:avLst/>
        </a:prstGeom>
        <a:gradFill rotWithShape="0">
          <a:gsLst>
            <a:gs pos="0">
              <a:schemeClr val="accent2">
                <a:hueOff val="0"/>
                <a:satOff val="0"/>
                <a:lumOff val="0"/>
                <a:alphaOff val="0"/>
                <a:tint val="83000"/>
                <a:shade val="100000"/>
                <a:alpha val="100000"/>
                <a:hueMod val="100000"/>
                <a:satMod val="220000"/>
                <a:lumMod val="90000"/>
              </a:schemeClr>
            </a:gs>
            <a:gs pos="76000">
              <a:schemeClr val="accent2">
                <a:hueOff val="0"/>
                <a:satOff val="0"/>
                <a:lumOff val="0"/>
                <a:alphaOff val="0"/>
                <a:shade val="100000"/>
              </a:schemeClr>
            </a:gs>
            <a:gs pos="100000">
              <a:schemeClr val="accent2">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b="1" kern="1200" dirty="0" smtClean="0">
              <a:latin typeface="Arial"/>
              <a:cs typeface="Arial"/>
            </a:rPr>
            <a:t>Rinuncia a proseguire i rapporti già in essere con un cliente</a:t>
          </a:r>
          <a:endParaRPr lang="it-IT" sz="1900" b="1" kern="1200" dirty="0">
            <a:latin typeface="Arial"/>
            <a:cs typeface="Arial"/>
          </a:endParaRPr>
        </a:p>
      </dsp:txBody>
      <dsp:txXfrm>
        <a:off x="5116744" y="720074"/>
        <a:ext cx="2340260" cy="14041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smtClean="0"/>
              <a:t>Via Marecchiese, 314/D 47922 Rimini (Rn)   Tel. +39 0541/388003 Fax +39 0541/1833731 f.dominici@dominiciassociati.com</a:t>
            </a: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098933-A7F6-B14C-B495-C6150F588AA1}" type="datetime1">
              <a:rPr lang="it-IT" smtClean="0"/>
              <a:t>17/11/2017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t-IT" smtClean="0"/>
              <a:t>Fabrizio Dominici Dottore Commercialista Revisore Legale Pubblicista</a:t>
            </a: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039B6F-0BCA-2747-830A-8B9E5487A677}" type="slidenum">
              <a:rPr lang="it-IT" smtClean="0"/>
              <a:t>‹N›</a:t>
            </a:fld>
            <a:endParaRPr lang="it-IT"/>
          </a:p>
        </p:txBody>
      </p:sp>
    </p:spTree>
    <p:extLst>
      <p:ext uri="{BB962C8B-B14F-4D97-AF65-F5344CB8AC3E}">
        <p14:creationId xmlns:p14="http://schemas.microsoft.com/office/powerpoint/2010/main" val="74396297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smtClean="0"/>
              <a:t>Via Marecchiese, 314/D 47922 Rimini (Rn)   Tel. +39 0541/388003 Fax +39 0541/1833731 f.dominici@dominiciassociati.com</a:t>
            </a: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76C3D6-1D3C-C149-9948-A3DEEA82F20D}" type="datetime1">
              <a:rPr lang="it-IT" smtClean="0"/>
              <a:t>17/11/2017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it-IT" smtClean="0"/>
              <a:t>Fabrizio Dominici Dottore Commercialista Revisore Legale Pubblicista</a:t>
            </a: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C35E85-D6F4-BA4A-9BA8-B5F1F02F5617}" type="slidenum">
              <a:rPr lang="it-IT" smtClean="0"/>
              <a:t>‹N›</a:t>
            </a:fld>
            <a:endParaRPr lang="it-IT"/>
          </a:p>
        </p:txBody>
      </p:sp>
    </p:spTree>
    <p:extLst>
      <p:ext uri="{BB962C8B-B14F-4D97-AF65-F5344CB8AC3E}">
        <p14:creationId xmlns:p14="http://schemas.microsoft.com/office/powerpoint/2010/main" val="1080129340"/>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hyperlink" Target="#_ftnref1"/></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8C35E85-D6F4-BA4A-9BA8-B5F1F02F5617}" type="slidenum">
              <a:rPr lang="it-IT" smtClean="0"/>
              <a:t>2</a:t>
            </a:fld>
            <a:endParaRPr lang="it-IT"/>
          </a:p>
        </p:txBody>
      </p:sp>
      <p:sp>
        <p:nvSpPr>
          <p:cNvPr id="5" name="Segnaposto piè di pagina 4"/>
          <p:cNvSpPr>
            <a:spLocks noGrp="1"/>
          </p:cNvSpPr>
          <p:nvPr>
            <p:ph type="ftr" sz="quarter" idx="11"/>
          </p:nvPr>
        </p:nvSpPr>
        <p:spPr/>
        <p:txBody>
          <a:bodyPr/>
          <a:lstStyle/>
          <a:p>
            <a:r>
              <a:rPr lang="it-IT" smtClean="0"/>
              <a:t>Fabrizio Dominici Dottore Commercialista Revisore Legale Pubblicista</a:t>
            </a:r>
            <a:endParaRPr lang="it-IT"/>
          </a:p>
        </p:txBody>
      </p:sp>
      <p:sp>
        <p:nvSpPr>
          <p:cNvPr id="6" name="Segnaposto intestazione 5"/>
          <p:cNvSpPr>
            <a:spLocks noGrp="1"/>
          </p:cNvSpPr>
          <p:nvPr>
            <p:ph type="hdr" sz="quarter" idx="12"/>
          </p:nvPr>
        </p:nvSpPr>
        <p:spPr/>
        <p:txBody>
          <a:bodyPr/>
          <a:lstStyle/>
          <a:p>
            <a:r>
              <a:rPr lang="it-IT" smtClean="0"/>
              <a:t>Via Marecchiese, 314/D 47922 Rimini (Rn)   Tel. +39 0541/388003 Fax +39 0541/1833731 f.dominici@dominiciassociati.com</a:t>
            </a:r>
            <a:endParaRPr lang="it-IT"/>
          </a:p>
        </p:txBody>
      </p:sp>
    </p:spTree>
    <p:extLst>
      <p:ext uri="{BB962C8B-B14F-4D97-AF65-F5344CB8AC3E}">
        <p14:creationId xmlns:p14="http://schemas.microsoft.com/office/powerpoint/2010/main" val="519979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a:ln/>
        </p:spPr>
      </p:sp>
      <p:sp>
        <p:nvSpPr>
          <p:cNvPr id="6656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fr-FR" smtClean="0"/>
          </a:p>
        </p:txBody>
      </p:sp>
      <p:sp>
        <p:nvSpPr>
          <p:cNvPr id="6656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7386EC25-92F2-4D90-9B4E-3867234DD3D7}" type="slidenum">
              <a:rPr lang="fr-FR" altLang="fr-FR" smtClean="0"/>
              <a:pPr>
                <a:spcBef>
                  <a:spcPct val="0"/>
                </a:spcBef>
              </a:pPr>
              <a:t>39</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a:ln/>
        </p:spPr>
      </p:sp>
      <p:sp>
        <p:nvSpPr>
          <p:cNvPr id="6861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b="1" smtClean="0"/>
              <a:t>Fase iniziale dell’incarico (pianificazione, identificazione e valutazione dei rischi)</a:t>
            </a:r>
          </a:p>
          <a:p>
            <a:r>
              <a:rPr lang="it-IT" altLang="it-IT" smtClean="0"/>
              <a:t>Il responsabile dell’incarico e gli eventuali altri membri chiave organizzano le riunioni del team in fase di pianificazione e vi partecipano.</a:t>
            </a:r>
          </a:p>
          <a:p>
            <a:r>
              <a:rPr lang="it-IT" altLang="it-IT" smtClean="0"/>
              <a:t>I membri del team dovrebbero essere incoraggiati a:</a:t>
            </a:r>
          </a:p>
          <a:p>
            <a:r>
              <a:rPr lang="it-IT" altLang="it-IT" smtClean="0"/>
              <a:t>partecipare alle discussioni con un approccio costruttivo;</a:t>
            </a:r>
          </a:p>
          <a:p>
            <a:r>
              <a:rPr lang="it-IT" altLang="it-IT" smtClean="0"/>
              <a:t>condividere le conoscenze con un atteggiamento di scetticismo professionale;</a:t>
            </a:r>
          </a:p>
          <a:p>
            <a:r>
              <a:rPr lang="it-IT" altLang="it-IT" smtClean="0"/>
              <a:t>risolvere i propri pregiudizi, positivi o negativi, in merito all’onestà e all’integrità della Direzione e dei responsabili delle attività di governance.</a:t>
            </a:r>
          </a:p>
          <a:p>
            <a:r>
              <a:rPr lang="it-IT" altLang="it-IT" smtClean="0"/>
              <a:t>In questa fase, è essenziale che i membri del team discutano della possibilità che il bilancio dell’impresa contenga errori significativi, identificando le aree e le modalità con cui possono presentarsi errori significativi dovuti a frodi o a comportamenti o eventi non intenzionali48, in particolare quelli derivanti da rapporti e operazioni con parti correlate.</a:t>
            </a:r>
          </a:p>
          <a:p>
            <a:r>
              <a:rPr lang="it-IT" altLang="it-IT" smtClean="0"/>
              <a:t> </a:t>
            </a:r>
          </a:p>
          <a:p>
            <a:r>
              <a:rPr lang="it-IT" altLang="it-IT" b="1" smtClean="0"/>
              <a:t>Prima dell’emissione della relazione di revisione</a:t>
            </a:r>
          </a:p>
          <a:p>
            <a:r>
              <a:rPr lang="it-IT" altLang="it-IT" smtClean="0"/>
              <a:t>Il principio di revisione internazionale (ISA Italia) n. 220 (paragrafo 17) prevede che “</a:t>
            </a:r>
            <a:r>
              <a:rPr lang="it-IT" altLang="it-IT" i="1" smtClean="0"/>
              <a:t>alla data di emissione della relazione di revisione o prima di essa, il responsabile dell’incarico, mediante un riesame della documentazione della revisione contabile e una discussione con il team di revisione, deve assicurarsi che siano stati acquisiti elementi probativi sufficienti ed appropriati a supporto delle conclusioni raggiunte e ai fini della relazione di revisione  da emettere</a:t>
            </a:r>
            <a:r>
              <a:rPr lang="it-IT" altLang="it-IT" smtClean="0"/>
              <a:t>”.</a:t>
            </a:r>
          </a:p>
          <a:p>
            <a:endParaRPr lang="it-IT" altLang="it-IT" smtClean="0"/>
          </a:p>
        </p:txBody>
      </p:sp>
      <p:sp>
        <p:nvSpPr>
          <p:cNvPr id="6861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381A0683-3EAF-4296-8C00-77EFD5813A69}" type="slidenum">
              <a:rPr lang="en-GB" altLang="it-IT" sz="1100" b="0">
                <a:solidFill>
                  <a:schemeClr val="tx1"/>
                </a:solidFill>
              </a:rPr>
              <a:pPr/>
              <a:t>40</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fr-FR" smtClean="0"/>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157803FD-815D-4D0C-84AD-8A68457ECDBC}" type="slidenum">
              <a:rPr lang="fr-FR" altLang="fr-FR" smtClean="0"/>
              <a:pPr>
                <a:spcBef>
                  <a:spcPct val="0"/>
                </a:spcBef>
              </a:pPr>
              <a:t>41</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a:ln/>
        </p:spPr>
      </p:sp>
      <p:sp>
        <p:nvSpPr>
          <p:cNvPr id="7270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4" algn="just" eaLnBrk="1" hangingPunct="1">
              <a:lnSpc>
                <a:spcPct val="150000"/>
              </a:lnSpc>
              <a:spcBef>
                <a:spcPct val="0"/>
              </a:spcBef>
              <a:buFontTx/>
              <a:buChar char="•"/>
            </a:pPr>
            <a:r>
              <a:rPr lang="it-IT" altLang="it-IT" b="1" smtClean="0"/>
              <a:t>Identificare le caratteristiche dell’incarico che ne definiscono la portata</a:t>
            </a:r>
          </a:p>
          <a:p>
            <a:pPr lvl="4" algn="just" eaLnBrk="1" hangingPunct="1">
              <a:lnSpc>
                <a:spcPct val="150000"/>
              </a:lnSpc>
              <a:spcBef>
                <a:spcPct val="0"/>
              </a:spcBef>
              <a:buFontTx/>
              <a:buChar char="•"/>
            </a:pPr>
            <a:r>
              <a:rPr lang="it-IT" altLang="it-IT" b="1" smtClean="0"/>
              <a:t>Determinare gli obiettivi dell’incarico con riferimento all’emissione delle relazioni</a:t>
            </a:r>
          </a:p>
          <a:p>
            <a:pPr lvl="4" algn="just" eaLnBrk="1" hangingPunct="1">
              <a:lnSpc>
                <a:spcPct val="150000"/>
              </a:lnSpc>
              <a:spcBef>
                <a:spcPct val="0"/>
              </a:spcBef>
              <a:buFontTx/>
              <a:buChar char="•"/>
            </a:pPr>
            <a:r>
              <a:rPr lang="it-IT" altLang="it-IT" b="1" smtClean="0"/>
              <a:t>Considerare fattori significativi nell’indirizzare il lavoro del team di revisione</a:t>
            </a:r>
          </a:p>
          <a:p>
            <a:pPr lvl="4" algn="just" eaLnBrk="1" hangingPunct="1">
              <a:lnSpc>
                <a:spcPct val="150000"/>
              </a:lnSpc>
              <a:spcBef>
                <a:spcPct val="0"/>
              </a:spcBef>
              <a:buFontTx/>
              <a:buChar char="•"/>
            </a:pPr>
            <a:r>
              <a:rPr lang="it-IT" altLang="it-IT" b="1" smtClean="0"/>
              <a:t>Considerare i risultati delle attività preliminari dell’incarico e ove applicabile, le conoscenze acquisite nel corso di altri incarichi</a:t>
            </a:r>
          </a:p>
          <a:p>
            <a:pPr lvl="4" algn="just" eaLnBrk="1" hangingPunct="1">
              <a:lnSpc>
                <a:spcPct val="150000"/>
              </a:lnSpc>
              <a:spcBef>
                <a:spcPct val="0"/>
              </a:spcBef>
              <a:buFontTx/>
              <a:buChar char="•"/>
            </a:pPr>
            <a:r>
              <a:rPr lang="it-IT" altLang="it-IT" b="1" smtClean="0"/>
              <a:t>Determinare natura, tempistica e entità delle risorse necessarie per lo svolgimento dell’incarico.</a:t>
            </a:r>
          </a:p>
          <a:p>
            <a:endParaRPr lang="it-IT" altLang="fr-FR" smtClean="0"/>
          </a:p>
        </p:txBody>
      </p:sp>
      <p:sp>
        <p:nvSpPr>
          <p:cNvPr id="7270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5EECEDFE-DA17-476A-B6A0-C8C9C040BE4A}" type="slidenum">
              <a:rPr lang="fr-FR" altLang="fr-FR" smtClean="0"/>
              <a:pPr>
                <a:spcBef>
                  <a:spcPct val="0"/>
                </a:spcBef>
              </a:pPr>
              <a:t>42</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a:ln/>
        </p:spPr>
      </p:sp>
      <p:sp>
        <p:nvSpPr>
          <p:cNvPr id="7475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fr-FR" smtClean="0"/>
          </a:p>
        </p:txBody>
      </p:sp>
      <p:sp>
        <p:nvSpPr>
          <p:cNvPr id="7475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817112BE-8087-420D-9C90-24F9967C8DD6}" type="slidenum">
              <a:rPr lang="fr-FR" altLang="fr-FR" smtClean="0"/>
              <a:pPr>
                <a:spcBef>
                  <a:spcPct val="0"/>
                </a:spcBef>
              </a:pPr>
              <a:t>43</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a:ln/>
        </p:spPr>
      </p:sp>
      <p:sp>
        <p:nvSpPr>
          <p:cNvPr id="7680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fr-FR" smtClean="0"/>
          </a:p>
        </p:txBody>
      </p:sp>
      <p:sp>
        <p:nvSpPr>
          <p:cNvPr id="7680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AC3371D8-7733-450B-9CF8-99C5C0656105}" type="slidenum">
              <a:rPr lang="fr-FR" altLang="fr-FR" smtClean="0"/>
              <a:pPr>
                <a:spcBef>
                  <a:spcPct val="0"/>
                </a:spcBef>
              </a:pPr>
              <a:t>44</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a:ln/>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fr-FR"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CE9CE218-5819-4BD4-8B47-14633DF385BB}" type="slidenum">
              <a:rPr lang="fr-FR" altLang="fr-FR" smtClean="0"/>
              <a:pPr>
                <a:spcBef>
                  <a:spcPct val="0"/>
                </a:spcBef>
              </a:pPr>
              <a:t>45</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253">
              <a:spcBef>
                <a:spcPct val="30000"/>
              </a:spcBef>
              <a:defRPr sz="1100">
                <a:solidFill>
                  <a:schemeClr val="tx1"/>
                </a:solidFill>
                <a:latin typeface="Trebuchet MS" panose="020B0603020202020204" pitchFamily="34" charset="0"/>
              </a:defRPr>
            </a:lvl1pPr>
            <a:lvl2pPr marL="709264" indent="-272568" defTabSz="879253">
              <a:spcBef>
                <a:spcPct val="30000"/>
              </a:spcBef>
              <a:defRPr sz="1100">
                <a:solidFill>
                  <a:schemeClr val="tx1"/>
                </a:solidFill>
                <a:latin typeface="Trebuchet MS" panose="020B0603020202020204" pitchFamily="34" charset="0"/>
              </a:defRPr>
            </a:lvl2pPr>
            <a:lvl3pPr marL="1090273" indent="-216882" defTabSz="879253">
              <a:spcBef>
                <a:spcPct val="30000"/>
              </a:spcBef>
              <a:defRPr sz="1100">
                <a:solidFill>
                  <a:schemeClr val="tx1"/>
                </a:solidFill>
                <a:latin typeface="Trebuchet MS" panose="020B0603020202020204" pitchFamily="34" charset="0"/>
              </a:defRPr>
            </a:lvl3pPr>
            <a:lvl4pPr marL="1526969" indent="-216882" defTabSz="879253">
              <a:spcBef>
                <a:spcPct val="30000"/>
              </a:spcBef>
              <a:defRPr sz="1100">
                <a:solidFill>
                  <a:schemeClr val="tx1"/>
                </a:solidFill>
                <a:latin typeface="Trebuchet MS" panose="020B0603020202020204" pitchFamily="34" charset="0"/>
              </a:defRPr>
            </a:lvl4pPr>
            <a:lvl5pPr marL="1963664" indent="-216882" defTabSz="879253">
              <a:spcBef>
                <a:spcPct val="30000"/>
              </a:spcBef>
              <a:defRPr sz="1100">
                <a:solidFill>
                  <a:schemeClr val="tx1"/>
                </a:solidFill>
                <a:latin typeface="Trebuchet MS" panose="020B0603020202020204" pitchFamily="34" charset="0"/>
              </a:defRPr>
            </a:lvl5pPr>
            <a:lvl6pPr marL="2385706" indent="-216882" defTabSz="879253" eaLnBrk="0" fontAlgn="base" hangingPunct="0">
              <a:spcBef>
                <a:spcPct val="30000"/>
              </a:spcBef>
              <a:spcAft>
                <a:spcPct val="0"/>
              </a:spcAft>
              <a:defRPr sz="1100">
                <a:solidFill>
                  <a:schemeClr val="tx1"/>
                </a:solidFill>
                <a:latin typeface="Trebuchet MS" panose="020B0603020202020204" pitchFamily="34" charset="0"/>
              </a:defRPr>
            </a:lvl6pPr>
            <a:lvl7pPr marL="2807747" indent="-216882" defTabSz="879253" eaLnBrk="0" fontAlgn="base" hangingPunct="0">
              <a:spcBef>
                <a:spcPct val="30000"/>
              </a:spcBef>
              <a:spcAft>
                <a:spcPct val="0"/>
              </a:spcAft>
              <a:defRPr sz="1100">
                <a:solidFill>
                  <a:schemeClr val="tx1"/>
                </a:solidFill>
                <a:latin typeface="Trebuchet MS" panose="020B0603020202020204" pitchFamily="34" charset="0"/>
              </a:defRPr>
            </a:lvl7pPr>
            <a:lvl8pPr marL="3229788" indent="-216882" defTabSz="879253" eaLnBrk="0" fontAlgn="base" hangingPunct="0">
              <a:spcBef>
                <a:spcPct val="30000"/>
              </a:spcBef>
              <a:spcAft>
                <a:spcPct val="0"/>
              </a:spcAft>
              <a:defRPr sz="1100">
                <a:solidFill>
                  <a:schemeClr val="tx1"/>
                </a:solidFill>
                <a:latin typeface="Trebuchet MS" panose="020B0603020202020204" pitchFamily="34" charset="0"/>
              </a:defRPr>
            </a:lvl8pPr>
            <a:lvl9pPr marL="3651830" indent="-216882" defTabSz="879253"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F6415B18-3215-443D-B84D-CC0CC378AC16}" type="slidenum">
              <a:rPr lang="fr-FR" altLang="it-IT" smtClean="0">
                <a:solidFill>
                  <a:srgbClr val="B12726"/>
                </a:solidFill>
                <a:latin typeface="Times New Roman" panose="02020603050405020304" pitchFamily="18" charset="0"/>
              </a:rPr>
              <a:pPr>
                <a:spcBef>
                  <a:spcPct val="0"/>
                </a:spcBef>
              </a:pPr>
              <a:t>46</a:t>
            </a:fld>
            <a:endParaRPr lang="fr-FR" altLang="it-IT" smtClean="0">
              <a:solidFill>
                <a:srgbClr val="B12726"/>
              </a:solidFill>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p:cNvSpPr>
            <a:spLocks noGrp="1" noRot="1" noChangeAspect="1" noTextEdit="1"/>
          </p:cNvSpPr>
          <p:nvPr>
            <p:ph type="sldImg"/>
          </p:nvPr>
        </p:nvSpPr>
        <p:spPr>
          <a:ln/>
        </p:spPr>
      </p:sp>
      <p:sp>
        <p:nvSpPr>
          <p:cNvPr id="860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b="1" smtClean="0"/>
              <a:t>Aspetti rilevanti per la natura e l’estensione delle procedure di identificazione e valutazione del rischio</a:t>
            </a:r>
          </a:p>
          <a:p>
            <a:r>
              <a:rPr lang="it-IT" altLang="it-IT" sz="700" b="1"/>
              <a:t> </a:t>
            </a:r>
            <a:endParaRPr lang="it-IT" altLang="it-IT" sz="1800"/>
          </a:p>
          <a:p>
            <a:r>
              <a:rPr lang="it-IT" altLang="it-IT" b="1" smtClean="0"/>
              <a:t>Principio di revisione internazionale n. 240, “</a:t>
            </a:r>
            <a:r>
              <a:rPr lang="it-IT" altLang="it-IT" b="1" i="1" smtClean="0"/>
              <a:t>Le responsabilità del revisore relativamente alle frodi nella revisione contabile del bilancio</a:t>
            </a:r>
            <a:r>
              <a:rPr lang="it-IT" altLang="it-IT" b="1" smtClean="0"/>
              <a:t>”, paragrafi 17 – 24</a:t>
            </a:r>
            <a:endParaRPr lang="it-IT" altLang="it-IT" smtClean="0"/>
          </a:p>
          <a:p>
            <a:r>
              <a:rPr lang="it-IT" altLang="it-IT" smtClean="0"/>
              <a:t>Quando il revisore svolge le procedure di valutazione del rischio e le attività correlate per acquisire una comprensione dell’impresa e del suo contesto, incluso il controllo interno egli deve svolgere le procedure di seguito riportate per acquisire informazioni da utilizzare ai fini dell’identificazione dei rischi di errori significativi dovuti a frodi.</a:t>
            </a:r>
          </a:p>
          <a:p>
            <a:r>
              <a:rPr lang="it-IT" altLang="it-IT" smtClean="0"/>
              <a:t>Il revisore deve svolgere indagini presso la Direzione aventi ad oggetto:</a:t>
            </a:r>
          </a:p>
          <a:p>
            <a:r>
              <a:rPr lang="it-IT" altLang="it-IT" b="1" smtClean="0"/>
              <a:t> </a:t>
            </a:r>
            <a:r>
              <a:rPr lang="it-IT" altLang="it-IT" smtClean="0"/>
              <a:t>la valutazione, da parte della Direzione, del rischio che il bilancio possa contenere errori significativi dovuti a frodi incluse la natura, l’estensione e la frequenza di tale valutazione;</a:t>
            </a:r>
          </a:p>
          <a:p>
            <a:r>
              <a:rPr lang="it-IT" altLang="it-IT" smtClean="0"/>
              <a:t>il processo adottato dalla Direzione per identificare e fronteggiare i rischi di frode nell’impresa, compresi gli eventuali rischi specifici di frode che la Direzione ha identificato o che sono stati portati alla sua attenzione, ovvero quali siano le classi di operazioni, i saldi contabili e l’informativa di bilancio per le quali è probabile che sussista un rischio di frode;</a:t>
            </a:r>
          </a:p>
          <a:p>
            <a:r>
              <a:rPr lang="it-IT" altLang="it-IT" smtClean="0"/>
              <a:t>le eventuali comunicazioni da parte della Direzione ai responsabili delle attività di governance in merito ai processi da essa adottati per identificare e fronteggiare i rischi di frode nell’impresa;</a:t>
            </a:r>
          </a:p>
          <a:p>
            <a:r>
              <a:rPr lang="it-IT" altLang="it-IT" smtClean="0"/>
              <a:t>le eventuali comunicazioni da parte della Direzione ai propri dipendenti in merito ai suoi orientamenti riguardo le prassi aziendali ed il comportamento etico.</a:t>
            </a:r>
          </a:p>
          <a:p>
            <a:r>
              <a:rPr lang="it-IT" altLang="it-IT" smtClean="0"/>
              <a:t>Il revisore deve svolgere indagini presso la Direzione, e presso gli altri soggetti all’interno dell’impresa secondo quanto ritenuto appropriato, al fine di stabilire se essi siano a conoscenza di eventuali frodi effettive, sospette o segnalate che coinvolgano l’impresa stessa.</a:t>
            </a:r>
          </a:p>
          <a:p>
            <a:r>
              <a:rPr lang="it-IT" altLang="it-IT" smtClean="0"/>
              <a:t>Per quelle imprese che dispongano di una funzione di revisione interna, il revisore deve svolgere indagini presso tale funzione per stabilire se i revisori interni siano a conoscenza di eventuali frodi effettive, sospette o segnalate che coinvolgano l’impresa stessa, e per acquisire il punto di vista della funzione di revisione interna riguardo i rischi di frode.</a:t>
            </a:r>
          </a:p>
          <a:p>
            <a:r>
              <a:rPr lang="it-IT" altLang="it-IT" smtClean="0"/>
              <a:t>Salvo che tutti i responsabili delle attività di governance siano coinvolti nella gestione dell’impresa, il revisore deve acquisire una comprensione delle modalità con cui i responsabili delle attività di governance supervisionano i processi adottati dalla Direzione per identificare e fronteggiare i rischi di frode nell’impresa e del controllo interno che la Direzione ha istituito per limitare tali rischi.</a:t>
            </a:r>
          </a:p>
          <a:p>
            <a:r>
              <a:rPr lang="it-IT" altLang="it-IT" smtClean="0"/>
              <a:t>Salvo che tutti i responsabili delle attività di governance siano coinvolti nella gestione dell’impresa, il revisore deve svolgere indagini presso i responsabili delle attività di governance per stabilire se essi siano a conoscenza di eventuali frodi effettive, sospette o segnalate concernenti l’impresa. Tali indagini sono svolte anche al fine di convalidare le risposte fornite dalla Direzione.</a:t>
            </a:r>
          </a:p>
          <a:p>
            <a:r>
              <a:rPr lang="it-IT" altLang="it-IT" smtClean="0"/>
              <a:t>Il revisore deve valutare se relazioni inusuali o inattese che siano state identificate nel corso dello svolgimento delle procedure di analisi comparativa, incluse quelle relative alla contabilizzazione dei ricavi, possano indicare rischi di errori significativi dovuti a frodi.</a:t>
            </a:r>
          </a:p>
          <a:p>
            <a:r>
              <a:rPr lang="it-IT" altLang="it-IT" smtClean="0"/>
              <a:t>Il revisore deve considerare se le altre informazioni che ha acquisito indichino rischi di errori significativi dovuti a frodi.</a:t>
            </a:r>
          </a:p>
          <a:p>
            <a:r>
              <a:rPr lang="it-IT" altLang="it-IT" smtClean="0"/>
              <a:t> Il revisore deve valutare se le informazioni acquisite mediante le altre procedure di valutazione del rischio e le attività correlate svolte indichino la presenza di uno o più fattori di rischio di frodi. Anche se la presenza di fattori di rischio non indica necessariamente l’esistenza di frodi, tali fattori risultano tuttavia frequentemente presenti nei casi in cui le frodi sono state effettivamente commesse e quindi possono indicare rischi di errori significativi dovuti a frodi.</a:t>
            </a:r>
          </a:p>
          <a:p>
            <a:r>
              <a:rPr lang="it-IT" altLang="it-IT" b="1" smtClean="0"/>
              <a:t>Principio di revisione internazionale n. 540, “</a:t>
            </a:r>
            <a:r>
              <a:rPr lang="it-IT" altLang="it-IT" b="1" i="1" smtClean="0"/>
              <a:t>Revisione delle stime contabili, incluse le stime contabili del fair value, e della relativa informativa</a:t>
            </a:r>
            <a:r>
              <a:rPr lang="it-IT" altLang="it-IT" b="1" smtClean="0"/>
              <a:t>”, paragrafi 8 – 11</a:t>
            </a:r>
            <a:endParaRPr lang="it-IT" altLang="it-IT" smtClean="0"/>
          </a:p>
          <a:p>
            <a:r>
              <a:rPr lang="it-IT" altLang="it-IT" smtClean="0"/>
              <a:t>Nello svolgimento delle procedure di valutazione del rischio e delle attività correlate al fine di acquisire una comprensione dell’impresa e del contesto in cui opera, incluso il suo controllo interno, il revisore deve acquisire una comprensione di quanto segue allo scopo di formare una base per l’identificazione e la valutazione dei rischi di errori significativi nelle stime contabili:</a:t>
            </a:r>
          </a:p>
          <a:p>
            <a:r>
              <a:rPr lang="it-IT" altLang="it-IT" smtClean="0"/>
              <a:t>le disposizioni del quadro normativo sull’informazione finanziaria applicabile riguardanti le stime contabili, inclusa la relativa informativa di bilancio;</a:t>
            </a:r>
          </a:p>
          <a:p>
            <a:r>
              <a:rPr lang="it-IT" altLang="it-IT" smtClean="0"/>
              <a:t>in che modo la Direzione identifica quelle operazioni, eventi e condizioni che possono dare origine alla necessità di rilevare le stime contabili ovvero darne informativa in bilancio. Nell’acquisire tale comprensione, il revisore deve svolgere indagini presso la Direzione sui cambiamenti nelle circostanze che possano dare origine a nuove stime contabili ovvero rendere necessaria una rivisitazione di quelle già esistenti;</a:t>
            </a:r>
          </a:p>
          <a:p>
            <a:r>
              <a:rPr lang="it-IT" altLang="it-IT" smtClean="0"/>
              <a:t>in che modo la Direzione effettua le stime contabili, e una comprensione dei dati su cui sono basate, inclusi:</a:t>
            </a:r>
          </a:p>
          <a:p>
            <a:pPr lvl="1"/>
            <a:r>
              <a:rPr lang="it-IT" altLang="it-IT" smtClean="0"/>
              <a:t>il metodo, compreso ove applicabile il modello, utilizzato nell’effettuazione della stima contabile;</a:t>
            </a:r>
          </a:p>
          <a:p>
            <a:pPr lvl="1"/>
            <a:r>
              <a:rPr lang="it-IT" altLang="it-IT" smtClean="0"/>
              <a:t>i controlli rilevanti per la stima contabile;</a:t>
            </a:r>
          </a:p>
          <a:p>
            <a:pPr lvl="1"/>
            <a:r>
              <a:rPr lang="it-IT" altLang="it-IT" smtClean="0"/>
              <a:t>se la Direzione abbia utilizzato un esperto;</a:t>
            </a:r>
          </a:p>
          <a:p>
            <a:pPr lvl="1"/>
            <a:r>
              <a:rPr lang="it-IT" altLang="it-IT" smtClean="0"/>
              <a:t>le assunzioni sottostanti le stime contabili;</a:t>
            </a:r>
          </a:p>
          <a:p>
            <a:pPr lvl="1"/>
            <a:r>
              <a:rPr lang="it-IT" altLang="it-IT" smtClean="0"/>
              <a:t>se, rispetto al periodo amministrativo precedente, si sia verificato o avrebbe dovuto verificarsi un cambiamento nei metodi adottati per l’effettuazione delle stime contabili, ed in tal caso, per quale motivo;</a:t>
            </a:r>
          </a:p>
          <a:p>
            <a:pPr lvl="1"/>
            <a:r>
              <a:rPr lang="it-IT" altLang="it-IT" smtClean="0"/>
              <a:t>se la Direzione abbia valutato l’effetto dell’incertezza nella stima e, in tal caso, con quali modalità.</a:t>
            </a:r>
          </a:p>
          <a:p>
            <a:r>
              <a:rPr lang="it-IT" altLang="it-IT" smtClean="0"/>
              <a:t>Il revisore deve riesaminare il risultato delle stime contabili incluse nel bilancio del periodo amministrativo precedente, ovvero, ove applicabile, la loro successiva nuova quantificazione ai fini del periodo amministrativo in esame. La natura e l’estensione del riesame da parte del revisore tengono in considerazione la natura delle stime contabili e se le informazioni acquisite da tale esame siano rilevanti ai fini dell’identificazione e valutazione dei rischi di errori significativi nelle stime contabili effettuate nel bilancio del periodo amministrativo in esame. Il riesame non intende tuttavia mettere in discussione i giudizi espressi nel corso dei periodi amministrativi precedenti che si basavano sulle informazioni disponibili all’epoca.</a:t>
            </a:r>
          </a:p>
          <a:p>
            <a:r>
              <a:rPr lang="it-IT" altLang="it-IT" smtClean="0"/>
              <a:t>Nell’identificare e valutare i rischi di errori significativi, il revisore deve valutare il grado di incertezza associato alla stima contabile.</a:t>
            </a:r>
          </a:p>
          <a:p>
            <a:r>
              <a:rPr lang="it-IT" altLang="it-IT" smtClean="0"/>
              <a:t> Il revisore deve stabilire se, a suo giudizio, alcune delle stime contabili identificate come aventi un alto grado di incertezza diano origine a rischi significativi.</a:t>
            </a:r>
          </a:p>
          <a:p>
            <a:r>
              <a:rPr lang="it-IT" altLang="it-IT" b="1" smtClean="0"/>
              <a:t>Principio di revisione internazionale n. 550, “</a:t>
            </a:r>
            <a:r>
              <a:rPr lang="it-IT" altLang="it-IT" b="1" i="1" smtClean="0"/>
              <a:t>Parti Correlate</a:t>
            </a:r>
            <a:r>
              <a:rPr lang="it-IT" altLang="it-IT" b="1" smtClean="0"/>
              <a:t>”, paragrafi 12-19</a:t>
            </a:r>
            <a:endParaRPr lang="it-IT" altLang="it-IT" smtClean="0"/>
          </a:p>
          <a:p>
            <a:r>
              <a:rPr lang="it-IT" altLang="it-IT" smtClean="0"/>
              <a:t>Nell’ambito delle procedure di valutazione del rischio e delle attività correlate da svolgere nel corso della revisione contabile, il revisore deve svolgere le procedure di revisione e le attività correlate di seguito riportate per acquisire informazioni rilevanti ai fini dell’identificazione dei rischi di errori significativi associati ai rapporti e alle operazioni con parti correlate.</a:t>
            </a:r>
          </a:p>
          <a:p>
            <a:r>
              <a:rPr lang="it-IT" altLang="it-IT" smtClean="0"/>
              <a:t>La discussione tra i membri del team di revisione deve comprendere anche la considerazione specifica che il bilancio possa contenere errori significativi, dovuti a frodi o a comportamenti o eventi non intenzionali, derivanti da rapporti e operazioni dell’impresa con parti correlate.</a:t>
            </a:r>
          </a:p>
          <a:p>
            <a:r>
              <a:rPr lang="it-IT" altLang="it-IT" smtClean="0"/>
              <a:t>Il revisore deve svolgere indagini presso la Direzione riguardo:</a:t>
            </a:r>
          </a:p>
          <a:p>
            <a:r>
              <a:rPr lang="it-IT" altLang="it-IT" smtClean="0"/>
              <a:t> l’identità delle parti correlate dell’impresa, inclusi i cambiamenti rispetto al periodo amministrativo precedente;</a:t>
            </a:r>
          </a:p>
          <a:p>
            <a:r>
              <a:rPr lang="it-IT" altLang="it-IT" smtClean="0"/>
              <a:t>la natura dei rapporti tra l’impresa e tali parti correlate;</a:t>
            </a:r>
          </a:p>
          <a:p>
            <a:r>
              <a:rPr lang="it-IT" altLang="it-IT" smtClean="0"/>
              <a:t>la tipologia e le finalità delle operazioni che l’impresa ha eventualmente posto in essere con tali parti correlate durante il periodo amministrativo.</a:t>
            </a:r>
          </a:p>
          <a:p>
            <a:r>
              <a:rPr lang="it-IT" altLang="it-IT" smtClean="0"/>
              <a:t>Il revisore deve svolgere indagini presso la Direzione e altri soggetti all’interno dell’impresa, e svolgere altre procedure di valutazione del rischio considerate appropriate, al fine di acquisire una comprensione dei controlli, ove presenti, che la Direzione ha istituito al fine di:</a:t>
            </a:r>
          </a:p>
          <a:p>
            <a:r>
              <a:rPr lang="it-IT" altLang="it-IT" smtClean="0"/>
              <a:t>identificare, contabilizzare e presentare in bilancio i rapporti e le operazioni con parti correlate in conformità al quadro normativo sull’informazione finanziaria applicabile;</a:t>
            </a:r>
          </a:p>
          <a:p>
            <a:r>
              <a:rPr lang="it-IT" altLang="it-IT" smtClean="0"/>
              <a:t>autorizzare e approvare operazioni e accordi significativi con parti correlate;</a:t>
            </a:r>
          </a:p>
          <a:p>
            <a:r>
              <a:rPr lang="it-IT" altLang="it-IT" smtClean="0"/>
              <a:t>autorizzare e approvare operazioni e accordi significativi che esulano dal normale svolgimento dell’attività aziendale.</a:t>
            </a:r>
          </a:p>
          <a:p>
            <a:r>
              <a:rPr lang="it-IT" altLang="it-IT" smtClean="0"/>
              <a:t>Nel corso della revisione contabile, il revisore deve prestare attenzione, in sede di ispezione di registrazioni o documenti, agli accordi o ad altre informazioni che possono indicare l’esistenza di rapporti o operazioni con parti correlate che la Direzione non abbia precedentemente identificato o portato a conoscenza del revisore.</a:t>
            </a:r>
          </a:p>
          <a:p>
            <a:r>
              <a:rPr lang="it-IT" altLang="it-IT" smtClean="0"/>
              <a:t>In particolare, il revisore deve ispezionare quanto di seguito elencato per raccogliere indizi sull’esistenza di rapporti e operazioni con parti correlate che la Direzione non abbia precedentemente identificato o portato a conoscenza del revisore stesso:</a:t>
            </a:r>
          </a:p>
          <a:p>
            <a:r>
              <a:rPr lang="it-IT" altLang="it-IT" smtClean="0"/>
              <a:t>le conferme da parte di banche e dei legali acquisite nel corso delle procedure di revisione;</a:t>
            </a:r>
          </a:p>
          <a:p>
            <a:r>
              <a:rPr lang="it-IT" altLang="it-IT" smtClean="0"/>
              <a:t>i verbali delle assemblee dei soci e delle riunioni dei responsabili delle attività di governance;</a:t>
            </a:r>
          </a:p>
          <a:p>
            <a:r>
              <a:rPr lang="it-IT" altLang="it-IT" smtClean="0"/>
              <a:t>le altre registrazioni o i documenti che il revisore consideri necessari nelle circostanze dell’impresa.</a:t>
            </a:r>
          </a:p>
          <a:p>
            <a:r>
              <a:rPr lang="it-IT" altLang="it-IT" smtClean="0"/>
              <a:t>Qualora il revisore, nello svolgimento delle procedure di revisione richieste, ovvero mediante altre procedure di revisione, identifichi operazioni significative che esulano dal normale svolgimento dell’attività aziendale, egli deve svolgere indagini presso la Direzione in merito:</a:t>
            </a:r>
          </a:p>
          <a:p>
            <a:r>
              <a:rPr lang="it-IT" altLang="it-IT" smtClean="0"/>
              <a:t>alla natura di tali operazioni;</a:t>
            </a:r>
          </a:p>
          <a:p>
            <a:r>
              <a:rPr lang="it-IT" altLang="it-IT" smtClean="0"/>
              <a:t>al possibile coinvolgimento di parti correlate.</a:t>
            </a:r>
          </a:p>
          <a:p>
            <a:r>
              <a:rPr lang="it-IT" altLang="it-IT" smtClean="0"/>
              <a:t>Il revisore deve condividere le informazioni acquisite sulle parti correlate dell’impresa con gli altri membri del team di revisione.</a:t>
            </a:r>
          </a:p>
          <a:p>
            <a:r>
              <a:rPr lang="it-IT" altLang="it-IT" smtClean="0"/>
              <a:t>Il revisore deve identificare e valutare i rischi di errori significativi associati ai rapporti e alle operazioni con parti correlate e stabilire se tra questi vi siano rischi significativi. A tal fine, il revisore deve considerare le operazioni significative identificate con parti correlate che esulano dal normale svolgimento dell’attività aziendale come operazioni che danno origine a rischi significativi.</a:t>
            </a:r>
          </a:p>
          <a:p>
            <a:r>
              <a:rPr lang="it-IT" altLang="it-IT" smtClean="0"/>
              <a:t>Qualora il revisore, nello svolgimento delle procedure di valutazione del rischio e delle attività correlate in relazione a parti correlate, identifichi fattori di rischio di frode (incluse le circostanze riguardanti l’esistenza di una parte correlata con un’influenza dominante), egli deve considerare tali informazioni in sede di identificazione e valutazione dei rischi di errori significativi dovuti a frode.</a:t>
            </a:r>
          </a:p>
          <a:p>
            <a:r>
              <a:rPr lang="it-IT" altLang="it-IT" b="1" smtClean="0"/>
              <a:t>Principio di revisione internazionale n. 570, “</a:t>
            </a:r>
            <a:r>
              <a:rPr lang="it-IT" altLang="it-IT" b="1" i="1" smtClean="0"/>
              <a:t>Continuità aziendale</a:t>
            </a:r>
            <a:r>
              <a:rPr lang="it-IT" altLang="it-IT" b="1" smtClean="0"/>
              <a:t>”, paragrafo 10</a:t>
            </a:r>
            <a:endParaRPr lang="it-IT" altLang="it-IT" smtClean="0"/>
          </a:p>
          <a:p>
            <a:r>
              <a:rPr lang="it-IT" altLang="it-IT" smtClean="0"/>
              <a:t>Nello svolgere le procedure di valutazione del rischio il revisore deve considerare se sussistano eventi o circostanze che possano far sorgere dei dubbi significativi sulla capacità dell’impresa di continuare ad operare come un’entità in funzionamento. Nel fare questo, egli deve stabilire se la Direzione abbia già svolto una valutazione preliminare in merito alla capacità dell’impresa di continuare a operare come un’entità in funzionamento e:</a:t>
            </a:r>
          </a:p>
          <a:p>
            <a:r>
              <a:rPr lang="it-IT" altLang="it-IT" smtClean="0"/>
              <a:t>se è stata effettuata una tale valutazione, il revisore deve discutere con la Direzione e stabilire se questa abbia individuato eventi o circo stanze che, considerati singolarmente o nel loro complesso, possano far sorgere dubbi significativi sulla capacità dell’impresa di continuare ad operare come un’entità in funzionamento e, in tal caso, considerare i piani della Direzione per affrontare tali eventi e circostanze; ovvero</a:t>
            </a:r>
          </a:p>
          <a:p>
            <a:r>
              <a:rPr lang="it-IT" altLang="it-IT" smtClean="0"/>
              <a:t>se non è ancora stata effettuata una tale valutazione, il revisore deve discutere con la Direzione su quali basi intenda utilizzare il presupposto della continuità aziendale e deve indagare presso la Direzione se esistano eventi o circostanze che, considerati singolarmente o nel loro complesso, possano far sorgere dubbi significativi</a:t>
            </a:r>
          </a:p>
          <a:p>
            <a:r>
              <a:rPr lang="it-IT" altLang="it-IT" smtClean="0"/>
              <a:t>sulla capacità dell’impresa di continuare ad operare come un’entità in funzionamento.</a:t>
            </a:r>
          </a:p>
          <a:p>
            <a:endParaRPr lang="it-IT" altLang="it-IT" smtClean="0"/>
          </a:p>
        </p:txBody>
      </p:sp>
      <p:sp>
        <p:nvSpPr>
          <p:cNvPr id="860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47FD5D07-E90B-4963-9054-EB06A46FA6B5}" type="slidenum">
              <a:rPr lang="en-GB" altLang="it-IT" sz="1100" b="0">
                <a:solidFill>
                  <a:schemeClr val="tx1"/>
                </a:solidFill>
              </a:rPr>
              <a:pPr/>
              <a:t>48</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253">
              <a:spcBef>
                <a:spcPct val="30000"/>
              </a:spcBef>
              <a:defRPr sz="1100">
                <a:solidFill>
                  <a:schemeClr val="tx1"/>
                </a:solidFill>
                <a:latin typeface="Trebuchet MS" panose="020B0603020202020204" pitchFamily="34" charset="0"/>
              </a:defRPr>
            </a:lvl1pPr>
            <a:lvl2pPr marL="709264" indent="-272568" defTabSz="879253">
              <a:spcBef>
                <a:spcPct val="30000"/>
              </a:spcBef>
              <a:defRPr sz="1100">
                <a:solidFill>
                  <a:schemeClr val="tx1"/>
                </a:solidFill>
                <a:latin typeface="Trebuchet MS" panose="020B0603020202020204" pitchFamily="34" charset="0"/>
              </a:defRPr>
            </a:lvl2pPr>
            <a:lvl3pPr marL="1090273" indent="-216882" defTabSz="879253">
              <a:spcBef>
                <a:spcPct val="30000"/>
              </a:spcBef>
              <a:defRPr sz="1100">
                <a:solidFill>
                  <a:schemeClr val="tx1"/>
                </a:solidFill>
                <a:latin typeface="Trebuchet MS" panose="020B0603020202020204" pitchFamily="34" charset="0"/>
              </a:defRPr>
            </a:lvl3pPr>
            <a:lvl4pPr marL="1526969" indent="-216882" defTabSz="879253">
              <a:spcBef>
                <a:spcPct val="30000"/>
              </a:spcBef>
              <a:defRPr sz="1100">
                <a:solidFill>
                  <a:schemeClr val="tx1"/>
                </a:solidFill>
                <a:latin typeface="Trebuchet MS" panose="020B0603020202020204" pitchFamily="34" charset="0"/>
              </a:defRPr>
            </a:lvl4pPr>
            <a:lvl5pPr marL="1963664" indent="-216882" defTabSz="879253">
              <a:spcBef>
                <a:spcPct val="30000"/>
              </a:spcBef>
              <a:defRPr sz="1100">
                <a:solidFill>
                  <a:schemeClr val="tx1"/>
                </a:solidFill>
                <a:latin typeface="Trebuchet MS" panose="020B0603020202020204" pitchFamily="34" charset="0"/>
              </a:defRPr>
            </a:lvl5pPr>
            <a:lvl6pPr marL="2385706" indent="-216882" defTabSz="879253" eaLnBrk="0" fontAlgn="base" hangingPunct="0">
              <a:spcBef>
                <a:spcPct val="30000"/>
              </a:spcBef>
              <a:spcAft>
                <a:spcPct val="0"/>
              </a:spcAft>
              <a:defRPr sz="1100">
                <a:solidFill>
                  <a:schemeClr val="tx1"/>
                </a:solidFill>
                <a:latin typeface="Trebuchet MS" panose="020B0603020202020204" pitchFamily="34" charset="0"/>
              </a:defRPr>
            </a:lvl6pPr>
            <a:lvl7pPr marL="2807747" indent="-216882" defTabSz="879253" eaLnBrk="0" fontAlgn="base" hangingPunct="0">
              <a:spcBef>
                <a:spcPct val="30000"/>
              </a:spcBef>
              <a:spcAft>
                <a:spcPct val="0"/>
              </a:spcAft>
              <a:defRPr sz="1100">
                <a:solidFill>
                  <a:schemeClr val="tx1"/>
                </a:solidFill>
                <a:latin typeface="Trebuchet MS" panose="020B0603020202020204" pitchFamily="34" charset="0"/>
              </a:defRPr>
            </a:lvl7pPr>
            <a:lvl8pPr marL="3229788" indent="-216882" defTabSz="879253" eaLnBrk="0" fontAlgn="base" hangingPunct="0">
              <a:spcBef>
                <a:spcPct val="30000"/>
              </a:spcBef>
              <a:spcAft>
                <a:spcPct val="0"/>
              </a:spcAft>
              <a:defRPr sz="1100">
                <a:solidFill>
                  <a:schemeClr val="tx1"/>
                </a:solidFill>
                <a:latin typeface="Trebuchet MS" panose="020B0603020202020204" pitchFamily="34" charset="0"/>
              </a:defRPr>
            </a:lvl8pPr>
            <a:lvl9pPr marL="3651830" indent="-216882" defTabSz="879253"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BB68AACA-8F7A-4842-A581-EE8CCEA290AD}" type="slidenum">
              <a:rPr lang="fr-FR" altLang="it-IT" smtClean="0">
                <a:solidFill>
                  <a:srgbClr val="B12726"/>
                </a:solidFill>
                <a:latin typeface="Times New Roman" panose="02020603050405020304" pitchFamily="18" charset="0"/>
              </a:rPr>
              <a:pPr>
                <a:spcBef>
                  <a:spcPct val="0"/>
                </a:spcBef>
              </a:pPr>
              <a:t>49</a:t>
            </a:fld>
            <a:endParaRPr lang="fr-FR" altLang="it-IT" smtClean="0">
              <a:solidFill>
                <a:srgbClr val="B12726"/>
              </a:solidFill>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fr-FR" smtClean="0"/>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825ADBEF-BC0D-4BBE-96B1-4233682A6BAE}" type="slidenum">
              <a:rPr lang="fr-FR" altLang="fr-FR" smtClean="0"/>
              <a:pPr>
                <a:spcBef>
                  <a:spcPct val="0"/>
                </a:spcBef>
              </a:pPr>
              <a:t>16</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253">
              <a:spcBef>
                <a:spcPct val="30000"/>
              </a:spcBef>
              <a:defRPr sz="1100">
                <a:solidFill>
                  <a:schemeClr val="tx1"/>
                </a:solidFill>
                <a:latin typeface="Trebuchet MS" panose="020B0603020202020204" pitchFamily="34" charset="0"/>
              </a:defRPr>
            </a:lvl1pPr>
            <a:lvl2pPr marL="709264" indent="-272568" defTabSz="879253">
              <a:spcBef>
                <a:spcPct val="30000"/>
              </a:spcBef>
              <a:defRPr sz="1100">
                <a:solidFill>
                  <a:schemeClr val="tx1"/>
                </a:solidFill>
                <a:latin typeface="Trebuchet MS" panose="020B0603020202020204" pitchFamily="34" charset="0"/>
              </a:defRPr>
            </a:lvl2pPr>
            <a:lvl3pPr marL="1090273" indent="-216882" defTabSz="879253">
              <a:spcBef>
                <a:spcPct val="30000"/>
              </a:spcBef>
              <a:defRPr sz="1100">
                <a:solidFill>
                  <a:schemeClr val="tx1"/>
                </a:solidFill>
                <a:latin typeface="Trebuchet MS" panose="020B0603020202020204" pitchFamily="34" charset="0"/>
              </a:defRPr>
            </a:lvl3pPr>
            <a:lvl4pPr marL="1526969" indent="-216882" defTabSz="879253">
              <a:spcBef>
                <a:spcPct val="30000"/>
              </a:spcBef>
              <a:defRPr sz="1100">
                <a:solidFill>
                  <a:schemeClr val="tx1"/>
                </a:solidFill>
                <a:latin typeface="Trebuchet MS" panose="020B0603020202020204" pitchFamily="34" charset="0"/>
              </a:defRPr>
            </a:lvl4pPr>
            <a:lvl5pPr marL="1963664" indent="-216882" defTabSz="879253">
              <a:spcBef>
                <a:spcPct val="30000"/>
              </a:spcBef>
              <a:defRPr sz="1100">
                <a:solidFill>
                  <a:schemeClr val="tx1"/>
                </a:solidFill>
                <a:latin typeface="Trebuchet MS" panose="020B0603020202020204" pitchFamily="34" charset="0"/>
              </a:defRPr>
            </a:lvl5pPr>
            <a:lvl6pPr marL="2385706" indent="-216882" defTabSz="879253" eaLnBrk="0" fontAlgn="base" hangingPunct="0">
              <a:spcBef>
                <a:spcPct val="30000"/>
              </a:spcBef>
              <a:spcAft>
                <a:spcPct val="0"/>
              </a:spcAft>
              <a:defRPr sz="1100">
                <a:solidFill>
                  <a:schemeClr val="tx1"/>
                </a:solidFill>
                <a:latin typeface="Trebuchet MS" panose="020B0603020202020204" pitchFamily="34" charset="0"/>
              </a:defRPr>
            </a:lvl6pPr>
            <a:lvl7pPr marL="2807747" indent="-216882" defTabSz="879253" eaLnBrk="0" fontAlgn="base" hangingPunct="0">
              <a:spcBef>
                <a:spcPct val="30000"/>
              </a:spcBef>
              <a:spcAft>
                <a:spcPct val="0"/>
              </a:spcAft>
              <a:defRPr sz="1100">
                <a:solidFill>
                  <a:schemeClr val="tx1"/>
                </a:solidFill>
                <a:latin typeface="Trebuchet MS" panose="020B0603020202020204" pitchFamily="34" charset="0"/>
              </a:defRPr>
            </a:lvl7pPr>
            <a:lvl8pPr marL="3229788" indent="-216882" defTabSz="879253" eaLnBrk="0" fontAlgn="base" hangingPunct="0">
              <a:spcBef>
                <a:spcPct val="30000"/>
              </a:spcBef>
              <a:spcAft>
                <a:spcPct val="0"/>
              </a:spcAft>
              <a:defRPr sz="1100">
                <a:solidFill>
                  <a:schemeClr val="tx1"/>
                </a:solidFill>
                <a:latin typeface="Trebuchet MS" panose="020B0603020202020204" pitchFamily="34" charset="0"/>
              </a:defRPr>
            </a:lvl8pPr>
            <a:lvl9pPr marL="3651830" indent="-216882" defTabSz="879253"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8A68A071-2723-423A-BE77-00CDF2B2C71F}" type="slidenum">
              <a:rPr lang="fr-FR" altLang="it-IT" smtClean="0">
                <a:solidFill>
                  <a:srgbClr val="B12726"/>
                </a:solidFill>
                <a:latin typeface="Times New Roman" panose="02020603050405020304" pitchFamily="18" charset="0"/>
              </a:rPr>
              <a:pPr>
                <a:spcBef>
                  <a:spcPct val="0"/>
                </a:spcBef>
              </a:pPr>
              <a:t>56</a:t>
            </a:fld>
            <a:endParaRPr lang="fr-FR" altLang="it-IT" smtClean="0">
              <a:solidFill>
                <a:srgbClr val="B12726"/>
              </a:solidFill>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Monotype Sorts"/>
              <a:buNone/>
              <a:defRPr/>
            </a:pPr>
            <a:r>
              <a:rPr lang="it-IT" altLang="it-IT" sz="2100" dirty="0"/>
              <a:t>Analisi preliminare del controllo interno</a:t>
            </a:r>
          </a:p>
          <a:p>
            <a:pPr marL="389802" indent="-389802">
              <a:lnSpc>
                <a:spcPct val="90000"/>
              </a:lnSpc>
              <a:defRPr/>
            </a:pPr>
            <a:r>
              <a:rPr lang="it-IT" altLang="it-IT" sz="1800" dirty="0"/>
              <a:t>Analisi del controllo interno sulla base di 5 componenti che combinati determinano l’efficacia del controllo interno</a:t>
            </a:r>
          </a:p>
          <a:p>
            <a:pPr marL="750296" lvl="1" indent="-325324">
              <a:lnSpc>
                <a:spcPct val="90000"/>
              </a:lnSpc>
              <a:defRPr/>
            </a:pPr>
            <a:endParaRPr lang="it-IT" altLang="it-IT" sz="1700" b="1" dirty="0">
              <a:solidFill>
                <a:srgbClr val="FF0000"/>
              </a:solidFill>
            </a:endParaRPr>
          </a:p>
          <a:p>
            <a:pPr marL="750296" lvl="1" indent="-325324">
              <a:lnSpc>
                <a:spcPct val="90000"/>
              </a:lnSpc>
              <a:defRPr/>
            </a:pPr>
            <a:r>
              <a:rPr lang="it-IT" altLang="it-IT" sz="1700" b="1" dirty="0">
                <a:solidFill>
                  <a:srgbClr val="FF0000"/>
                </a:solidFill>
              </a:rPr>
              <a:t>1. Ambiente di controllo</a:t>
            </a:r>
          </a:p>
          <a:p>
            <a:pPr marL="389802" indent="-389802">
              <a:lnSpc>
                <a:spcPct val="90000"/>
              </a:lnSpc>
              <a:defRPr/>
            </a:pPr>
            <a:r>
              <a:rPr lang="it-IT" altLang="it-IT" sz="1800" dirty="0"/>
              <a:t>	E’ il contesto nel quale i controlli contabili redatti dalla società prendono forma e viene redatto il bilancio.</a:t>
            </a:r>
          </a:p>
          <a:p>
            <a:pPr marL="389802" indent="-389802">
              <a:lnSpc>
                <a:spcPct val="90000"/>
              </a:lnSpc>
              <a:defRPr/>
            </a:pPr>
            <a:r>
              <a:rPr lang="it-IT" altLang="it-IT" sz="1800" dirty="0"/>
              <a:t>	Elementi da considerare:</a:t>
            </a:r>
          </a:p>
          <a:p>
            <a:pPr marL="750296" lvl="1" indent="-325324">
              <a:lnSpc>
                <a:spcPct val="90000"/>
              </a:lnSpc>
              <a:buFontTx/>
              <a:buChar char="-"/>
              <a:defRPr/>
            </a:pPr>
            <a:r>
              <a:rPr lang="it-IT" altLang="it-IT" sz="1400" dirty="0"/>
              <a:t>Integrità e valori etici</a:t>
            </a:r>
          </a:p>
          <a:p>
            <a:pPr marL="750296" lvl="1" indent="-325324">
              <a:lnSpc>
                <a:spcPct val="90000"/>
              </a:lnSpc>
              <a:buFontTx/>
              <a:buChar char="-"/>
              <a:defRPr/>
            </a:pPr>
            <a:r>
              <a:rPr lang="it-IT" altLang="it-IT" sz="1400" dirty="0"/>
              <a:t>Competenza del personale</a:t>
            </a:r>
          </a:p>
          <a:p>
            <a:pPr marL="750296" lvl="1" indent="-325324">
              <a:lnSpc>
                <a:spcPct val="90000"/>
              </a:lnSpc>
              <a:buFontTx/>
              <a:buChar char="-"/>
              <a:defRPr/>
            </a:pPr>
            <a:r>
              <a:rPr lang="it-IT" altLang="it-IT" sz="1400" dirty="0"/>
              <a:t>Corporate </a:t>
            </a:r>
            <a:r>
              <a:rPr lang="it-IT" altLang="it-IT" sz="1400" dirty="0" err="1"/>
              <a:t>governance</a:t>
            </a:r>
            <a:endParaRPr lang="it-IT" altLang="it-IT" sz="1400" dirty="0"/>
          </a:p>
          <a:p>
            <a:pPr marL="750296" lvl="1" indent="-325324">
              <a:lnSpc>
                <a:spcPct val="90000"/>
              </a:lnSpc>
              <a:buFontTx/>
              <a:buChar char="-"/>
              <a:defRPr/>
            </a:pPr>
            <a:r>
              <a:rPr lang="it-IT" altLang="it-IT" sz="1400" dirty="0"/>
              <a:t>Filosofia del management e stile operativo</a:t>
            </a:r>
          </a:p>
          <a:p>
            <a:pPr marL="750296" lvl="1" indent="-325324">
              <a:lnSpc>
                <a:spcPct val="90000"/>
              </a:lnSpc>
              <a:buFontTx/>
              <a:buChar char="-"/>
              <a:defRPr/>
            </a:pPr>
            <a:r>
              <a:rPr lang="it-IT" altLang="it-IT" sz="1400" dirty="0"/>
              <a:t>Ruoli e responsabilità</a:t>
            </a:r>
          </a:p>
          <a:p>
            <a:pPr marL="750296" lvl="1" indent="-325324">
              <a:lnSpc>
                <a:spcPct val="90000"/>
              </a:lnSpc>
              <a:buFontTx/>
              <a:buChar char="-"/>
              <a:defRPr/>
            </a:pPr>
            <a:r>
              <a:rPr lang="it-IT" altLang="it-IT" sz="1400" dirty="0"/>
              <a:t>Sistema di controllo di gestione</a:t>
            </a:r>
          </a:p>
          <a:p>
            <a:pPr marL="750296" lvl="1" indent="-325324">
              <a:defRPr/>
            </a:pPr>
            <a:r>
              <a:rPr lang="it-IT" altLang="it-IT" dirty="0" smtClean="0">
                <a:solidFill>
                  <a:srgbClr val="FF0000"/>
                </a:solidFill>
              </a:rPr>
              <a:t>2</a:t>
            </a:r>
            <a:r>
              <a:rPr lang="it-IT" altLang="it-IT" b="1" dirty="0" smtClean="0">
                <a:solidFill>
                  <a:srgbClr val="FF0000"/>
                </a:solidFill>
              </a:rPr>
              <a:t>. Valutazione dei rischi</a:t>
            </a:r>
          </a:p>
          <a:p>
            <a:pPr marL="389802" indent="-389802">
              <a:defRPr/>
            </a:pPr>
            <a:r>
              <a:rPr lang="it-IT" altLang="it-IT" sz="1600" dirty="0"/>
              <a:t>	E’ il processo di definizione, analisi, e gestione dei rischi.</a:t>
            </a:r>
          </a:p>
          <a:p>
            <a:pPr marL="389802" indent="-389802">
              <a:defRPr/>
            </a:pPr>
            <a:r>
              <a:rPr lang="it-IT" altLang="it-IT" sz="1600" dirty="0"/>
              <a:t>	Elementi da considerare:</a:t>
            </a:r>
          </a:p>
          <a:p>
            <a:pPr marL="750296" lvl="1" indent="-325324">
              <a:buFontTx/>
              <a:buChar char="-"/>
              <a:defRPr/>
            </a:pPr>
            <a:r>
              <a:rPr lang="it-IT" altLang="it-IT" sz="1400" dirty="0"/>
              <a:t>Obiettivi di Business</a:t>
            </a:r>
          </a:p>
          <a:p>
            <a:pPr marL="750296" lvl="1" indent="-325324">
              <a:buFontTx/>
              <a:buChar char="-"/>
              <a:defRPr/>
            </a:pPr>
            <a:r>
              <a:rPr lang="it-IT" altLang="it-IT" sz="1400" dirty="0"/>
              <a:t>Identificazione ed analisi rischi</a:t>
            </a:r>
          </a:p>
          <a:p>
            <a:pPr marL="750296" lvl="1" indent="-325324">
              <a:buFontTx/>
              <a:buChar char="-"/>
              <a:defRPr/>
            </a:pPr>
            <a:r>
              <a:rPr lang="it-IT" altLang="it-IT" sz="1400" dirty="0"/>
              <a:t>Gestione del cambiamento</a:t>
            </a:r>
          </a:p>
          <a:p>
            <a:pPr marL="750296" lvl="1" indent="-325324">
              <a:buFontTx/>
              <a:buChar char="-"/>
              <a:defRPr/>
            </a:pPr>
            <a:endParaRPr lang="it-IT" altLang="it-IT" sz="1400" dirty="0"/>
          </a:p>
          <a:p>
            <a:pPr marL="389802" indent="-389802">
              <a:spcBef>
                <a:spcPct val="40000"/>
              </a:spcBef>
              <a:buClr>
                <a:srgbClr val="F9A15E"/>
              </a:buClr>
              <a:buSzPct val="75000"/>
              <a:defRPr/>
            </a:pPr>
            <a:r>
              <a:rPr lang="it-IT" altLang="it-IT" sz="1800" dirty="0">
                <a:solidFill>
                  <a:schemeClr val="accent2"/>
                </a:solidFill>
              </a:rPr>
              <a:t>	</a:t>
            </a:r>
            <a:r>
              <a:rPr lang="it-IT" altLang="it-IT" sz="1800" dirty="0">
                <a:solidFill>
                  <a:srgbClr val="FF0000"/>
                </a:solidFill>
              </a:rPr>
              <a:t>3. </a:t>
            </a:r>
            <a:r>
              <a:rPr lang="it-IT" altLang="it-IT" sz="1800" b="1" dirty="0">
                <a:solidFill>
                  <a:srgbClr val="FF0000"/>
                </a:solidFill>
              </a:rPr>
              <a:t>Attività di controllo</a:t>
            </a:r>
          </a:p>
          <a:p>
            <a:pPr marL="389802" indent="-389802">
              <a:defRPr/>
            </a:pPr>
            <a:r>
              <a:rPr lang="it-IT" altLang="it-IT" sz="1600" dirty="0"/>
              <a:t>	Le attività di controllo automatiche o manuali, hanno diversi obiettivi e vengono applicate alle varie organizzazioni e livelli funzionali. Sono necessarie per assicurarsi che siano applicate le direttive del management e che siano intraprese tutte le azioni necessarie alla gestione del rischio al fine del raggiungimento degli obiettivi della società.</a:t>
            </a:r>
            <a:endParaRPr lang="it-IT" altLang="it-IT" sz="2800" dirty="0"/>
          </a:p>
          <a:p>
            <a:pPr marL="424972" lvl="1">
              <a:lnSpc>
                <a:spcPct val="90000"/>
              </a:lnSpc>
              <a:defRPr/>
            </a:pPr>
            <a:endParaRPr lang="it-IT" altLang="it-IT" sz="1400" b="1" dirty="0"/>
          </a:p>
          <a:p>
            <a:pPr marL="389802" indent="-389802">
              <a:lnSpc>
                <a:spcPct val="90000"/>
              </a:lnSpc>
              <a:spcBef>
                <a:spcPct val="40000"/>
              </a:spcBef>
              <a:buClr>
                <a:srgbClr val="F9A15E"/>
              </a:buClr>
              <a:buSzPct val="75000"/>
              <a:defRPr/>
            </a:pPr>
            <a:r>
              <a:rPr lang="it-IT" altLang="it-IT" b="1" dirty="0" smtClean="0">
                <a:solidFill>
                  <a:srgbClr val="FF0000"/>
                </a:solidFill>
              </a:rPr>
              <a:t>4. Sistema informativo e flussi di comunicazione</a:t>
            </a:r>
          </a:p>
          <a:p>
            <a:pPr marL="389802" indent="-389802">
              <a:lnSpc>
                <a:spcPct val="90000"/>
              </a:lnSpc>
              <a:defRPr/>
            </a:pPr>
            <a:r>
              <a:rPr lang="it-IT" altLang="it-IT" dirty="0" smtClean="0"/>
              <a:t>	L'Informazione e la comunicazione è il processo di identificazione dell'informazione necessaria per gestire e controllare le operazioni della società.</a:t>
            </a:r>
          </a:p>
          <a:p>
            <a:pPr marL="389802" indent="-389802">
              <a:lnSpc>
                <a:spcPct val="90000"/>
              </a:lnSpc>
              <a:defRPr/>
            </a:pPr>
            <a:r>
              <a:rPr lang="it-IT" altLang="it-IT" dirty="0" smtClean="0"/>
              <a:t>	La qualità dell'informazione e del sistema di comunicazione influisce sulla capacità del management e di tutto il personale interno nel prendere appropriate decisioni riguardanti le attività di controllo e nel predisporre report finanziari affidabili.</a:t>
            </a:r>
          </a:p>
          <a:p>
            <a:pPr marL="389802" indent="-389802">
              <a:lnSpc>
                <a:spcPct val="90000"/>
              </a:lnSpc>
              <a:defRPr/>
            </a:pPr>
            <a:endParaRPr lang="it-IT" altLang="it-IT" dirty="0" smtClean="0">
              <a:solidFill>
                <a:srgbClr val="FF0000"/>
              </a:solidFill>
            </a:endParaRPr>
          </a:p>
          <a:p>
            <a:pPr marL="389802" indent="-389802">
              <a:lnSpc>
                <a:spcPct val="90000"/>
              </a:lnSpc>
              <a:defRPr/>
            </a:pPr>
            <a:r>
              <a:rPr lang="it-IT" altLang="it-IT" dirty="0" smtClean="0">
                <a:solidFill>
                  <a:srgbClr val="FF0000"/>
                </a:solidFill>
              </a:rPr>
              <a:t>	</a:t>
            </a:r>
            <a:r>
              <a:rPr lang="it-IT" altLang="it-IT" b="1" dirty="0" smtClean="0">
                <a:solidFill>
                  <a:srgbClr val="FF0000"/>
                </a:solidFill>
              </a:rPr>
              <a:t>5. Monitoraggio</a:t>
            </a:r>
          </a:p>
          <a:p>
            <a:pPr marL="389802" indent="-389802">
              <a:lnSpc>
                <a:spcPct val="90000"/>
              </a:lnSpc>
              <a:defRPr/>
            </a:pPr>
            <a:r>
              <a:rPr lang="it-IT" altLang="it-IT" dirty="0" smtClean="0"/>
              <a:t>	Il Management monitora i controlli per valutare se il loro funzionamento procede come previsto e se tiene conto dei cambiamenti in corso.</a:t>
            </a:r>
          </a:p>
          <a:p>
            <a:pPr marL="389802" indent="-389802">
              <a:lnSpc>
                <a:spcPct val="90000"/>
              </a:lnSpc>
              <a:defRPr/>
            </a:pPr>
            <a:r>
              <a:rPr lang="it-IT" altLang="it-IT" dirty="0" smtClean="0"/>
              <a:t>	L'attività di monitoraggio ha lo scopo di valutare la qualità delle prestazioni interne di controllo nel tempo.</a:t>
            </a:r>
          </a:p>
          <a:p>
            <a:pPr marL="389802" indent="-389802">
              <a:lnSpc>
                <a:spcPct val="90000"/>
              </a:lnSpc>
              <a:defRPr/>
            </a:pPr>
            <a:r>
              <a:rPr lang="it-IT" altLang="it-IT" dirty="0" smtClean="0"/>
              <a:t>	Tale attività è compiuta in modo continuo o con valutazioni separate, oppure tramite combinazioni delle due</a:t>
            </a: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egnaposto immagine diapositiva 1"/>
          <p:cNvSpPr>
            <a:spLocks noGrp="1" noRot="1" noChangeAspect="1" noTextEdit="1"/>
          </p:cNvSpPr>
          <p:nvPr>
            <p:ph type="sldImg"/>
          </p:nvPr>
        </p:nvSpPr>
        <p:spPr>
          <a:ln/>
        </p:spPr>
      </p:sp>
      <p:sp>
        <p:nvSpPr>
          <p:cNvPr id="10137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t>I concetti sottostanti le attività di controllo nelle imprese di dimensioni minori sono i medesimi utilizzati da tutte le imprese. La loro formalizzazione può, invece, essere semplificata.</a:t>
            </a:r>
          </a:p>
        </p:txBody>
      </p:sp>
      <p:sp>
        <p:nvSpPr>
          <p:cNvPr id="10138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DF302686-F185-48CC-AC0D-66531EE95D3A}" type="slidenum">
              <a:rPr lang="en-GB" altLang="it-IT" sz="1100" b="0">
                <a:solidFill>
                  <a:schemeClr val="tx1"/>
                </a:solidFill>
              </a:rPr>
              <a:pPr/>
              <a:t>60</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immagine diapositiva 1"/>
          <p:cNvSpPr>
            <a:spLocks noGrp="1" noRot="1" noChangeAspect="1" noTextEdit="1"/>
          </p:cNvSpPr>
          <p:nvPr>
            <p:ph type="sldImg"/>
          </p:nvPr>
        </p:nvSpPr>
        <p:spPr>
          <a:ln/>
        </p:spPr>
      </p:sp>
      <p:sp>
        <p:nvSpPr>
          <p:cNvPr id="10342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t>Nelle imprese di dimensioni minori, il monitoraggio dei controlli da parte della Direzione si realizza spesso mediante lo stretto coinvolgimento nelle attività operative della Direzione ovvero del proprietario-amministratore, che consente di identificare scostamenti significativi dalle aspettative e inesattezze nei dati economico-finanziari, determinando  un’azione correttiva nei confronti del controllo.</a:t>
            </a:r>
          </a:p>
          <a:p>
            <a:endParaRPr lang="it-IT" altLang="it-IT" smtClean="0"/>
          </a:p>
        </p:txBody>
      </p:sp>
      <p:sp>
        <p:nvSpPr>
          <p:cNvPr id="10342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662DE377-C8D9-4910-8E72-19ECCB55AD1F}" type="slidenum">
              <a:rPr lang="en-GB" altLang="it-IT" sz="1100" b="0">
                <a:solidFill>
                  <a:schemeClr val="tx1"/>
                </a:solidFill>
              </a:rPr>
              <a:pPr/>
              <a:t>61</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8C35E85-D6F4-BA4A-9BA8-B5F1F02F5617}" type="slidenum">
              <a:rPr lang="it-IT" smtClean="0"/>
              <a:t>63</a:t>
            </a:fld>
            <a:endParaRPr lang="it-IT"/>
          </a:p>
        </p:txBody>
      </p:sp>
      <p:sp>
        <p:nvSpPr>
          <p:cNvPr id="5" name="Segnaposto piè di pagina 4"/>
          <p:cNvSpPr>
            <a:spLocks noGrp="1"/>
          </p:cNvSpPr>
          <p:nvPr>
            <p:ph type="ftr" sz="quarter" idx="11"/>
          </p:nvPr>
        </p:nvSpPr>
        <p:spPr/>
        <p:txBody>
          <a:bodyPr/>
          <a:lstStyle/>
          <a:p>
            <a:r>
              <a:rPr lang="it-IT" smtClean="0"/>
              <a:t>Fabrizio Dominici Dottore Commercialista Revisore Legale Pubblicista</a:t>
            </a:r>
            <a:endParaRPr lang="it-IT"/>
          </a:p>
        </p:txBody>
      </p:sp>
      <p:sp>
        <p:nvSpPr>
          <p:cNvPr id="6" name="Segnaposto intestazione 5"/>
          <p:cNvSpPr>
            <a:spLocks noGrp="1"/>
          </p:cNvSpPr>
          <p:nvPr>
            <p:ph type="hdr" sz="quarter" idx="12"/>
          </p:nvPr>
        </p:nvSpPr>
        <p:spPr/>
        <p:txBody>
          <a:bodyPr/>
          <a:lstStyle/>
          <a:p>
            <a:r>
              <a:rPr lang="it-IT" smtClean="0"/>
              <a:t>Via Marecchiese, 314/D 47922 Rimini (Rn)   Tel. +39 0541/388003 Fax +39 0541/1833731 f.dominici@dominiciassociati.com</a:t>
            </a:r>
            <a:endParaRPr lang="it-IT"/>
          </a:p>
        </p:txBody>
      </p:sp>
    </p:spTree>
    <p:extLst>
      <p:ext uri="{BB962C8B-B14F-4D97-AF65-F5344CB8AC3E}">
        <p14:creationId xmlns:p14="http://schemas.microsoft.com/office/powerpoint/2010/main" val="847305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egnaposto immagine diapositiva 1"/>
          <p:cNvSpPr>
            <a:spLocks noGrp="1" noRot="1" noChangeAspect="1" noTextEdit="1"/>
          </p:cNvSpPr>
          <p:nvPr>
            <p:ph type="sldImg"/>
          </p:nvPr>
        </p:nvSpPr>
        <p:spPr>
          <a:ln/>
        </p:spPr>
      </p:sp>
      <p:sp>
        <p:nvSpPr>
          <p:cNvPr id="1075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t>La fase finale delle procedure d’identificazione e di valutazione del rischio è costituita dal riesame delle procedure svolte per l’identificazione del rischio intrinseco e di controllo al fine di valutare il rischio di errori significativi a livello di bilancio e a livello di asserzioni per classi di operazioni, saldi contabili ed informativa.</a:t>
            </a:r>
          </a:p>
        </p:txBody>
      </p:sp>
      <p:sp>
        <p:nvSpPr>
          <p:cNvPr id="1075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8ACA0FDD-9B56-41EA-BFC6-72E03F9A4CD1}" type="slidenum">
              <a:rPr lang="en-GB" altLang="it-IT" sz="1100" b="0">
                <a:solidFill>
                  <a:schemeClr val="tx1"/>
                </a:solidFill>
              </a:rPr>
              <a:pPr/>
              <a:t>64</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egnaposto immagine diapositiva 1"/>
          <p:cNvSpPr>
            <a:spLocks noGrp="1" noRot="1" noChangeAspect="1" noTextEdit="1"/>
          </p:cNvSpPr>
          <p:nvPr>
            <p:ph type="sldImg"/>
          </p:nvPr>
        </p:nvSpPr>
        <p:spPr>
          <a:ln/>
        </p:spPr>
      </p:sp>
      <p:sp>
        <p:nvSpPr>
          <p:cNvPr id="1116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t>La seguente tabella evidenzia per ogni combinazione del livello di rischio intrinseco e di controllo il risultante livello di rischio di errore residuo. In alcuni casi è demandato al giudizio professionale del revisore la decisione se attribuire un rischio moderato o basso.</a:t>
            </a:r>
          </a:p>
          <a:p>
            <a:endParaRPr lang="it-IT" altLang="it-IT" smtClean="0"/>
          </a:p>
        </p:txBody>
      </p:sp>
      <p:sp>
        <p:nvSpPr>
          <p:cNvPr id="1116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5FD891A9-3ABE-4650-B0BC-BA3B7D2262F2}" type="slidenum">
              <a:rPr lang="en-GB" altLang="it-IT" sz="1100" b="0">
                <a:solidFill>
                  <a:schemeClr val="tx1"/>
                </a:solidFill>
              </a:rPr>
              <a:pPr/>
              <a:t>67</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253">
              <a:spcBef>
                <a:spcPct val="30000"/>
              </a:spcBef>
              <a:defRPr sz="1100">
                <a:solidFill>
                  <a:schemeClr val="tx1"/>
                </a:solidFill>
                <a:latin typeface="Trebuchet MS" panose="020B0603020202020204" pitchFamily="34" charset="0"/>
              </a:defRPr>
            </a:lvl1pPr>
            <a:lvl2pPr marL="709264" indent="-272568" defTabSz="879253">
              <a:spcBef>
                <a:spcPct val="30000"/>
              </a:spcBef>
              <a:defRPr sz="1100">
                <a:solidFill>
                  <a:schemeClr val="tx1"/>
                </a:solidFill>
                <a:latin typeface="Trebuchet MS" panose="020B0603020202020204" pitchFamily="34" charset="0"/>
              </a:defRPr>
            </a:lvl2pPr>
            <a:lvl3pPr marL="1090273" indent="-216882" defTabSz="879253">
              <a:spcBef>
                <a:spcPct val="30000"/>
              </a:spcBef>
              <a:defRPr sz="1100">
                <a:solidFill>
                  <a:schemeClr val="tx1"/>
                </a:solidFill>
                <a:latin typeface="Trebuchet MS" panose="020B0603020202020204" pitchFamily="34" charset="0"/>
              </a:defRPr>
            </a:lvl3pPr>
            <a:lvl4pPr marL="1526969" indent="-216882" defTabSz="879253">
              <a:spcBef>
                <a:spcPct val="30000"/>
              </a:spcBef>
              <a:defRPr sz="1100">
                <a:solidFill>
                  <a:schemeClr val="tx1"/>
                </a:solidFill>
                <a:latin typeface="Trebuchet MS" panose="020B0603020202020204" pitchFamily="34" charset="0"/>
              </a:defRPr>
            </a:lvl4pPr>
            <a:lvl5pPr marL="1963664" indent="-216882" defTabSz="879253">
              <a:spcBef>
                <a:spcPct val="30000"/>
              </a:spcBef>
              <a:defRPr sz="1100">
                <a:solidFill>
                  <a:schemeClr val="tx1"/>
                </a:solidFill>
                <a:latin typeface="Trebuchet MS" panose="020B0603020202020204" pitchFamily="34" charset="0"/>
              </a:defRPr>
            </a:lvl5pPr>
            <a:lvl6pPr marL="2385706" indent="-216882" defTabSz="879253" eaLnBrk="0" fontAlgn="base" hangingPunct="0">
              <a:spcBef>
                <a:spcPct val="30000"/>
              </a:spcBef>
              <a:spcAft>
                <a:spcPct val="0"/>
              </a:spcAft>
              <a:defRPr sz="1100">
                <a:solidFill>
                  <a:schemeClr val="tx1"/>
                </a:solidFill>
                <a:latin typeface="Trebuchet MS" panose="020B0603020202020204" pitchFamily="34" charset="0"/>
              </a:defRPr>
            </a:lvl6pPr>
            <a:lvl7pPr marL="2807747" indent="-216882" defTabSz="879253" eaLnBrk="0" fontAlgn="base" hangingPunct="0">
              <a:spcBef>
                <a:spcPct val="30000"/>
              </a:spcBef>
              <a:spcAft>
                <a:spcPct val="0"/>
              </a:spcAft>
              <a:defRPr sz="1100">
                <a:solidFill>
                  <a:schemeClr val="tx1"/>
                </a:solidFill>
                <a:latin typeface="Trebuchet MS" panose="020B0603020202020204" pitchFamily="34" charset="0"/>
              </a:defRPr>
            </a:lvl7pPr>
            <a:lvl8pPr marL="3229788" indent="-216882" defTabSz="879253" eaLnBrk="0" fontAlgn="base" hangingPunct="0">
              <a:spcBef>
                <a:spcPct val="30000"/>
              </a:spcBef>
              <a:spcAft>
                <a:spcPct val="0"/>
              </a:spcAft>
              <a:defRPr sz="1100">
                <a:solidFill>
                  <a:schemeClr val="tx1"/>
                </a:solidFill>
                <a:latin typeface="Trebuchet MS" panose="020B0603020202020204" pitchFamily="34" charset="0"/>
              </a:defRPr>
            </a:lvl8pPr>
            <a:lvl9pPr marL="3651830" indent="-216882" defTabSz="879253"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2ED8E013-7A8E-4A09-AA15-53CEE55E7867}" type="slidenum">
              <a:rPr lang="fr-FR" altLang="it-IT" smtClean="0">
                <a:solidFill>
                  <a:srgbClr val="B12726"/>
                </a:solidFill>
                <a:latin typeface="Times New Roman" panose="02020603050405020304" pitchFamily="18" charset="0"/>
              </a:rPr>
              <a:pPr>
                <a:spcBef>
                  <a:spcPct val="0"/>
                </a:spcBef>
              </a:pPr>
              <a:t>68</a:t>
            </a:fld>
            <a:endParaRPr lang="fr-FR" altLang="it-IT" smtClean="0">
              <a:solidFill>
                <a:srgbClr val="B12726"/>
              </a:solidFill>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egnaposto immagine diapositiva 1"/>
          <p:cNvSpPr>
            <a:spLocks noGrp="1" noRot="1" noChangeAspect="1" noTextEdit="1"/>
          </p:cNvSpPr>
          <p:nvPr>
            <p:ph type="sldImg"/>
          </p:nvPr>
        </p:nvSpPr>
        <p:spPr>
          <a:ln/>
        </p:spPr>
      </p:sp>
      <p:sp>
        <p:nvSpPr>
          <p:cNvPr id="11776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1776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51409BE7-BAB4-4ABA-9A9C-6B37C8234073}" type="slidenum">
              <a:rPr lang="en-GB" altLang="it-IT" sz="1100" b="0">
                <a:solidFill>
                  <a:schemeClr val="tx1"/>
                </a:solidFill>
              </a:rPr>
              <a:pPr/>
              <a:t>69</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egnaposto immagine diapositiva 1"/>
          <p:cNvSpPr>
            <a:spLocks noGrp="1" noRot="1" noChangeAspect="1" noTextEdit="1"/>
          </p:cNvSpPr>
          <p:nvPr>
            <p:ph type="sldImg"/>
          </p:nvPr>
        </p:nvSpPr>
        <p:spPr>
          <a:ln/>
        </p:spPr>
      </p:sp>
      <p:sp>
        <p:nvSpPr>
          <p:cNvPr id="11981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1981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6BE3A421-E579-42C1-A0DA-AE5287273CC1}" type="slidenum">
              <a:rPr lang="en-GB" altLang="it-IT" sz="1100" b="0">
                <a:solidFill>
                  <a:schemeClr val="tx1"/>
                </a:solidFill>
              </a:rPr>
              <a:pPr/>
              <a:t>70</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egnaposto immagine diapositiva 1"/>
          <p:cNvSpPr>
            <a:spLocks noGrp="1" noRot="1" noChangeAspect="1" noTextEdit="1"/>
          </p:cNvSpPr>
          <p:nvPr>
            <p:ph type="sldImg"/>
          </p:nvPr>
        </p:nvSpPr>
        <p:spPr>
          <a:ln/>
        </p:spPr>
      </p:sp>
      <p:sp>
        <p:nvSpPr>
          <p:cNvPr id="12288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2288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DD92E5DA-610A-45E3-970C-FE05A65038BB}" type="slidenum">
              <a:rPr lang="en-GB" altLang="it-IT" sz="1100" b="0">
                <a:solidFill>
                  <a:schemeClr val="tx1"/>
                </a:solidFill>
              </a:rPr>
              <a:pPr/>
              <a:t>72</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a:ln/>
        </p:spPr>
      </p:sp>
      <p:sp>
        <p:nvSpPr>
          <p:cNvPr id="358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fr-FR" smtClean="0"/>
          </a:p>
        </p:txBody>
      </p:sp>
      <p:sp>
        <p:nvSpPr>
          <p:cNvPr id="358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3533C366-BCB0-406F-9C4B-C019B7DAA6CE}" type="slidenum">
              <a:rPr lang="fr-FR" altLang="fr-FR" smtClean="0"/>
              <a:pPr>
                <a:spcBef>
                  <a:spcPct val="0"/>
                </a:spcBef>
              </a:pPr>
              <a:t>18</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a:ln/>
        </p:spPr>
      </p:sp>
      <p:sp>
        <p:nvSpPr>
          <p:cNvPr id="3" name="Segnaposto note 2"/>
          <p:cNvSpPr>
            <a:spLocks noGrp="1"/>
          </p:cNvSpPr>
          <p:nvPr>
            <p:ph type="body" idx="1"/>
          </p:nvPr>
        </p:nvSpPr>
        <p:spPr/>
        <p:txBody>
          <a:bodyPr/>
          <a:lstStyle/>
          <a:p>
            <a:pPr>
              <a:defRPr/>
            </a:pPr>
            <a:r>
              <a:rPr lang="it-IT" dirty="0" smtClean="0"/>
              <a:t>Le risposte generali di revisione per far fronte ai rischi identificati e valutati di errori significativi a livello di bilancio possono includere:</a:t>
            </a:r>
          </a:p>
          <a:p>
            <a:pPr>
              <a:defRPr/>
            </a:pPr>
            <a:endParaRPr lang="it-IT" dirty="0" smtClean="0"/>
          </a:p>
          <a:p>
            <a:pPr marL="158265" indent="-158265">
              <a:buFont typeface="Arial" panose="020B0604020202020204" pitchFamily="34" charset="0"/>
              <a:buChar char="•"/>
              <a:defRPr/>
            </a:pPr>
            <a:r>
              <a:rPr lang="it-IT" dirty="0" smtClean="0"/>
              <a:t>la segnalazione al team di revisione della necessità di mantenere lo scetticismo professionale. Il revisore, quindi, avrà una maggiore sensibilità nella scelta della natura e dell’ampiezza della documentazione da esaminare a supporto delle operazioni significative e un maggiore riconoscimento della necessità di acquisire elementi di supporto alle spiegazioni e alle attestazioni della Direzione in merito ad aspetti significativi;</a:t>
            </a:r>
          </a:p>
          <a:p>
            <a:pPr marL="158265" indent="-158265">
              <a:buFont typeface="Arial" panose="020B0604020202020204" pitchFamily="34" charset="0"/>
              <a:buChar char="•"/>
              <a:defRPr/>
            </a:pPr>
            <a:r>
              <a:rPr lang="it-IT" dirty="0" smtClean="0"/>
              <a:t>l’assegnazione di personale (o l’utilizzo di collaboratori) con maggiore esperienza e con specifiche competenze o l’impiego di esperti;</a:t>
            </a:r>
          </a:p>
          <a:p>
            <a:pPr marL="158265" indent="-158265">
              <a:buFont typeface="Arial" panose="020B0604020202020204" pitchFamily="34" charset="0"/>
              <a:buChar char="•"/>
              <a:defRPr/>
            </a:pPr>
            <a:r>
              <a:rPr lang="it-IT" dirty="0" smtClean="0"/>
              <a:t>la maggiore supervisione del lavoro;</a:t>
            </a:r>
          </a:p>
          <a:p>
            <a:pPr marL="158265" indent="-158265">
              <a:buFont typeface="Arial" panose="020B0604020202020204" pitchFamily="34" charset="0"/>
              <a:buChar char="•"/>
              <a:defRPr/>
            </a:pPr>
            <a:r>
              <a:rPr lang="it-IT" dirty="0" smtClean="0"/>
              <a:t>l’inclusione di elementi aggiuntivi di imprevedibilità nella selezione delle procedure di revisione da svolgere. Tale elemento appare di particolare importanza nel fronteggiare il rischio di frode. Il personale dell’impresa, infatti, potrebbe avere familiarità con le procedure di revisione che normalmente sono svolte: sfruttando tale conoscenza potrebbe porre in essere comportamenti fraudolenti congegnati per aggirarle. L’effettuazione di procedure di validità sui saldi contabili e asserzioni che altrimenti non si sarebbero esaminati in ragione della loro significatività o del loro rischio, l’utilizzo di differenti metodi di campionamento, e via discorrendo, sono accorgimenti che aiutano il revisore a far emergere tali comportamenti;</a:t>
            </a:r>
          </a:p>
          <a:p>
            <a:pPr marL="158265" indent="-158265">
              <a:buFont typeface="Arial" panose="020B0604020202020204" pitchFamily="34" charset="0"/>
              <a:buChar char="•"/>
              <a:defRPr/>
            </a:pPr>
            <a:r>
              <a:rPr lang="it-IT" dirty="0" smtClean="0"/>
              <a:t>l’effettuazione di modifiche di carattere generale alla natura, tempistica ed estensione delle procedure di revisione, come, ad esempio, svolgere procedure di validità a fine esercizio invece che a una data intermedia, modificare la natura delle procedure di revisione per acquisire elementi probativi più persuasivi, richiedere un maggior numero di conferme esterne, verificare l’esistenza fisica di alcuni elementi dell’attivo e così via;</a:t>
            </a:r>
          </a:p>
          <a:p>
            <a:pPr marL="158265" indent="-158265">
              <a:buFont typeface="Arial" panose="020B0604020202020204" pitchFamily="34" charset="0"/>
              <a:buChar char="•"/>
              <a:defRPr/>
            </a:pPr>
            <a:r>
              <a:rPr lang="it-IT" dirty="0" smtClean="0"/>
              <a:t>la valutazione in merito al fatto se la selezione e l’applicazione dei principi contabili da parte dell’impresa, con particolare riferimento a quelli relativi a stime, congetture ed operazioni complesse, possano essere indicative di una falsa informativa finanziaria, derivante dal tentativo della Direzione di manipolare i risultati d’esercizio.</a:t>
            </a:r>
          </a:p>
          <a:p>
            <a:pPr marL="158265" indent="-158265">
              <a:buFont typeface="Arial" panose="020B0604020202020204" pitchFamily="34" charset="0"/>
              <a:buChar char="•"/>
              <a:defRPr/>
            </a:pPr>
            <a:endParaRPr lang="it-IT" dirty="0"/>
          </a:p>
        </p:txBody>
      </p:sp>
      <p:sp>
        <p:nvSpPr>
          <p:cNvPr id="12493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C61B9016-A0A0-492D-B641-229A141B6294}" type="slidenum">
              <a:rPr lang="en-GB" altLang="it-IT" sz="1100" b="0">
                <a:solidFill>
                  <a:schemeClr val="tx1"/>
                </a:solidFill>
              </a:rPr>
              <a:pPr/>
              <a:t>73</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4" name="Segnaposto intestazione 3"/>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egnaposto immagine diapositiva 1"/>
          <p:cNvSpPr>
            <a:spLocks noGrp="1" noRot="1" noChangeAspect="1" noTextEdit="1"/>
          </p:cNvSpPr>
          <p:nvPr>
            <p:ph type="sldImg"/>
          </p:nvPr>
        </p:nvSpPr>
        <p:spPr>
          <a:ln/>
        </p:spPr>
      </p:sp>
      <p:sp>
        <p:nvSpPr>
          <p:cNvPr id="1320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i="1" smtClean="0"/>
              <a:t>ISA 500 par 5</a:t>
            </a:r>
          </a:p>
          <a:p>
            <a:r>
              <a:rPr lang="it-IT" altLang="it-IT" smtClean="0"/>
              <a:t>Il relatore dovrà dire che i fini dei principi di revisione i termini hanno un determinato significato che serve per la definizione di audit evidence</a:t>
            </a:r>
          </a:p>
          <a:p>
            <a:endParaRPr lang="it-IT" altLang="it-IT" i="1" smtClean="0"/>
          </a:p>
          <a:p>
            <a:r>
              <a:rPr lang="it-IT" altLang="it-IT" b="1" smtClean="0">
                <a:solidFill>
                  <a:srgbClr val="786860"/>
                </a:solidFill>
              </a:rPr>
              <a:t>Registrazioni contabili</a:t>
            </a:r>
          </a:p>
          <a:p>
            <a:r>
              <a:rPr lang="it-IT" altLang="it-IT" smtClean="0">
                <a:solidFill>
                  <a:srgbClr val="786860"/>
                </a:solidFill>
              </a:rPr>
              <a:t>Le registrazioni delle rilevazioni contabili di prima nota e le evidenze di supporto, quali gli assegni e l’evidenza di trasferimenti elettronici di fondi; le fatture; i contratti; la contabilità generale e sezionale, le scritture sul libro giornale ed altre rettifiche di bilancio che non sono riflesse in scritture contabili, le evidenze come fogli di lavoro e prospetti a supporto dell’allocazione di costi, conteggi, riconciliazioni ed altre informazioni.</a:t>
            </a:r>
          </a:p>
          <a:p>
            <a:r>
              <a:rPr lang="it-IT" altLang="it-IT" b="1" smtClean="0">
                <a:solidFill>
                  <a:srgbClr val="786860"/>
                </a:solidFill>
              </a:rPr>
              <a:t>Appropriatezza</a:t>
            </a:r>
          </a:p>
          <a:p>
            <a:r>
              <a:rPr lang="it-IT" altLang="it-IT" smtClean="0">
                <a:solidFill>
                  <a:srgbClr val="786860"/>
                </a:solidFill>
              </a:rPr>
              <a:t>La misura della qualità degli elementi probativi, cioè, la loro</a:t>
            </a:r>
          </a:p>
          <a:p>
            <a:r>
              <a:rPr lang="it-IT" altLang="it-IT" smtClean="0">
                <a:solidFill>
                  <a:srgbClr val="786860"/>
                </a:solidFill>
              </a:rPr>
              <a:t>pertinenza e attendibilità nel supportare le conclusioni su cui</a:t>
            </a:r>
          </a:p>
          <a:p>
            <a:r>
              <a:rPr lang="it-IT" altLang="it-IT" smtClean="0">
                <a:solidFill>
                  <a:srgbClr val="786860"/>
                </a:solidFill>
              </a:rPr>
              <a:t>si basa il giudizio del revisore</a:t>
            </a:r>
          </a:p>
          <a:p>
            <a:r>
              <a:rPr lang="it-IT" altLang="it-IT" b="1" smtClean="0">
                <a:solidFill>
                  <a:srgbClr val="786860"/>
                </a:solidFill>
              </a:rPr>
              <a:t>Sufficienza</a:t>
            </a:r>
          </a:p>
          <a:p>
            <a:pPr>
              <a:lnSpc>
                <a:spcPct val="150000"/>
              </a:lnSpc>
            </a:pPr>
            <a:r>
              <a:rPr lang="it-IT" altLang="it-IT" smtClean="0">
                <a:solidFill>
                  <a:srgbClr val="786860"/>
                </a:solidFill>
              </a:rPr>
              <a:t>Le informazioni utilizzate dal revisore per giungere alle conclusioni su cui egli basa il proprio giudizio. Gli elementi probativi comprendono sia le informazioni contenute nelle registrazioni contabili sottostanti il bilancio sia altre informazioni.</a:t>
            </a:r>
          </a:p>
          <a:p>
            <a:pPr>
              <a:lnSpc>
                <a:spcPct val="150000"/>
              </a:lnSpc>
            </a:pPr>
            <a:r>
              <a:rPr lang="it-IT" altLang="it-IT" b="1" smtClean="0">
                <a:solidFill>
                  <a:srgbClr val="786860"/>
                </a:solidFill>
              </a:rPr>
              <a:t>Esperto della direzione</a:t>
            </a:r>
          </a:p>
          <a:p>
            <a:r>
              <a:rPr lang="it-IT" altLang="it-IT" smtClean="0">
                <a:solidFill>
                  <a:srgbClr val="786860"/>
                </a:solidFill>
              </a:rPr>
              <a:t>Una persona o un’organizzazione in possesso di competenza in</a:t>
            </a:r>
          </a:p>
          <a:p>
            <a:pPr>
              <a:lnSpc>
                <a:spcPct val="150000"/>
              </a:lnSpc>
            </a:pPr>
            <a:r>
              <a:rPr lang="it-IT" altLang="it-IT" smtClean="0">
                <a:solidFill>
                  <a:srgbClr val="786860"/>
                </a:solidFill>
              </a:rPr>
              <a:t>un settore diverso da quello della contabilità o della</a:t>
            </a:r>
          </a:p>
          <a:p>
            <a:r>
              <a:rPr lang="it-IT" altLang="it-IT" smtClean="0">
                <a:solidFill>
                  <a:srgbClr val="786860"/>
                </a:solidFill>
              </a:rPr>
              <a:t>revisione, il cui lavoro in tale settore utilizzato dall’impresa</a:t>
            </a:r>
          </a:p>
          <a:p>
            <a:r>
              <a:rPr lang="it-IT" altLang="it-IT" smtClean="0">
                <a:solidFill>
                  <a:srgbClr val="786860"/>
                </a:solidFill>
              </a:rPr>
              <a:t>per assisterla nella redazione del bilancio.</a:t>
            </a:r>
          </a:p>
          <a:p>
            <a:pPr>
              <a:lnSpc>
                <a:spcPct val="150000"/>
              </a:lnSpc>
            </a:pPr>
            <a:r>
              <a:rPr lang="it-IT" altLang="it-IT" b="1" smtClean="0">
                <a:solidFill>
                  <a:srgbClr val="786860"/>
                </a:solidFill>
              </a:rPr>
              <a:t>Elementi probativi</a:t>
            </a:r>
          </a:p>
          <a:p>
            <a:pPr>
              <a:lnSpc>
                <a:spcPct val="150000"/>
              </a:lnSpc>
            </a:pPr>
            <a:r>
              <a:rPr lang="it-IT" altLang="it-IT" smtClean="0">
                <a:solidFill>
                  <a:srgbClr val="786860"/>
                </a:solidFill>
              </a:rPr>
              <a:t>Le informazioni utilizzate dal revisore per giungere alle conclusioni su cui egli basa il proprio giudizio. Gli elementi probativi comprendono sia le informazioni contenute nelle registrazioni contabili sottostanti il bilancio sia altre informazioni.</a:t>
            </a:r>
          </a:p>
          <a:p>
            <a:pPr>
              <a:lnSpc>
                <a:spcPct val="150000"/>
              </a:lnSpc>
            </a:pPr>
            <a:endParaRPr lang="it-IT" altLang="it-IT" b="1" smtClean="0">
              <a:solidFill>
                <a:srgbClr val="786860"/>
              </a:solidFill>
            </a:endParaRPr>
          </a:p>
          <a:p>
            <a:pPr algn="r"/>
            <a:endParaRPr lang="it-IT" altLang="it-IT" i="1" smtClean="0">
              <a:solidFill>
                <a:srgbClr val="786860"/>
              </a:solidFill>
            </a:endParaRPr>
          </a:p>
          <a:p>
            <a:pPr algn="r"/>
            <a:endParaRPr lang="it-IT" altLang="it-IT" i="1" smtClean="0">
              <a:solidFill>
                <a:srgbClr val="786860"/>
              </a:solidFill>
            </a:endParaRPr>
          </a:p>
          <a:p>
            <a:pPr algn="r"/>
            <a:r>
              <a:rPr lang="it-IT" altLang="it-IT" i="1" smtClean="0">
                <a:solidFill>
                  <a:srgbClr val="786860"/>
                </a:solidFill>
              </a:rPr>
              <a:t>I</a:t>
            </a:r>
            <a:endParaRPr lang="it-IT" altLang="it-IT" smtClean="0">
              <a:solidFill>
                <a:srgbClr val="786860"/>
              </a:solidFill>
            </a:endParaRPr>
          </a:p>
          <a:p>
            <a:endParaRPr lang="it-IT" altLang="it-IT" smtClean="0"/>
          </a:p>
        </p:txBody>
      </p:sp>
      <p:sp>
        <p:nvSpPr>
          <p:cNvPr id="1321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EB2FA27F-31C4-4970-BD11-36961EB97698}" type="slidenum">
              <a:rPr lang="en-GB" altLang="it-IT" sz="1100" b="0">
                <a:solidFill>
                  <a:schemeClr val="tx1"/>
                </a:solidFill>
              </a:rPr>
              <a:pPr/>
              <a:t>79</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egnaposto immagine diapositiva 1"/>
          <p:cNvSpPr>
            <a:spLocks noGrp="1" noRot="1" noChangeAspect="1" noTextEdit="1"/>
          </p:cNvSpPr>
          <p:nvPr>
            <p:ph type="sldImg"/>
          </p:nvPr>
        </p:nvSpPr>
        <p:spPr>
          <a:ln/>
        </p:spPr>
      </p:sp>
      <p:sp>
        <p:nvSpPr>
          <p:cNvPr id="13414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fr-FR" smtClean="0"/>
          </a:p>
        </p:txBody>
      </p:sp>
      <p:sp>
        <p:nvSpPr>
          <p:cNvPr id="1341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925C83C7-5E8F-4047-B647-554C0AE19577}" type="slidenum">
              <a:rPr lang="fr-FR" altLang="fr-FR" smtClean="0"/>
              <a:pPr>
                <a:spcBef>
                  <a:spcPct val="0"/>
                </a:spcBef>
              </a:pPr>
              <a:t>80</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egnaposto immagine diapositiva 1"/>
          <p:cNvSpPr>
            <a:spLocks noGrp="1" noRot="1" noChangeAspect="1" noTextEdit="1"/>
          </p:cNvSpPr>
          <p:nvPr>
            <p:ph type="sldImg"/>
          </p:nvPr>
        </p:nvSpPr>
        <p:spPr>
          <a:ln/>
        </p:spPr>
      </p:sp>
      <p:sp>
        <p:nvSpPr>
          <p:cNvPr id="1372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372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F3E7435C-1E00-443E-8C5E-E5BB6A996B25}" type="slidenum">
              <a:rPr lang="en-GB" altLang="it-IT" sz="1100" b="0">
                <a:solidFill>
                  <a:schemeClr val="tx1"/>
                </a:solidFill>
              </a:rPr>
              <a:pPr/>
              <a:t>82</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egnaposto immagine diapositiva 1"/>
          <p:cNvSpPr>
            <a:spLocks noGrp="1" noRot="1" noChangeAspect="1" noTextEdit="1"/>
          </p:cNvSpPr>
          <p:nvPr>
            <p:ph type="sldImg"/>
          </p:nvPr>
        </p:nvSpPr>
        <p:spPr>
          <a:ln/>
        </p:spPr>
      </p:sp>
      <p:sp>
        <p:nvSpPr>
          <p:cNvPr id="3" name="Segnaposto note 2"/>
          <p:cNvSpPr>
            <a:spLocks noGrp="1"/>
          </p:cNvSpPr>
          <p:nvPr>
            <p:ph type="body" idx="1"/>
          </p:nvPr>
        </p:nvSpPr>
        <p:spPr/>
        <p:txBody>
          <a:bodyPr/>
          <a:lstStyle/>
          <a:p>
            <a:pPr marL="211021" indent="-211021">
              <a:buFontTx/>
              <a:buAutoNum type="arabicPeriod"/>
              <a:defRPr/>
            </a:pPr>
            <a:r>
              <a:rPr lang="it-IT" dirty="0" smtClean="0"/>
              <a:t>Esempio di pertinenza: qualora lo scopo di una procedura di revisione sia quello di verificare l’eventuale sovrastima dell’esistenza ovvero della valutazione dei debiti,  la verifica dei debiti registrati in contabilità può rappresentare una procedura di revisione pertinente.</a:t>
            </a:r>
          </a:p>
          <a:p>
            <a:pPr>
              <a:defRPr/>
            </a:pPr>
            <a:r>
              <a:rPr lang="it-IT" dirty="0" smtClean="0"/>
              <a:t>2. Attendibilità: in merito all’attendibilità verrà ampiamente spiegata nelle </a:t>
            </a:r>
            <a:r>
              <a:rPr lang="it-IT" dirty="0" err="1" smtClean="0"/>
              <a:t>slides</a:t>
            </a:r>
            <a:r>
              <a:rPr lang="it-IT" dirty="0" smtClean="0"/>
              <a:t> dalla 16 in poi.</a:t>
            </a:r>
            <a:endParaRPr lang="it-IT" dirty="0"/>
          </a:p>
        </p:txBody>
      </p:sp>
      <p:sp>
        <p:nvSpPr>
          <p:cNvPr id="1392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A6B7C283-54A0-4574-BD35-DBAC1F6B4444}" type="slidenum">
              <a:rPr lang="en-GB" altLang="it-IT" sz="1100" b="0">
                <a:solidFill>
                  <a:schemeClr val="tx1"/>
                </a:solidFill>
              </a:rPr>
              <a:pPr/>
              <a:t>83</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4" name="Segnaposto intestazione 3"/>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egnaposto immagine diapositiva 1"/>
          <p:cNvSpPr>
            <a:spLocks noGrp="1" noRot="1" noChangeAspect="1" noTextEdit="1"/>
          </p:cNvSpPr>
          <p:nvPr>
            <p:ph type="sldImg"/>
          </p:nvPr>
        </p:nvSpPr>
        <p:spPr>
          <a:ln/>
        </p:spPr>
      </p:sp>
      <p:sp>
        <p:nvSpPr>
          <p:cNvPr id="14131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fr-FR" smtClean="0"/>
          </a:p>
        </p:txBody>
      </p:sp>
      <p:sp>
        <p:nvSpPr>
          <p:cNvPr id="14131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5B704B06-468D-4E2D-85AF-814ABA656133}" type="slidenum">
              <a:rPr lang="fr-FR" altLang="fr-FR" smtClean="0"/>
              <a:pPr>
                <a:spcBef>
                  <a:spcPct val="0"/>
                </a:spcBef>
              </a:pPr>
              <a:t>84</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egnaposto immagine diapositiva 1"/>
          <p:cNvSpPr>
            <a:spLocks noGrp="1" noRot="1" noChangeAspect="1" noTextEdit="1"/>
          </p:cNvSpPr>
          <p:nvPr>
            <p:ph type="sldImg"/>
          </p:nvPr>
        </p:nvSpPr>
        <p:spPr>
          <a:ln/>
        </p:spPr>
      </p:sp>
      <p:sp>
        <p:nvSpPr>
          <p:cNvPr id="14336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solidFill>
                  <a:srgbClr val="786860"/>
                </a:solidFill>
              </a:rPr>
              <a:t>Ad esempio, l’efficacia della verifica dei ricavi effettuata mediante l’applicazione di prezzi standard alle registrazioni dei volumi delle vendite è influenzata dall’accuratezza delle informazioni riguardanti i prezzi e dalla completezza ed accuratezza dei dati relativi ai volumi delle vendite. Allo stesso modo, se il revisore intende verificare una popolazione (per esempio i pagamenti) per una determinata caratteristica (per esempio l’autorizzazione), i risultati della verifica saranno meno attendibili se la popolazione da cui le voci sono selezionate non è completa.</a:t>
            </a:r>
            <a:endParaRPr lang="it-IT" altLang="fr-FR" smtClean="0"/>
          </a:p>
        </p:txBody>
      </p:sp>
      <p:sp>
        <p:nvSpPr>
          <p:cNvPr id="14336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6EDE73EA-0AA0-497E-A539-5F937007219C}" type="slidenum">
              <a:rPr lang="fr-FR" altLang="fr-FR" smtClean="0"/>
              <a:pPr>
                <a:spcBef>
                  <a:spcPct val="0"/>
                </a:spcBef>
              </a:pPr>
              <a:t>85</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egnaposto immagine diapositiva 1"/>
          <p:cNvSpPr>
            <a:spLocks noGrp="1" noRot="1" noChangeAspect="1" noTextEdit="1"/>
          </p:cNvSpPr>
          <p:nvPr>
            <p:ph type="sldImg"/>
          </p:nvPr>
        </p:nvSpPr>
        <p:spPr>
          <a:ln/>
        </p:spPr>
      </p:sp>
      <p:sp>
        <p:nvSpPr>
          <p:cNvPr id="14541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i="1" smtClean="0"/>
              <a:t>Selezione di tutte le voci</a:t>
            </a:r>
            <a:endParaRPr lang="it-IT" altLang="it-IT" smtClean="0"/>
          </a:p>
          <a:p>
            <a:r>
              <a:rPr lang="it-IT" altLang="it-IT" smtClean="0"/>
              <a:t>A53.	Il revisore può decidere che il metodo più appropriato </a:t>
            </a:r>
            <a:r>
              <a:rPr lang="it-IT" altLang="it-IT" b="1" smtClean="0">
                <a:solidFill>
                  <a:schemeClr val="accent2"/>
                </a:solidFill>
              </a:rPr>
              <a:t>sia esaminare l’intera popolazione delle voci che compongono una classe di operazioni o un saldo contabile</a:t>
            </a:r>
            <a:r>
              <a:rPr lang="it-IT" altLang="it-IT" smtClean="0"/>
              <a:t> (o uno strato all’interno di quella popolazione). Nel caso di procedure di conformità, l’esame di tutte le voci è improbabile, mentre è più comune per le verifiche di dettaglio. L’esame di tutte le voci può essere appropriato, per esempio, quando:</a:t>
            </a:r>
          </a:p>
          <a:p>
            <a:r>
              <a:rPr lang="it-IT" altLang="it-IT" smtClean="0"/>
              <a:t>la popolazione è costituita da un numero limitato di voci di valore elevato; </a:t>
            </a:r>
          </a:p>
          <a:p>
            <a:r>
              <a:rPr lang="it-IT" altLang="it-IT" smtClean="0"/>
              <a:t>esiste un rischio significativo e gli altri metodi non forniscono elementi probativi sufficienti e appropriati; ovvero </a:t>
            </a:r>
          </a:p>
          <a:p>
            <a:r>
              <a:rPr lang="it-IT" altLang="it-IT" smtClean="0"/>
              <a:t>la natura ripetitiva di un calcolo o di altri processi svolti automaticamente da un sistema informativo rende conveniente l’esame della totalità delle voci.</a:t>
            </a:r>
          </a:p>
          <a:p>
            <a:r>
              <a:rPr lang="it-IT" altLang="it-IT" i="1" smtClean="0"/>
              <a:t>Selezione di voci specifiche</a:t>
            </a:r>
            <a:endParaRPr lang="it-IT" altLang="it-IT" smtClean="0"/>
          </a:p>
          <a:p>
            <a:r>
              <a:rPr lang="it-IT" altLang="it-IT" smtClean="0"/>
              <a:t>A54.	Il revisore può decidere di selezionare voci specifiche da una popolazione. Nel prendere tale decisione, i fattori che possono essere considerati includono la comprensione dell’impresa da parte del revisore, i rischi identificati e valutati di errori significativi e le caratteristiche della popolazione da verificare. La selezione soggettiva di voci specifiche da parte del revisore è soggetta al rischio non dipendente dal campionamento. Le voci specifiche selezionate possono includere:</a:t>
            </a:r>
          </a:p>
          <a:p>
            <a:r>
              <a:rPr lang="it-IT" altLang="it-IT" i="1" smtClean="0"/>
              <a:t>Voci di valore elevato o voci chiave.</a:t>
            </a:r>
            <a:r>
              <a:rPr lang="it-IT" altLang="it-IT" smtClean="0"/>
              <a:t> Il revisore può decidere di </a:t>
            </a:r>
            <a:r>
              <a:rPr lang="it-IT" altLang="it-IT" b="1" smtClean="0"/>
              <a:t>selezionare voci specifiche nell’ambito di una popolazione in quanto esse sono di valore elevato,</a:t>
            </a:r>
            <a:r>
              <a:rPr lang="it-IT" altLang="it-IT" smtClean="0"/>
              <a:t> o presentano altre caratteristiche, quali, ad esempio, voci sospette, inusuali, particolarmente soggette a rischio oppure voci nelle quali in passato sono stati riscontrati errori.</a:t>
            </a:r>
          </a:p>
          <a:p>
            <a:r>
              <a:rPr lang="it-IT" altLang="it-IT" i="1" smtClean="0"/>
              <a:t>Tutte le voci superiori ad un determinato importo.</a:t>
            </a:r>
            <a:r>
              <a:rPr lang="it-IT" altLang="it-IT" smtClean="0"/>
              <a:t> </a:t>
            </a:r>
            <a:r>
              <a:rPr lang="it-IT" altLang="it-IT" b="1" smtClean="0"/>
              <a:t>Il revisore può decidere di esaminare voci i cui valori registrati superino un determinato importo</a:t>
            </a:r>
            <a:r>
              <a:rPr lang="it-IT" altLang="it-IT" smtClean="0"/>
              <a:t>, al fine di verificare, in tal modo, una gran parte dell’importo totale di una classe di operazioni o di un saldo contabile.</a:t>
            </a:r>
          </a:p>
          <a:p>
            <a:r>
              <a:rPr lang="it-IT" altLang="it-IT" i="1" smtClean="0"/>
              <a:t>Voci per acquisire informazioni.</a:t>
            </a:r>
            <a:r>
              <a:rPr lang="it-IT" altLang="it-IT" smtClean="0"/>
              <a:t> Il revisore può esaminare voci al fine di acquisire informazioni su aspetti quali la natura dell’impresa o delle operazioni.</a:t>
            </a:r>
          </a:p>
          <a:p>
            <a:r>
              <a:rPr lang="it-IT" altLang="it-IT" i="1" smtClean="0"/>
              <a:t>Campionamento di revisione</a:t>
            </a:r>
            <a:endParaRPr lang="it-IT" altLang="it-IT" smtClean="0"/>
          </a:p>
          <a:p>
            <a:r>
              <a:rPr lang="it-IT" altLang="it-IT" smtClean="0"/>
              <a:t>A56.	Il campionamento di revisione è configurato per consentire di trarre conclusioni sull’intera popolazione sulla base della verifica di un campione estratto dalla popolazione stessa. Il campionamento di revisione è trattato nel principio di revisione internazionale (ISA Italia)</a:t>
            </a:r>
            <a:r>
              <a:rPr lang="it-IT" altLang="it-IT" i="1" smtClean="0"/>
              <a:t> </a:t>
            </a:r>
            <a:r>
              <a:rPr lang="it-IT" altLang="it-IT" smtClean="0"/>
              <a:t>n. 530.</a:t>
            </a:r>
            <a:r>
              <a:rPr lang="it-IT" altLang="it-IT" baseline="30000" smtClean="0">
                <a:hlinkClick r:id="rId3" action="ppaction://hlinkfile"/>
              </a:rPr>
              <a:t>16</a:t>
            </a:r>
            <a:endParaRPr lang="it-IT" altLang="it-IT" smtClean="0"/>
          </a:p>
          <a:p>
            <a:r>
              <a:rPr lang="it-IT" altLang="it-IT" baseline="30000" smtClean="0">
                <a:hlinkClick r:id="rId4" action="ppaction://hlinkfile"/>
              </a:rPr>
              <a:t>16</a:t>
            </a:r>
            <a:r>
              <a:rPr lang="it-IT" altLang="it-IT" smtClean="0"/>
              <a:t> 	Principio di revisione internazionale (ISA Italia)</a:t>
            </a:r>
            <a:r>
              <a:rPr lang="it-IT" altLang="it-IT" i="1" smtClean="0"/>
              <a:t> </a:t>
            </a:r>
            <a:r>
              <a:rPr lang="it-IT" altLang="it-IT" smtClean="0"/>
              <a:t>n. 530, “Campionamento di revisione”.</a:t>
            </a:r>
          </a:p>
        </p:txBody>
      </p:sp>
      <p:sp>
        <p:nvSpPr>
          <p:cNvPr id="14541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0F28BED0-CCED-4794-ADE0-769D04A40291}" type="slidenum">
              <a:rPr lang="en-GB" altLang="it-IT" sz="1100" b="0">
                <a:solidFill>
                  <a:schemeClr val="tx1"/>
                </a:solidFill>
              </a:rPr>
              <a:pPr/>
              <a:t>86</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egnaposto immagine diapositiva 1"/>
          <p:cNvSpPr>
            <a:spLocks noGrp="1" noRot="1" noChangeAspect="1" noTextEdit="1"/>
          </p:cNvSpPr>
          <p:nvPr>
            <p:ph type="sldImg"/>
          </p:nvPr>
        </p:nvSpPr>
        <p:spPr>
          <a:ln/>
        </p:spPr>
      </p:sp>
      <p:sp>
        <p:nvSpPr>
          <p:cNvPr id="1474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474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1BBB2F4F-C018-485F-A77F-DC4E26808914}" type="slidenum">
              <a:rPr lang="en-GB" altLang="it-IT" sz="1100" b="0">
                <a:solidFill>
                  <a:schemeClr val="tx1"/>
                </a:solidFill>
              </a:rPr>
              <a:pPr/>
              <a:t>87</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egnaposto immagine diapositiva 1"/>
          <p:cNvSpPr>
            <a:spLocks noGrp="1" noRot="1" noChangeAspect="1" noTextEdit="1"/>
          </p:cNvSpPr>
          <p:nvPr>
            <p:ph type="sldImg"/>
          </p:nvPr>
        </p:nvSpPr>
        <p:spPr>
          <a:ln/>
        </p:spPr>
      </p:sp>
      <p:sp>
        <p:nvSpPr>
          <p:cNvPr id="15360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1021" indent="-211021">
              <a:buFontTx/>
              <a:buAutoNum type="arabicPeriod"/>
            </a:pPr>
            <a:r>
              <a:rPr lang="it-IT" altLang="it-IT" smtClean="0"/>
              <a:t>Quanto maggiore è il livello di sicurezza che il revisore intende ottenere dall’efficacia operativa dei controlli, tanto minore sarà la valutazione da parte del revisore del rischio di errori significativi, e maggiore dovrà essere la dimensione del campione. Quando la valutazione da parte del revisore del rischio di errori significativi a livello di asserzione include un’aspettativa sulla efficacia operativa dei controlli, al revisore è richiesto di effettuare le procedure di conformità. A parità di altre condizioni, nella valutazione dei rischi, maggiore è l’affidamento da parte del revisore sull’efficacia operativa dei controlli, maggiore è l’estensione delle procedure di conformità del revisore (e pertanto, la dimensione del campione è aumentata).</a:t>
            </a:r>
          </a:p>
          <a:p>
            <a:pPr marL="211021" indent="-211021">
              <a:buFontTx/>
              <a:buAutoNum type="arabicPeriod"/>
            </a:pPr>
            <a:r>
              <a:rPr lang="it-IT" altLang="it-IT" smtClean="0"/>
              <a:t>Quanto minore è il grado di deviazione accettabile, tanto maggiore deve essere la dimensione del campione.</a:t>
            </a:r>
          </a:p>
          <a:p>
            <a:pPr marL="211021" indent="-211021">
              <a:buFontTx/>
              <a:buAutoNum type="arabicPeriod"/>
            </a:pPr>
            <a:r>
              <a:rPr lang="it-IT" altLang="it-IT" smtClean="0"/>
              <a:t>Quanto più elevato è il grado di deviazione atteso, tanto maggiore deve essere la dimensione del campione, in modo da consentire al revisore di effettuare una stima ragionevole del grado di deviazione effettivo. Fattori rilevanti per la considerazione del revisore del grado di deviazione atteso includono la comprensione, da parte del revisore, dell’attività dell’impresa (in particolare le procedure di valutazione del rischio poste in essere al fine di comprendere il  controllo interno), cambiamenti nel personale o nel controllo interno, i risultati delle procedure di revisione svolte in periodi amministrativi precedenti ed i risultati di altre procedure di revisione.  Elevati gradi attesi di deviazione dal controllo garantiscono di norma una modesta riduzione, se non nessuna riduzione, del rischio identificato e valutato di errore significativo.</a:t>
            </a:r>
          </a:p>
          <a:p>
            <a:pPr marL="211021" indent="-211021">
              <a:buFontTx/>
              <a:buAutoNum type="arabicPeriod"/>
            </a:pPr>
            <a:r>
              <a:rPr lang="it-IT" altLang="it-IT" smtClean="0"/>
              <a:t>Quanto maggiore è il livello desiderato di sicurezza da parte del revisore che i risultati del campione siano indicativi dell’effettiva incidenza della deviazione nella popolazione, tanto più estesa è la dimensione del campione.</a:t>
            </a:r>
          </a:p>
          <a:p>
            <a:pPr marL="211021" indent="-211021">
              <a:buFontTx/>
              <a:buAutoNum type="arabicPeriod"/>
            </a:pPr>
            <a:r>
              <a:rPr lang="it-IT" altLang="it-IT" smtClean="0"/>
              <a:t>Nei casi di popolazioni numericamente rilevanti, l’effettiva dimensione della popolazione ha un modesto effetto, se non nessuno effetto, sulla dimensione del campione.  Nei casi di popolazioni numericamente limitate, tuttavia, il campionamento di revisione può non essere così efficiente come altri metodi alternativi per acquisire elementi probativi sufficienti ed appropriati.</a:t>
            </a:r>
          </a:p>
        </p:txBody>
      </p:sp>
      <p:sp>
        <p:nvSpPr>
          <p:cNvPr id="15360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FE941770-64B8-42D3-81FA-D912D9D063C6}" type="slidenum">
              <a:rPr lang="en-GB" altLang="it-IT" sz="1100" b="0">
                <a:solidFill>
                  <a:schemeClr val="tx1"/>
                </a:solidFill>
              </a:rPr>
              <a:pPr/>
              <a:t>92</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a:ln/>
        </p:spPr>
      </p:sp>
      <p:sp>
        <p:nvSpPr>
          <p:cNvPr id="3789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solidFill>
                  <a:srgbClr val="786860"/>
                </a:solidFill>
              </a:rPr>
              <a:t>l’accettazione dell’incarico con un nuovo cliente;</a:t>
            </a:r>
          </a:p>
          <a:p>
            <a:r>
              <a:rPr lang="it-IT" altLang="it-IT" smtClean="0">
                <a:solidFill>
                  <a:srgbClr val="786860"/>
                </a:solidFill>
              </a:rPr>
              <a:t>il proseguimento dei rapporti già in essere con un cliente;</a:t>
            </a:r>
          </a:p>
          <a:p>
            <a:r>
              <a:rPr lang="it-IT" altLang="it-IT" smtClean="0">
                <a:solidFill>
                  <a:srgbClr val="786860"/>
                </a:solidFill>
              </a:rPr>
              <a:t>la rinuncia a proseguire i rapporti già in essere con un cliente. </a:t>
            </a:r>
          </a:p>
          <a:p>
            <a:endParaRPr lang="it-IT" altLang="it-IT" smtClean="0"/>
          </a:p>
        </p:txBody>
      </p:sp>
      <p:sp>
        <p:nvSpPr>
          <p:cNvPr id="3789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D094B191-C793-4CBF-8DE3-313CF241BA0F}" type="slidenum">
              <a:rPr lang="en-GB" altLang="it-IT" sz="1100" b="0">
                <a:solidFill>
                  <a:schemeClr val="tx1"/>
                </a:solidFill>
              </a:rPr>
              <a:pPr/>
              <a:t>19</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egnaposto immagine diapositiva 1"/>
          <p:cNvSpPr>
            <a:spLocks noGrp="1" noRot="1" noChangeAspect="1" noTextEdit="1"/>
          </p:cNvSpPr>
          <p:nvPr>
            <p:ph type="sldImg"/>
          </p:nvPr>
        </p:nvSpPr>
        <p:spPr>
          <a:ln/>
        </p:spPr>
      </p:sp>
      <p:sp>
        <p:nvSpPr>
          <p:cNvPr id="1556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1021" indent="-211021">
              <a:buFontTx/>
              <a:buAutoNum type="arabicPeriod"/>
            </a:pPr>
            <a:r>
              <a:rPr lang="it-IT" altLang="it-IT" smtClean="0"/>
              <a:t>Quanto più elevata è la valutazione del rischio di errori significativi da parte del revisore, tanto più estesa è la dimensione del campione. La valutazione del rischio di errori significativi  da parte del revisore è influenzata dal rischio intrinseco e dal rischio di controllo. Per esempio, se il revisore non svolge procedure di conformità, la sua valutazione del rischio non può essere ridotta  per l’efficacia operativa dei controlli interni rispetto ad una particolare asserzione. Perciò, al fine di ridurre il rischio di revisione ad un livello accettabilmente basso, il revisore ha bisogno di un rischio di individuazione basso e farà più affidamento sulle procedure di validità. Quanti più elementi probativi sono acquisiti con le verifiche di dettaglio (ossia minore è il rischio di individuazione), tanto maggiore deve essere la dimensione del campione.</a:t>
            </a:r>
          </a:p>
          <a:p>
            <a:pPr marL="211021" indent="-211021">
              <a:buFontTx/>
              <a:buAutoNum type="arabicPeriod"/>
            </a:pPr>
            <a:r>
              <a:rPr lang="it-IT" altLang="it-IT" smtClean="0"/>
              <a:t>Quanto più il revisore fa affidamento su altre procedure di validità  (verifiche di dettaglio o procedure di analisi comparativa) al fine di ridurre il rischio di individuazione ad un livello accettabile, relativamente ad una particolare popolazione, tanto minore sarà il livello di sicurezza richiesto dal revisore al campionamento e, di conseguenza, minore può essere la dimensione del campione.</a:t>
            </a:r>
          </a:p>
          <a:p>
            <a:pPr marL="211021" indent="-211021">
              <a:buFontTx/>
              <a:buAutoNum type="arabicPeriod"/>
            </a:pPr>
            <a:r>
              <a:rPr lang="it-IT" altLang="it-IT" smtClean="0"/>
              <a:t>Quanto maggiore è il livello di sicurezza richiesto dal revisore che i risultati del campione siano indicativi dell’importo effettivo dell’errore nella popolazione, tanto maggiore deve essere la dimensione del campione.</a:t>
            </a:r>
          </a:p>
          <a:p>
            <a:pPr marL="211021" indent="-211021">
              <a:buFontTx/>
              <a:buAutoNum type="arabicPeriod"/>
            </a:pPr>
            <a:r>
              <a:rPr lang="it-IT" altLang="it-IT" smtClean="0"/>
              <a:t>Quanto minore è l’errore accettabile, tanto maggiore deve essere la dimensione del campione.</a:t>
            </a:r>
          </a:p>
          <a:p>
            <a:pPr marL="211021" indent="-211021">
              <a:buFontTx/>
              <a:buAutoNum type="arabicPeriod"/>
            </a:pPr>
            <a:r>
              <a:rPr lang="it-IT" altLang="it-IT" smtClean="0"/>
              <a:t>Quanto maggiore è l’importo dell’errore che il revisore si aspetta di riscontrare nella popolazione, tanto maggiore deve essere la dimensione del campione, al fine di formulare una stima ragionevole dell’importo effettivo dell’errore nella popolazione. Fattori rilevanti per la considerazione da parte del revisore dell’importo atteso dell’errore includono la misura in cui i valori degli elementi sono determinati soggettivamente, i risultati delle procedure di valutazione del rischio, i risultati delle procedure di conformità, i risultati delle procedure di revisione svolte nei periodi amministrativi precedenti e i risultati di altre procedure di validità.</a:t>
            </a:r>
          </a:p>
          <a:p>
            <a:pPr marL="211021" indent="-211021">
              <a:buFontTx/>
              <a:buAutoNum type="arabicPeriod"/>
            </a:pPr>
            <a:r>
              <a:rPr lang="it-IT" altLang="it-IT" smtClean="0"/>
              <a:t>Quando esiste un ampio intervallo (elevata variabilità) nella dimensione del valore monetario degli elementi che costituiscono la popolazione, può risultare utile stratificare la popolazione. Quando una popolazione può essere stratificata in modo appropriato, la somma delle dimensioni dei campioni estratti dai vari strati sarà generalmente inferiore alla dimensione del campione che sarebbe stato richiesto per raggiungere un determinato livello di rischio di campionamento,  nel caso in cui tale campione fosse stato estratto dall’intera popolazione.</a:t>
            </a:r>
          </a:p>
          <a:p>
            <a:pPr marL="211021" indent="-211021">
              <a:buFontTx/>
              <a:buAutoNum type="arabicPeriod"/>
            </a:pPr>
            <a:r>
              <a:rPr lang="it-IT" altLang="it-IT" smtClean="0"/>
              <a:t>Nei casi di popolazioni numericamente rilevanti, l’effettiva dimensione della popolazione ha un modesto effetto, se non nessun effetto, sulla dimensione del campione. Conseguentemente, nei casi di popolazioni numericamente non rilevanti, spesso il campionamento di revisione non è così efficiente come altri metodi alternativi per acquisire elementi probativi sufficienti ed appropriati. (Tuttavia, laddove si utilizzino unità di campionamento monetarie, un aumento nel valore monetario della popolazione fa aumentare la dimensione del campione, a meno che tale aumento non sia compensato da un aumento proporzionale nella significatività per il bilancio nel suo complesso [e, ove applicabile, nel livello o nei livelli di significatività per particolari classi di operazioni, saldi contabili o informativa]).</a:t>
            </a:r>
          </a:p>
        </p:txBody>
      </p:sp>
      <p:sp>
        <p:nvSpPr>
          <p:cNvPr id="1556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1CB34A92-908C-4523-99C0-4FA048F04FAA}" type="slidenum">
              <a:rPr lang="en-GB" altLang="it-IT" sz="1100" b="0">
                <a:solidFill>
                  <a:schemeClr val="tx1"/>
                </a:solidFill>
              </a:rPr>
              <a:pPr/>
              <a:t>93</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253">
              <a:spcBef>
                <a:spcPct val="30000"/>
              </a:spcBef>
              <a:defRPr sz="1100">
                <a:solidFill>
                  <a:schemeClr val="tx1"/>
                </a:solidFill>
                <a:latin typeface="Trebuchet MS" panose="020B0603020202020204" pitchFamily="34" charset="0"/>
              </a:defRPr>
            </a:lvl1pPr>
            <a:lvl2pPr marL="709264" indent="-272568" defTabSz="879253">
              <a:spcBef>
                <a:spcPct val="30000"/>
              </a:spcBef>
              <a:defRPr sz="1100">
                <a:solidFill>
                  <a:schemeClr val="tx1"/>
                </a:solidFill>
                <a:latin typeface="Trebuchet MS" panose="020B0603020202020204" pitchFamily="34" charset="0"/>
              </a:defRPr>
            </a:lvl2pPr>
            <a:lvl3pPr marL="1090273" indent="-216882" defTabSz="879253">
              <a:spcBef>
                <a:spcPct val="30000"/>
              </a:spcBef>
              <a:defRPr sz="1100">
                <a:solidFill>
                  <a:schemeClr val="tx1"/>
                </a:solidFill>
                <a:latin typeface="Trebuchet MS" panose="020B0603020202020204" pitchFamily="34" charset="0"/>
              </a:defRPr>
            </a:lvl3pPr>
            <a:lvl4pPr marL="1526969" indent="-216882" defTabSz="879253">
              <a:spcBef>
                <a:spcPct val="30000"/>
              </a:spcBef>
              <a:defRPr sz="1100">
                <a:solidFill>
                  <a:schemeClr val="tx1"/>
                </a:solidFill>
                <a:latin typeface="Trebuchet MS" panose="020B0603020202020204" pitchFamily="34" charset="0"/>
              </a:defRPr>
            </a:lvl4pPr>
            <a:lvl5pPr marL="1963664" indent="-216882" defTabSz="879253">
              <a:spcBef>
                <a:spcPct val="30000"/>
              </a:spcBef>
              <a:defRPr sz="1100">
                <a:solidFill>
                  <a:schemeClr val="tx1"/>
                </a:solidFill>
                <a:latin typeface="Trebuchet MS" panose="020B0603020202020204" pitchFamily="34" charset="0"/>
              </a:defRPr>
            </a:lvl5pPr>
            <a:lvl6pPr marL="2385706" indent="-216882" defTabSz="879253" eaLnBrk="0" fontAlgn="base" hangingPunct="0">
              <a:spcBef>
                <a:spcPct val="30000"/>
              </a:spcBef>
              <a:spcAft>
                <a:spcPct val="0"/>
              </a:spcAft>
              <a:defRPr sz="1100">
                <a:solidFill>
                  <a:schemeClr val="tx1"/>
                </a:solidFill>
                <a:latin typeface="Trebuchet MS" panose="020B0603020202020204" pitchFamily="34" charset="0"/>
              </a:defRPr>
            </a:lvl6pPr>
            <a:lvl7pPr marL="2807747" indent="-216882" defTabSz="879253" eaLnBrk="0" fontAlgn="base" hangingPunct="0">
              <a:spcBef>
                <a:spcPct val="30000"/>
              </a:spcBef>
              <a:spcAft>
                <a:spcPct val="0"/>
              </a:spcAft>
              <a:defRPr sz="1100">
                <a:solidFill>
                  <a:schemeClr val="tx1"/>
                </a:solidFill>
                <a:latin typeface="Trebuchet MS" panose="020B0603020202020204" pitchFamily="34" charset="0"/>
              </a:defRPr>
            </a:lvl7pPr>
            <a:lvl8pPr marL="3229788" indent="-216882" defTabSz="879253" eaLnBrk="0" fontAlgn="base" hangingPunct="0">
              <a:spcBef>
                <a:spcPct val="30000"/>
              </a:spcBef>
              <a:spcAft>
                <a:spcPct val="0"/>
              </a:spcAft>
              <a:defRPr sz="1100">
                <a:solidFill>
                  <a:schemeClr val="tx1"/>
                </a:solidFill>
                <a:latin typeface="Trebuchet MS" panose="020B0603020202020204" pitchFamily="34" charset="0"/>
              </a:defRPr>
            </a:lvl8pPr>
            <a:lvl9pPr marL="3651830" indent="-216882" defTabSz="879253"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B46B47F1-379B-4E26-943B-A0391BB74DC6}" type="slidenum">
              <a:rPr lang="fr-FR" altLang="it-IT" smtClean="0">
                <a:solidFill>
                  <a:srgbClr val="B12726"/>
                </a:solidFill>
                <a:latin typeface="Times New Roman" panose="02020603050405020304" pitchFamily="18" charset="0"/>
              </a:rPr>
              <a:pPr>
                <a:spcBef>
                  <a:spcPct val="0"/>
                </a:spcBef>
              </a:pPr>
              <a:t>94</a:t>
            </a:fld>
            <a:endParaRPr lang="fr-FR" altLang="it-IT" smtClean="0">
              <a:solidFill>
                <a:srgbClr val="B12726"/>
              </a:solidFill>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egnaposto immagine diapositiva 1"/>
          <p:cNvSpPr>
            <a:spLocks noGrp="1" noRot="1" noChangeAspect="1" noTextEdit="1"/>
          </p:cNvSpPr>
          <p:nvPr>
            <p:ph type="sldImg"/>
          </p:nvPr>
        </p:nvSpPr>
        <p:spPr>
          <a:ln/>
        </p:spPr>
      </p:sp>
      <p:sp>
        <p:nvSpPr>
          <p:cNvPr id="16179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6179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345026F7-1D0A-4B3A-B95F-17D7F6150F41}" type="slidenum">
              <a:rPr lang="en-GB" altLang="it-IT" sz="1100" b="0">
                <a:solidFill>
                  <a:schemeClr val="tx1"/>
                </a:solidFill>
              </a:rPr>
              <a:pPr/>
              <a:t>95</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egnaposto immagine diapositiva 1"/>
          <p:cNvSpPr>
            <a:spLocks noGrp="1" noRot="1" noChangeAspect="1" noTextEdit="1"/>
          </p:cNvSpPr>
          <p:nvPr>
            <p:ph type="sldImg"/>
          </p:nvPr>
        </p:nvSpPr>
        <p:spPr>
          <a:ln/>
        </p:spPr>
      </p:sp>
      <p:sp>
        <p:nvSpPr>
          <p:cNvPr id="1638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t>Per esempio, le informazioni acquisite da una fonte esterna indipendente possono non essere attendibili qualora la fonte non abbia le conoscenze necessarie, o un esperto della direzione possa mancare di obiettività. </a:t>
            </a:r>
            <a:endParaRPr lang="it-IT" altLang="fr-FR" smtClean="0"/>
          </a:p>
        </p:txBody>
      </p:sp>
      <p:sp>
        <p:nvSpPr>
          <p:cNvPr id="1638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B70CA0A8-16FB-4ECB-A7DF-399934F9EA47}" type="slidenum">
              <a:rPr lang="fr-FR" altLang="fr-FR" smtClean="0"/>
              <a:pPr>
                <a:spcBef>
                  <a:spcPct val="0"/>
                </a:spcBef>
              </a:pPr>
              <a:t>96</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egnaposto immagine diapositiva 1"/>
          <p:cNvSpPr>
            <a:spLocks noGrp="1" noRot="1" noChangeAspect="1" noTextEdit="1"/>
          </p:cNvSpPr>
          <p:nvPr>
            <p:ph type="sldImg"/>
          </p:nvPr>
        </p:nvSpPr>
        <p:spPr>
          <a:ln/>
        </p:spPr>
      </p:sp>
      <p:sp>
        <p:nvSpPr>
          <p:cNvPr id="16589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t>Pur riconoscendo che possono esistere eccezioni, le seguenti considerazioni di carattere generale in merito all’attendibilità degli elementi probativi possono essere utili:</a:t>
            </a:r>
          </a:p>
          <a:p>
            <a:endParaRPr lang="it-IT" altLang="fr-FR" smtClean="0"/>
          </a:p>
        </p:txBody>
      </p:sp>
      <p:sp>
        <p:nvSpPr>
          <p:cNvPr id="16589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80233067-BC28-4B73-B1C9-0BFA586FAF41}" type="slidenum">
              <a:rPr lang="fr-FR" altLang="fr-FR" smtClean="0"/>
              <a:pPr>
                <a:spcBef>
                  <a:spcPct val="0"/>
                </a:spcBef>
              </a:pPr>
              <a:t>97</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egnaposto immagine diapositiva 1"/>
          <p:cNvSpPr>
            <a:spLocks noGrp="1" noRot="1" noChangeAspect="1" noTextEdit="1"/>
          </p:cNvSpPr>
          <p:nvPr>
            <p:ph type="sldImg"/>
          </p:nvPr>
        </p:nvSpPr>
        <p:spPr>
          <a:ln/>
        </p:spPr>
      </p:sp>
      <p:sp>
        <p:nvSpPr>
          <p:cNvPr id="16793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t>Pur riconoscendo che possono esistere eccezioni, le seguenti considerazioni di carattere generale in merito all’attendibilità degli elementi probativi possono essere utili:</a:t>
            </a:r>
          </a:p>
          <a:p>
            <a:endParaRPr lang="it-IT" altLang="fr-FR" smtClean="0"/>
          </a:p>
        </p:txBody>
      </p:sp>
      <p:sp>
        <p:nvSpPr>
          <p:cNvPr id="16794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FAECCDA1-7D43-4EEC-AF0F-96E209777CB1}" type="slidenum">
              <a:rPr lang="fr-FR" altLang="fr-FR" smtClean="0"/>
              <a:pPr>
                <a:spcBef>
                  <a:spcPct val="0"/>
                </a:spcBef>
              </a:pPr>
              <a:t>98</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egnaposto immagine diapositiva 1"/>
          <p:cNvSpPr>
            <a:spLocks noGrp="1" noRot="1" noChangeAspect="1" noTextEdit="1"/>
          </p:cNvSpPr>
          <p:nvPr>
            <p:ph type="sldImg"/>
          </p:nvPr>
        </p:nvSpPr>
        <p:spPr>
          <a:ln/>
        </p:spPr>
      </p:sp>
      <p:sp>
        <p:nvSpPr>
          <p:cNvPr id="169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fr-FR" smtClean="0"/>
          </a:p>
        </p:txBody>
      </p:sp>
      <p:sp>
        <p:nvSpPr>
          <p:cNvPr id="16998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66684C68-E109-4A21-92DA-4112D36D630C}" type="slidenum">
              <a:rPr lang="fr-FR" altLang="fr-FR" smtClean="0"/>
              <a:pPr>
                <a:spcBef>
                  <a:spcPct val="0"/>
                </a:spcBef>
              </a:pPr>
              <a:t>99</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253">
              <a:spcBef>
                <a:spcPct val="30000"/>
              </a:spcBef>
              <a:defRPr sz="1100">
                <a:solidFill>
                  <a:schemeClr val="tx1"/>
                </a:solidFill>
                <a:latin typeface="Trebuchet MS" panose="020B0603020202020204" pitchFamily="34" charset="0"/>
              </a:defRPr>
            </a:lvl1pPr>
            <a:lvl2pPr marL="709264" indent="-272568" defTabSz="879253">
              <a:spcBef>
                <a:spcPct val="30000"/>
              </a:spcBef>
              <a:defRPr sz="1100">
                <a:solidFill>
                  <a:schemeClr val="tx1"/>
                </a:solidFill>
                <a:latin typeface="Trebuchet MS" panose="020B0603020202020204" pitchFamily="34" charset="0"/>
              </a:defRPr>
            </a:lvl2pPr>
            <a:lvl3pPr marL="1090273" indent="-216882" defTabSz="879253">
              <a:spcBef>
                <a:spcPct val="30000"/>
              </a:spcBef>
              <a:defRPr sz="1100">
                <a:solidFill>
                  <a:schemeClr val="tx1"/>
                </a:solidFill>
                <a:latin typeface="Trebuchet MS" panose="020B0603020202020204" pitchFamily="34" charset="0"/>
              </a:defRPr>
            </a:lvl3pPr>
            <a:lvl4pPr marL="1526969" indent="-216882" defTabSz="879253">
              <a:spcBef>
                <a:spcPct val="30000"/>
              </a:spcBef>
              <a:defRPr sz="1100">
                <a:solidFill>
                  <a:schemeClr val="tx1"/>
                </a:solidFill>
                <a:latin typeface="Trebuchet MS" panose="020B0603020202020204" pitchFamily="34" charset="0"/>
              </a:defRPr>
            </a:lvl4pPr>
            <a:lvl5pPr marL="1963664" indent="-216882" defTabSz="879253">
              <a:spcBef>
                <a:spcPct val="30000"/>
              </a:spcBef>
              <a:defRPr sz="1100">
                <a:solidFill>
                  <a:schemeClr val="tx1"/>
                </a:solidFill>
                <a:latin typeface="Trebuchet MS" panose="020B0603020202020204" pitchFamily="34" charset="0"/>
              </a:defRPr>
            </a:lvl5pPr>
            <a:lvl6pPr marL="2385706" indent="-216882" defTabSz="879253" eaLnBrk="0" fontAlgn="base" hangingPunct="0">
              <a:spcBef>
                <a:spcPct val="30000"/>
              </a:spcBef>
              <a:spcAft>
                <a:spcPct val="0"/>
              </a:spcAft>
              <a:defRPr sz="1100">
                <a:solidFill>
                  <a:schemeClr val="tx1"/>
                </a:solidFill>
                <a:latin typeface="Trebuchet MS" panose="020B0603020202020204" pitchFamily="34" charset="0"/>
              </a:defRPr>
            </a:lvl6pPr>
            <a:lvl7pPr marL="2807747" indent="-216882" defTabSz="879253" eaLnBrk="0" fontAlgn="base" hangingPunct="0">
              <a:spcBef>
                <a:spcPct val="30000"/>
              </a:spcBef>
              <a:spcAft>
                <a:spcPct val="0"/>
              </a:spcAft>
              <a:defRPr sz="1100">
                <a:solidFill>
                  <a:schemeClr val="tx1"/>
                </a:solidFill>
                <a:latin typeface="Trebuchet MS" panose="020B0603020202020204" pitchFamily="34" charset="0"/>
              </a:defRPr>
            </a:lvl7pPr>
            <a:lvl8pPr marL="3229788" indent="-216882" defTabSz="879253" eaLnBrk="0" fontAlgn="base" hangingPunct="0">
              <a:spcBef>
                <a:spcPct val="30000"/>
              </a:spcBef>
              <a:spcAft>
                <a:spcPct val="0"/>
              </a:spcAft>
              <a:defRPr sz="1100">
                <a:solidFill>
                  <a:schemeClr val="tx1"/>
                </a:solidFill>
                <a:latin typeface="Trebuchet MS" panose="020B0603020202020204" pitchFamily="34" charset="0"/>
              </a:defRPr>
            </a:lvl8pPr>
            <a:lvl9pPr marL="3651830" indent="-216882" defTabSz="879253"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E7FA8DD8-C101-4D6B-88B5-65540768FB5D}" type="slidenum">
              <a:rPr lang="fr-FR" altLang="it-IT" smtClean="0">
                <a:solidFill>
                  <a:srgbClr val="B12726"/>
                </a:solidFill>
                <a:latin typeface="Times New Roman" panose="02020603050405020304" pitchFamily="18" charset="0"/>
              </a:rPr>
              <a:pPr>
                <a:spcBef>
                  <a:spcPct val="0"/>
                </a:spcBef>
              </a:pPr>
              <a:t>100</a:t>
            </a:fld>
            <a:endParaRPr lang="fr-FR" altLang="it-IT" smtClean="0">
              <a:solidFill>
                <a:srgbClr val="B12726"/>
              </a:solidFill>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egnaposto immagine diapositiva 1"/>
          <p:cNvSpPr>
            <a:spLocks noGrp="1" noRot="1" noChangeAspect="1" noTextEdit="1"/>
          </p:cNvSpPr>
          <p:nvPr>
            <p:ph type="sldImg"/>
          </p:nvPr>
        </p:nvSpPr>
        <p:spPr>
          <a:ln/>
        </p:spPr>
      </p:sp>
      <p:sp>
        <p:nvSpPr>
          <p:cNvPr id="190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90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1A59A1D5-ACDC-4897-94F0-37D904726DA9}" type="slidenum">
              <a:rPr lang="fr-FR" altLang="it-IT" sz="1100" b="0">
                <a:solidFill>
                  <a:schemeClr val="tx1"/>
                </a:solidFill>
              </a:rPr>
              <a:pPr/>
              <a:t>116</a:t>
            </a:fld>
            <a:endParaRPr lang="fr-FR"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egnaposto immagine diapositiva 1"/>
          <p:cNvSpPr>
            <a:spLocks noGrp="1" noRot="1" noChangeAspect="1" noTextEdit="1"/>
          </p:cNvSpPr>
          <p:nvPr>
            <p:ph type="sldImg"/>
          </p:nvPr>
        </p:nvSpPr>
        <p:spPr>
          <a:ln/>
        </p:spPr>
      </p:sp>
      <p:sp>
        <p:nvSpPr>
          <p:cNvPr id="19251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9251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E3C7FC1A-FB73-44C6-80FD-1488E509B8C6}" type="slidenum">
              <a:rPr lang="fr-FR" altLang="it-IT" sz="1100" b="0">
                <a:solidFill>
                  <a:schemeClr val="tx1"/>
                </a:solidFill>
              </a:rPr>
              <a:pPr/>
              <a:t>117</a:t>
            </a:fld>
            <a:endParaRPr lang="fr-FR"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t>I primi quattro aspetti sono trattati nei principi di revisione internazionali (ISA Italia) n. 220 e 300, nonché nel principio internazionale sul controllo della qualità (ISQC 1 Italia).</a:t>
            </a:r>
          </a:p>
          <a:p>
            <a:r>
              <a:rPr lang="it-IT" altLang="it-IT" smtClean="0"/>
              <a:t>L’ultimo aspetto è trattato nel principio di revisione internazionale (ISA Italia) n. 210.</a:t>
            </a:r>
          </a:p>
          <a:p>
            <a:r>
              <a:rPr lang="it-IT" altLang="it-IT" smtClean="0"/>
              <a:t> </a:t>
            </a:r>
          </a:p>
          <a:p>
            <a:endParaRPr lang="it-IT" altLang="it-IT" smtClean="0"/>
          </a:p>
        </p:txBody>
      </p:sp>
      <p:sp>
        <p:nvSpPr>
          <p:cNvPr id="3994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5F626E65-D38D-4F7C-BFAA-96C6CFCD6340}" type="slidenum">
              <a:rPr lang="en-GB" altLang="it-IT" sz="1100" b="0">
                <a:solidFill>
                  <a:schemeClr val="tx1"/>
                </a:solidFill>
              </a:rPr>
              <a:pPr/>
              <a:t>20</a:t>
            </a:fld>
            <a:endParaRPr lang="en-GB"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egnaposto immagine diapositiva 1"/>
          <p:cNvSpPr>
            <a:spLocks noGrp="1" noRot="1" noChangeAspect="1" noTextEdit="1"/>
          </p:cNvSpPr>
          <p:nvPr>
            <p:ph type="sldImg"/>
          </p:nvPr>
        </p:nvSpPr>
        <p:spPr>
          <a:ln/>
        </p:spPr>
      </p:sp>
      <p:sp>
        <p:nvSpPr>
          <p:cNvPr id="1955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p>
        </p:txBody>
      </p:sp>
      <p:sp>
        <p:nvSpPr>
          <p:cNvPr id="19558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Trebuchet MS" panose="020B0603020202020204" pitchFamily="34" charset="0"/>
              </a:defRPr>
            </a:lvl1pPr>
            <a:lvl2pPr marL="685817" indent="-263776">
              <a:defRPr sz="1300" b="1">
                <a:solidFill>
                  <a:schemeClr val="bg1"/>
                </a:solidFill>
                <a:latin typeface="Trebuchet MS" panose="020B0603020202020204" pitchFamily="34" charset="0"/>
              </a:defRPr>
            </a:lvl2pPr>
            <a:lvl3pPr marL="1055103" indent="-211021">
              <a:defRPr sz="1300" b="1">
                <a:solidFill>
                  <a:schemeClr val="bg1"/>
                </a:solidFill>
                <a:latin typeface="Trebuchet MS" panose="020B0603020202020204" pitchFamily="34" charset="0"/>
              </a:defRPr>
            </a:lvl3pPr>
            <a:lvl4pPr marL="1477145" indent="-211021">
              <a:defRPr sz="1300" b="1">
                <a:solidFill>
                  <a:schemeClr val="bg1"/>
                </a:solidFill>
                <a:latin typeface="Trebuchet MS" panose="020B0603020202020204" pitchFamily="34" charset="0"/>
              </a:defRPr>
            </a:lvl4pPr>
            <a:lvl5pPr marL="1899186" indent="-211021">
              <a:defRPr sz="1300" b="1">
                <a:solidFill>
                  <a:schemeClr val="bg1"/>
                </a:solidFill>
                <a:latin typeface="Trebuchet MS" panose="020B0603020202020204" pitchFamily="34" charset="0"/>
              </a:defRPr>
            </a:lvl5pPr>
            <a:lvl6pPr marL="2321227" indent="-211021" eaLnBrk="0" fontAlgn="base" hangingPunct="0">
              <a:spcBef>
                <a:spcPct val="0"/>
              </a:spcBef>
              <a:spcAft>
                <a:spcPct val="0"/>
              </a:spcAft>
              <a:defRPr sz="1300" b="1">
                <a:solidFill>
                  <a:schemeClr val="bg1"/>
                </a:solidFill>
                <a:latin typeface="Trebuchet MS" panose="020B0603020202020204" pitchFamily="34" charset="0"/>
              </a:defRPr>
            </a:lvl6pPr>
            <a:lvl7pPr marL="2743269" indent="-211021" eaLnBrk="0" fontAlgn="base" hangingPunct="0">
              <a:spcBef>
                <a:spcPct val="0"/>
              </a:spcBef>
              <a:spcAft>
                <a:spcPct val="0"/>
              </a:spcAft>
              <a:defRPr sz="1300" b="1">
                <a:solidFill>
                  <a:schemeClr val="bg1"/>
                </a:solidFill>
                <a:latin typeface="Trebuchet MS" panose="020B0603020202020204" pitchFamily="34" charset="0"/>
              </a:defRPr>
            </a:lvl7pPr>
            <a:lvl8pPr marL="3165310" indent="-211021" eaLnBrk="0" fontAlgn="base" hangingPunct="0">
              <a:spcBef>
                <a:spcPct val="0"/>
              </a:spcBef>
              <a:spcAft>
                <a:spcPct val="0"/>
              </a:spcAft>
              <a:defRPr sz="1300" b="1">
                <a:solidFill>
                  <a:schemeClr val="bg1"/>
                </a:solidFill>
                <a:latin typeface="Trebuchet MS" panose="020B0603020202020204" pitchFamily="34" charset="0"/>
              </a:defRPr>
            </a:lvl8pPr>
            <a:lvl9pPr marL="3587351" indent="-211021" eaLnBrk="0" fontAlgn="base" hangingPunct="0">
              <a:spcBef>
                <a:spcPct val="0"/>
              </a:spcBef>
              <a:spcAft>
                <a:spcPct val="0"/>
              </a:spcAft>
              <a:defRPr sz="1300" b="1">
                <a:solidFill>
                  <a:schemeClr val="bg1"/>
                </a:solidFill>
                <a:latin typeface="Trebuchet MS" panose="020B0603020202020204" pitchFamily="34" charset="0"/>
              </a:defRPr>
            </a:lvl9pPr>
          </a:lstStyle>
          <a:p>
            <a:fld id="{BBFF3AEC-0AFD-4971-AAEC-E00C80248D8F}" type="slidenum">
              <a:rPr lang="fr-FR" altLang="it-IT" sz="1100" b="0">
                <a:solidFill>
                  <a:schemeClr val="tx1"/>
                </a:solidFill>
              </a:rPr>
              <a:pPr/>
              <a:t>119</a:t>
            </a:fld>
            <a:endParaRPr lang="fr-FR" altLang="it-IT" sz="1100" b="0">
              <a:solidFill>
                <a:schemeClr val="tx1"/>
              </a:solidFill>
            </a:endParaRPr>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8C35E85-D6F4-BA4A-9BA8-B5F1F02F5617}" type="slidenum">
              <a:rPr lang="it-IT" smtClean="0"/>
              <a:t>123</a:t>
            </a:fld>
            <a:endParaRPr lang="it-IT"/>
          </a:p>
        </p:txBody>
      </p:sp>
      <p:sp>
        <p:nvSpPr>
          <p:cNvPr id="5" name="Segnaposto piè di pagina 4"/>
          <p:cNvSpPr>
            <a:spLocks noGrp="1"/>
          </p:cNvSpPr>
          <p:nvPr>
            <p:ph type="ftr" sz="quarter" idx="11"/>
          </p:nvPr>
        </p:nvSpPr>
        <p:spPr/>
        <p:txBody>
          <a:bodyPr/>
          <a:lstStyle/>
          <a:p>
            <a:r>
              <a:rPr lang="it-IT" smtClean="0"/>
              <a:t>Fabrizio Dominici Dottore Commercialista Revisore Legale Pubblicista</a:t>
            </a:r>
            <a:endParaRPr lang="it-IT"/>
          </a:p>
        </p:txBody>
      </p:sp>
      <p:sp>
        <p:nvSpPr>
          <p:cNvPr id="6" name="Segnaposto intestazione 5"/>
          <p:cNvSpPr>
            <a:spLocks noGrp="1"/>
          </p:cNvSpPr>
          <p:nvPr>
            <p:ph type="hdr" sz="quarter" idx="12"/>
          </p:nvPr>
        </p:nvSpPr>
        <p:spPr/>
        <p:txBody>
          <a:bodyPr/>
          <a:lstStyle/>
          <a:p>
            <a:r>
              <a:rPr lang="it-IT" smtClean="0"/>
              <a:t>Via Marecchiese, 314/D 47922 Rimini (Rn)   Tel. +39 0541/388003 Fax +39 0541/1833731 f.dominici@dominiciassociati.com</a:t>
            </a:r>
            <a:endParaRPr lang="it-IT"/>
          </a:p>
        </p:txBody>
      </p:sp>
    </p:spTree>
    <p:extLst>
      <p:ext uri="{BB962C8B-B14F-4D97-AF65-F5344CB8AC3E}">
        <p14:creationId xmlns:p14="http://schemas.microsoft.com/office/powerpoint/2010/main" val="2245809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8C35E85-D6F4-BA4A-9BA8-B5F1F02F5617}" type="slidenum">
              <a:rPr lang="it-IT" smtClean="0"/>
              <a:t>133</a:t>
            </a:fld>
            <a:endParaRPr lang="it-IT"/>
          </a:p>
        </p:txBody>
      </p:sp>
      <p:sp>
        <p:nvSpPr>
          <p:cNvPr id="5" name="Segnaposto piè di pagina 4"/>
          <p:cNvSpPr>
            <a:spLocks noGrp="1"/>
          </p:cNvSpPr>
          <p:nvPr>
            <p:ph type="ftr" sz="quarter" idx="11"/>
          </p:nvPr>
        </p:nvSpPr>
        <p:spPr/>
        <p:txBody>
          <a:bodyPr/>
          <a:lstStyle/>
          <a:p>
            <a:r>
              <a:rPr lang="it-IT" smtClean="0"/>
              <a:t>Fabrizio Dominici Dottore Commercialista Revisore Legale Pubblicista</a:t>
            </a:r>
            <a:endParaRPr lang="it-IT"/>
          </a:p>
        </p:txBody>
      </p:sp>
      <p:sp>
        <p:nvSpPr>
          <p:cNvPr id="6" name="Segnaposto intestazione 5"/>
          <p:cNvSpPr>
            <a:spLocks noGrp="1"/>
          </p:cNvSpPr>
          <p:nvPr>
            <p:ph type="hdr" sz="quarter" idx="12"/>
          </p:nvPr>
        </p:nvSpPr>
        <p:spPr/>
        <p:txBody>
          <a:bodyPr/>
          <a:lstStyle/>
          <a:p>
            <a:r>
              <a:rPr lang="it-IT" smtClean="0"/>
              <a:t>Via Marecchiese, 314/D 47922 Rimini (Rn)   Tel. +39 0541/388003 Fax +39 0541/1833731 f.dominici@dominiciassociati.com</a:t>
            </a:r>
            <a:endParaRPr lang="it-IT"/>
          </a:p>
        </p:txBody>
      </p:sp>
    </p:spTree>
    <p:extLst>
      <p:ext uri="{BB962C8B-B14F-4D97-AF65-F5344CB8AC3E}">
        <p14:creationId xmlns:p14="http://schemas.microsoft.com/office/powerpoint/2010/main" val="3748552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a:ln/>
        </p:spPr>
      </p:sp>
      <p:sp>
        <p:nvSpPr>
          <p:cNvPr id="5120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fr-FR" smtClean="0"/>
          </a:p>
        </p:txBody>
      </p:sp>
      <p:sp>
        <p:nvSpPr>
          <p:cNvPr id="5120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B1696F91-596C-4113-AAAB-1AF9272094D1}" type="slidenum">
              <a:rPr lang="fr-FR" altLang="fr-FR" smtClean="0"/>
              <a:pPr>
                <a:spcBef>
                  <a:spcPct val="0"/>
                </a:spcBef>
              </a:pPr>
              <a:t>30</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2897" lvl="2" indent="-263776" algn="just">
              <a:lnSpc>
                <a:spcPct val="150000"/>
              </a:lnSpc>
              <a:buFontTx/>
              <a:buChar char="•"/>
            </a:pPr>
            <a:r>
              <a:rPr lang="it-IT" altLang="it-IT" sz="1700" b="1"/>
              <a:t>Attività preliminari dell’incarico</a:t>
            </a:r>
          </a:p>
          <a:p>
            <a:pPr marL="512897" lvl="2" indent="-263776" algn="just">
              <a:lnSpc>
                <a:spcPct val="150000"/>
              </a:lnSpc>
              <a:buFontTx/>
              <a:buChar char="•"/>
            </a:pPr>
            <a:r>
              <a:rPr lang="it-IT" altLang="it-IT" sz="1700" b="1"/>
              <a:t>Attività di pianificazione</a:t>
            </a:r>
          </a:p>
          <a:p>
            <a:pPr marL="512897" lvl="2" indent="-263776" algn="just">
              <a:lnSpc>
                <a:spcPct val="150000"/>
              </a:lnSpc>
              <a:buFontTx/>
              <a:buChar char="•"/>
            </a:pPr>
            <a:r>
              <a:rPr lang="it-IT" altLang="it-IT" sz="1700" b="1"/>
              <a:t>Coinvolgimento dei membri chiave del team di revisione</a:t>
            </a:r>
          </a:p>
          <a:p>
            <a:pPr marL="512897" lvl="2" indent="-263776" algn="just">
              <a:lnSpc>
                <a:spcPct val="150000"/>
              </a:lnSpc>
              <a:buFontTx/>
              <a:buChar char="•"/>
            </a:pPr>
            <a:r>
              <a:rPr lang="it-IT" altLang="it-IT" sz="1700" b="1"/>
              <a:t>Documentazione che deve essere predisposta del revisore</a:t>
            </a:r>
          </a:p>
          <a:p>
            <a:endParaRPr lang="it-IT" altLang="fr-FR" smtClean="0"/>
          </a:p>
        </p:txBody>
      </p:sp>
      <p:sp>
        <p:nvSpPr>
          <p:cNvPr id="563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3F1AC2A9-E174-4C14-B732-F5A501D4EEE3}" type="slidenum">
              <a:rPr lang="fr-FR" altLang="fr-FR" smtClean="0"/>
              <a:pPr>
                <a:spcBef>
                  <a:spcPct val="0"/>
                </a:spcBef>
              </a:pPr>
              <a:t>32</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a:ln/>
        </p:spPr>
      </p:sp>
      <p:sp>
        <p:nvSpPr>
          <p:cNvPr id="583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fr-FR" smtClean="0"/>
          </a:p>
        </p:txBody>
      </p:sp>
      <p:sp>
        <p:nvSpPr>
          <p:cNvPr id="583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40DBAE8E-9897-4D21-A56E-28EFD0F1517B}" type="slidenum">
              <a:rPr lang="fr-FR" altLang="fr-FR" smtClean="0"/>
              <a:pPr>
                <a:spcBef>
                  <a:spcPct val="0"/>
                </a:spcBef>
              </a:pPr>
              <a:t>33</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fr-FR" smtClean="0"/>
          </a:p>
        </p:txBody>
      </p:sp>
      <p:sp>
        <p:nvSpPr>
          <p:cNvPr id="604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rebuchet MS" panose="020B0603020202020204" pitchFamily="34" charset="0"/>
              </a:defRPr>
            </a:lvl1pPr>
            <a:lvl2pPr marL="685817" indent="-263776">
              <a:spcBef>
                <a:spcPct val="30000"/>
              </a:spcBef>
              <a:defRPr sz="1100">
                <a:solidFill>
                  <a:schemeClr val="tx1"/>
                </a:solidFill>
                <a:latin typeface="Trebuchet MS" panose="020B0603020202020204" pitchFamily="34" charset="0"/>
              </a:defRPr>
            </a:lvl2pPr>
            <a:lvl3pPr marL="1055103" indent="-211021">
              <a:spcBef>
                <a:spcPct val="30000"/>
              </a:spcBef>
              <a:defRPr sz="1100">
                <a:solidFill>
                  <a:schemeClr val="tx1"/>
                </a:solidFill>
                <a:latin typeface="Trebuchet MS" panose="020B0603020202020204" pitchFamily="34" charset="0"/>
              </a:defRPr>
            </a:lvl3pPr>
            <a:lvl4pPr marL="1477145" indent="-211021">
              <a:spcBef>
                <a:spcPct val="30000"/>
              </a:spcBef>
              <a:defRPr sz="1100">
                <a:solidFill>
                  <a:schemeClr val="tx1"/>
                </a:solidFill>
                <a:latin typeface="Trebuchet MS" panose="020B0603020202020204" pitchFamily="34" charset="0"/>
              </a:defRPr>
            </a:lvl4pPr>
            <a:lvl5pPr marL="1899186" indent="-211021">
              <a:spcBef>
                <a:spcPct val="30000"/>
              </a:spcBef>
              <a:defRPr sz="1100">
                <a:solidFill>
                  <a:schemeClr val="tx1"/>
                </a:solidFill>
                <a:latin typeface="Trebuchet MS" panose="020B0603020202020204" pitchFamily="34" charset="0"/>
              </a:defRPr>
            </a:lvl5pPr>
            <a:lvl6pPr marL="2321227" indent="-211021" eaLnBrk="0" fontAlgn="base" hangingPunct="0">
              <a:spcBef>
                <a:spcPct val="30000"/>
              </a:spcBef>
              <a:spcAft>
                <a:spcPct val="0"/>
              </a:spcAft>
              <a:defRPr sz="1100">
                <a:solidFill>
                  <a:schemeClr val="tx1"/>
                </a:solidFill>
                <a:latin typeface="Trebuchet MS" panose="020B0603020202020204" pitchFamily="34" charset="0"/>
              </a:defRPr>
            </a:lvl6pPr>
            <a:lvl7pPr marL="2743269" indent="-211021" eaLnBrk="0" fontAlgn="base" hangingPunct="0">
              <a:spcBef>
                <a:spcPct val="30000"/>
              </a:spcBef>
              <a:spcAft>
                <a:spcPct val="0"/>
              </a:spcAft>
              <a:defRPr sz="1100">
                <a:solidFill>
                  <a:schemeClr val="tx1"/>
                </a:solidFill>
                <a:latin typeface="Trebuchet MS" panose="020B0603020202020204" pitchFamily="34" charset="0"/>
              </a:defRPr>
            </a:lvl7pPr>
            <a:lvl8pPr marL="3165310" indent="-211021" eaLnBrk="0" fontAlgn="base" hangingPunct="0">
              <a:spcBef>
                <a:spcPct val="30000"/>
              </a:spcBef>
              <a:spcAft>
                <a:spcPct val="0"/>
              </a:spcAft>
              <a:defRPr sz="1100">
                <a:solidFill>
                  <a:schemeClr val="tx1"/>
                </a:solidFill>
                <a:latin typeface="Trebuchet MS" panose="020B0603020202020204" pitchFamily="34" charset="0"/>
              </a:defRPr>
            </a:lvl8pPr>
            <a:lvl9pPr marL="3587351" indent="-211021" eaLnBrk="0" fontAlgn="base" hangingPunct="0">
              <a:spcBef>
                <a:spcPct val="30000"/>
              </a:spcBef>
              <a:spcAft>
                <a:spcPct val="0"/>
              </a:spcAft>
              <a:defRPr sz="1100">
                <a:solidFill>
                  <a:schemeClr val="tx1"/>
                </a:solidFill>
                <a:latin typeface="Trebuchet MS" panose="020B0603020202020204" pitchFamily="34" charset="0"/>
              </a:defRPr>
            </a:lvl9pPr>
          </a:lstStyle>
          <a:p>
            <a:pPr>
              <a:spcBef>
                <a:spcPct val="0"/>
              </a:spcBef>
            </a:pPr>
            <a:fld id="{7FC9C643-8739-4C1C-9093-99C753EAC834}" type="slidenum">
              <a:rPr lang="fr-FR" altLang="fr-FR" smtClean="0"/>
              <a:pPr>
                <a:spcBef>
                  <a:spcPct val="0"/>
                </a:spcBef>
              </a:pPr>
              <a:t>34</a:t>
            </a:fld>
            <a:endParaRPr lang="fr-FR" altLang="fr-FR" smtClean="0"/>
          </a:p>
        </p:txBody>
      </p:sp>
      <p:sp>
        <p:nvSpPr>
          <p:cNvPr id="2" name="Segnaposto piè di pagina 1"/>
          <p:cNvSpPr>
            <a:spLocks noGrp="1"/>
          </p:cNvSpPr>
          <p:nvPr>
            <p:ph type="ftr" sz="quarter" idx="10"/>
          </p:nvPr>
        </p:nvSpPr>
        <p:spPr/>
        <p:txBody>
          <a:bodyPr/>
          <a:lstStyle/>
          <a:p>
            <a:r>
              <a:rPr lang="it-IT" smtClean="0"/>
              <a:t>Fabrizio Dominici Dottore Commercialista Revisore Legale Pubblicista</a:t>
            </a:r>
            <a:endParaRPr lang="it-IT"/>
          </a:p>
        </p:txBody>
      </p:sp>
      <p:sp>
        <p:nvSpPr>
          <p:cNvPr id="3" name="Segnaposto intestazione 2"/>
          <p:cNvSpPr>
            <a:spLocks noGrp="1"/>
          </p:cNvSpPr>
          <p:nvPr>
            <p:ph type="hdr" sz="quarter" idx="11"/>
          </p:nvPr>
        </p:nvSpPr>
        <p:spPr/>
        <p:txBody>
          <a:bodyPr/>
          <a:lstStyle/>
          <a:p>
            <a:r>
              <a:rPr lang="it-IT" smtClean="0"/>
              <a:t>Via Marecchiese, 314/D 47922 Rimini (Rn)   Tel. +39 0541/388003 Fax +39 0541/1833731 f.dominici@dominiciassociati.com</a:t>
            </a:r>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smtClean="0"/>
              <a:t>Fabrizio Dominici Dottore Commercialista  Revisore Legale Pubblicista</a:t>
            </a:r>
            <a:endParaRPr lang="it-IT"/>
          </a:p>
        </p:txBody>
      </p:sp>
      <p:sp>
        <p:nvSpPr>
          <p:cNvPr id="6" name="Slide Number Placeholder 5"/>
          <p:cNvSpPr>
            <a:spLocks noGrp="1"/>
          </p:cNvSpPr>
          <p:nvPr>
            <p:ph type="sldNum" sz="quarter" idx="12"/>
          </p:nvPr>
        </p:nvSpPr>
        <p:spPr/>
        <p:txBody>
          <a:bodyPr/>
          <a:lstStyle/>
          <a:p>
            <a:fld id="{F43E69CE-C568-BF49-BDF2-6CEF7D464102}" type="slidenum">
              <a:rPr lang="it-IT" smtClean="0"/>
              <a:t>‹N›</a:t>
            </a:fld>
            <a:endParaRPr lang="it-IT"/>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smtClean="0"/>
              <a:t>Fabrizio Dominici Dottore Commercialista  Revisore Legale Pubblicista</a:t>
            </a:r>
            <a:endParaRPr lang="it-IT"/>
          </a:p>
        </p:txBody>
      </p:sp>
      <p:sp>
        <p:nvSpPr>
          <p:cNvPr id="6" name="Slide Number Placeholder 5"/>
          <p:cNvSpPr>
            <a:spLocks noGrp="1"/>
          </p:cNvSpPr>
          <p:nvPr>
            <p:ph type="sldNum" sz="quarter" idx="12"/>
          </p:nvPr>
        </p:nvSpPr>
        <p:spPr/>
        <p:txBody>
          <a:bodyPr/>
          <a:lstStyle/>
          <a:p>
            <a:fld id="{F43E69CE-C568-BF49-BDF2-6CEF7D46410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smtClean="0"/>
              <a:t>Fabrizio Dominici Dottore Commercialista  Revisore Legale Pubblicista</a:t>
            </a:r>
            <a:endParaRPr lang="it-IT"/>
          </a:p>
        </p:txBody>
      </p:sp>
      <p:sp>
        <p:nvSpPr>
          <p:cNvPr id="6" name="Slide Number Placeholder 5"/>
          <p:cNvSpPr>
            <a:spLocks noGrp="1"/>
          </p:cNvSpPr>
          <p:nvPr>
            <p:ph type="sldNum" sz="quarter" idx="12"/>
          </p:nvPr>
        </p:nvSpPr>
        <p:spPr/>
        <p:txBody>
          <a:bodyPr/>
          <a:lstStyle/>
          <a:p>
            <a:fld id="{F43E69CE-C568-BF49-BDF2-6CEF7D464102}"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1 column tex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smtClean="0"/>
              <a:t>Click to edit Master title style</a:t>
            </a:r>
            <a:endParaRPr lang="en-GB" dirty="0"/>
          </a:p>
        </p:txBody>
      </p:sp>
      <p:sp>
        <p:nvSpPr>
          <p:cNvPr id="7" name="Text Placeholder 6"/>
          <p:cNvSpPr>
            <a:spLocks noGrp="1"/>
          </p:cNvSpPr>
          <p:nvPr>
            <p:ph type="body" sz="quarter" idx="13"/>
          </p:nvPr>
        </p:nvSpPr>
        <p:spPr bwMode="gray">
          <a:xfrm>
            <a:off x="323851" y="1664464"/>
            <a:ext cx="8464549" cy="41724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8"/>
          <p:cNvSpPr>
            <a:spLocks noGrp="1"/>
          </p:cNvSpPr>
          <p:nvPr>
            <p:ph type="body" sz="quarter" idx="14"/>
          </p:nvPr>
        </p:nvSpPr>
        <p:spPr bwMode="gray">
          <a:xfrm>
            <a:off x="323851" y="1104344"/>
            <a:ext cx="8464549" cy="221599"/>
          </a:xfrm>
        </p:spPr>
        <p:txBody>
          <a:bodyPr>
            <a:spAutoFit/>
          </a:bodyPr>
          <a:lstStyle>
            <a:lvl1pPr algn="l">
              <a:lnSpc>
                <a:spcPct val="80000"/>
              </a:lnSpc>
              <a:spcBef>
                <a:spcPts val="0"/>
              </a:spcBef>
              <a:spcAft>
                <a:spcPts val="0"/>
              </a:spcAft>
              <a:defRPr sz="1800" b="0">
                <a:solidFill>
                  <a:schemeClr val="accent1"/>
                </a:solidFill>
              </a:defRPr>
            </a:lvl1pPr>
          </a:lstStyle>
          <a:p>
            <a:pPr lvl="0"/>
            <a:r>
              <a:rPr lang="it-IT" smtClean="0"/>
              <a:t>Modifica gli stili del testo dello schema</a:t>
            </a:r>
          </a:p>
        </p:txBody>
      </p:sp>
      <p:sp>
        <p:nvSpPr>
          <p:cNvPr id="5" name="Footer Placeholder 2"/>
          <p:cNvSpPr>
            <a:spLocks noGrp="1"/>
          </p:cNvSpPr>
          <p:nvPr>
            <p:ph type="ftr" sz="quarter" idx="15"/>
          </p:nvPr>
        </p:nvSpPr>
        <p:spPr/>
        <p:txBody>
          <a:bodyPr/>
          <a:lstStyle>
            <a:lvl1pPr>
              <a:defRPr/>
            </a:lvl1pPr>
          </a:lstStyle>
          <a:p>
            <a:pPr>
              <a:defRPr/>
            </a:pPr>
            <a:r>
              <a:rPr lang="it-IT" smtClean="0"/>
              <a:t>Fabrizio Dominici Dottore Commercialista  Revisore Legale Pubblicista</a:t>
            </a:r>
            <a:endParaRPr lang="en-GB" dirty="0"/>
          </a:p>
        </p:txBody>
      </p:sp>
      <p:sp>
        <p:nvSpPr>
          <p:cNvPr id="6" name="Slide Number Placeholder 3"/>
          <p:cNvSpPr>
            <a:spLocks noGrp="1"/>
          </p:cNvSpPr>
          <p:nvPr>
            <p:ph type="sldNum" sz="quarter" idx="16"/>
          </p:nvPr>
        </p:nvSpPr>
        <p:spPr/>
        <p:txBody>
          <a:bodyPr/>
          <a:lstStyle>
            <a:lvl1pPr>
              <a:defRPr/>
            </a:lvl1pPr>
          </a:lstStyle>
          <a:p>
            <a:pPr>
              <a:defRPr/>
            </a:pPr>
            <a:fld id="{D40041B9-930D-4171-BF1E-C2F9E8F8A4F3}" type="slidenum">
              <a:rPr lang="en-GB"/>
              <a:pPr>
                <a:defRPr/>
              </a:pPr>
              <a:t>‹N›</a:t>
            </a:fld>
            <a:endParaRPr lang="en-GB" dirty="0"/>
          </a:p>
        </p:txBody>
      </p:sp>
    </p:spTree>
    <p:extLst>
      <p:ext uri="{BB962C8B-B14F-4D97-AF65-F5344CB8AC3E}">
        <p14:creationId xmlns:p14="http://schemas.microsoft.com/office/powerpoint/2010/main" val="2733341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smtClean="0"/>
              <a:t>Fabrizio Dominici Dottore Commercialista  Revisore Legale Pubblicista</a:t>
            </a:r>
            <a:endParaRPr lang="it-IT"/>
          </a:p>
        </p:txBody>
      </p:sp>
      <p:sp>
        <p:nvSpPr>
          <p:cNvPr id="6" name="Slide Number Placeholder 5"/>
          <p:cNvSpPr>
            <a:spLocks noGrp="1"/>
          </p:cNvSpPr>
          <p:nvPr>
            <p:ph type="sldNum" sz="quarter" idx="12"/>
          </p:nvPr>
        </p:nvSpPr>
        <p:spPr/>
        <p:txBody>
          <a:bodyPr/>
          <a:lstStyle/>
          <a:p>
            <a:fld id="{F43E69CE-C568-BF49-BDF2-6CEF7D464102}"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smtClean="0"/>
              <a:t>Fabrizio Dominici Dottore Commercialista  Revisore Legale Pubblicista</a:t>
            </a:r>
            <a:endParaRPr lang="it-IT"/>
          </a:p>
        </p:txBody>
      </p:sp>
      <p:sp>
        <p:nvSpPr>
          <p:cNvPr id="6" name="Slide Number Placeholder 5"/>
          <p:cNvSpPr>
            <a:spLocks noGrp="1"/>
          </p:cNvSpPr>
          <p:nvPr>
            <p:ph type="sldNum" sz="quarter" idx="12"/>
          </p:nvPr>
        </p:nvSpPr>
        <p:spPr/>
        <p:txBody>
          <a:bodyPr/>
          <a:lstStyle/>
          <a:p>
            <a:fld id="{F43E69CE-C568-BF49-BDF2-6CEF7D464102}" type="slidenum">
              <a:rPr lang="it-IT" smtClean="0"/>
              <a:t>‹N›</a:t>
            </a:fld>
            <a:endParaRPr lang="it-IT"/>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smtClean="0"/>
              <a:t>Fabrizio Dominici Dottore Commercialista  Revisore Legale Pubblicista</a:t>
            </a:r>
            <a:endParaRPr lang="it-IT"/>
          </a:p>
        </p:txBody>
      </p:sp>
      <p:sp>
        <p:nvSpPr>
          <p:cNvPr id="7" name="Slide Number Placeholder 6"/>
          <p:cNvSpPr>
            <a:spLocks noGrp="1"/>
          </p:cNvSpPr>
          <p:nvPr>
            <p:ph type="sldNum" sz="quarter" idx="12"/>
          </p:nvPr>
        </p:nvSpPr>
        <p:spPr/>
        <p:txBody>
          <a:bodyPr/>
          <a:lstStyle/>
          <a:p>
            <a:fld id="{F43E69CE-C568-BF49-BDF2-6CEF7D464102}"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endParaRPr lang="it-IT"/>
          </a:p>
        </p:txBody>
      </p:sp>
      <p:sp>
        <p:nvSpPr>
          <p:cNvPr id="8" name="Footer Placeholder 7"/>
          <p:cNvSpPr>
            <a:spLocks noGrp="1"/>
          </p:cNvSpPr>
          <p:nvPr>
            <p:ph type="ftr" sz="quarter" idx="11"/>
          </p:nvPr>
        </p:nvSpPr>
        <p:spPr/>
        <p:txBody>
          <a:bodyPr/>
          <a:lstStyle/>
          <a:p>
            <a:r>
              <a:rPr lang="it-IT" smtClean="0"/>
              <a:t>Fabrizio Dominici Dottore Commercialista  Revisore Legale Pubblicista</a:t>
            </a:r>
            <a:endParaRPr lang="it-IT"/>
          </a:p>
        </p:txBody>
      </p:sp>
      <p:sp>
        <p:nvSpPr>
          <p:cNvPr id="9" name="Slide Number Placeholder 8"/>
          <p:cNvSpPr>
            <a:spLocks noGrp="1"/>
          </p:cNvSpPr>
          <p:nvPr>
            <p:ph type="sldNum" sz="quarter" idx="12"/>
          </p:nvPr>
        </p:nvSpPr>
        <p:spPr/>
        <p:txBody>
          <a:bodyPr/>
          <a:lstStyle/>
          <a:p>
            <a:fld id="{F43E69CE-C568-BF49-BDF2-6CEF7D464102}" type="slidenum">
              <a:rPr lang="it-IT" smtClean="0"/>
              <a:t>‹N›</a:t>
            </a:fld>
            <a:endParaRPr lang="it-IT"/>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endParaRPr lang="it-IT"/>
          </a:p>
        </p:txBody>
      </p:sp>
      <p:sp>
        <p:nvSpPr>
          <p:cNvPr id="4" name="Footer Placeholder 3"/>
          <p:cNvSpPr>
            <a:spLocks noGrp="1"/>
          </p:cNvSpPr>
          <p:nvPr>
            <p:ph type="ftr" sz="quarter" idx="11"/>
          </p:nvPr>
        </p:nvSpPr>
        <p:spPr/>
        <p:txBody>
          <a:bodyPr/>
          <a:lstStyle/>
          <a:p>
            <a:r>
              <a:rPr lang="it-IT" smtClean="0"/>
              <a:t>Fabrizio Dominici Dottore Commercialista  Revisore Legale Pubblicista</a:t>
            </a:r>
            <a:endParaRPr lang="it-IT"/>
          </a:p>
        </p:txBody>
      </p:sp>
      <p:sp>
        <p:nvSpPr>
          <p:cNvPr id="5" name="Slide Number Placeholder 4"/>
          <p:cNvSpPr>
            <a:spLocks noGrp="1"/>
          </p:cNvSpPr>
          <p:nvPr>
            <p:ph type="sldNum" sz="quarter" idx="12"/>
          </p:nvPr>
        </p:nvSpPr>
        <p:spPr/>
        <p:txBody>
          <a:bodyPr/>
          <a:lstStyle/>
          <a:p>
            <a:fld id="{F43E69CE-C568-BF49-BDF2-6CEF7D464102}"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p>
        </p:txBody>
      </p:sp>
      <p:sp>
        <p:nvSpPr>
          <p:cNvPr id="3" name="Footer Placeholder 2"/>
          <p:cNvSpPr>
            <a:spLocks noGrp="1"/>
          </p:cNvSpPr>
          <p:nvPr>
            <p:ph type="ftr" sz="quarter" idx="11"/>
          </p:nvPr>
        </p:nvSpPr>
        <p:spPr/>
        <p:txBody>
          <a:bodyPr/>
          <a:lstStyle/>
          <a:p>
            <a:r>
              <a:rPr lang="it-IT" smtClean="0"/>
              <a:t>Fabrizio Dominici Dottore Commercialista  Revisore Legale Pubblicista</a:t>
            </a:r>
            <a:endParaRPr lang="it-IT"/>
          </a:p>
        </p:txBody>
      </p:sp>
      <p:sp>
        <p:nvSpPr>
          <p:cNvPr id="4" name="Slide Number Placeholder 3"/>
          <p:cNvSpPr>
            <a:spLocks noGrp="1"/>
          </p:cNvSpPr>
          <p:nvPr>
            <p:ph type="sldNum" sz="quarter" idx="12"/>
          </p:nvPr>
        </p:nvSpPr>
        <p:spPr/>
        <p:txBody>
          <a:bodyPr/>
          <a:lstStyle/>
          <a:p>
            <a:fld id="{F43E69CE-C568-BF49-BDF2-6CEF7D464102}"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it-IT" smtClean="0"/>
              <a:t>Fare clic per modificare lo stile del titolo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smtClean="0"/>
              <a:t>Fabrizio Dominici Dottore Commercialista  Revisore Legale Pubblicista</a:t>
            </a:r>
            <a:endParaRPr lang="it-IT"/>
          </a:p>
        </p:txBody>
      </p:sp>
      <p:sp>
        <p:nvSpPr>
          <p:cNvPr id="7" name="Slide Number Placeholder 6"/>
          <p:cNvSpPr>
            <a:spLocks noGrp="1"/>
          </p:cNvSpPr>
          <p:nvPr>
            <p:ph type="sldNum" sz="quarter" idx="12"/>
          </p:nvPr>
        </p:nvSpPr>
        <p:spPr/>
        <p:txBody>
          <a:bodyPr/>
          <a:lstStyle/>
          <a:p>
            <a:fld id="{F43E69CE-C568-BF49-BDF2-6CEF7D464102}" type="slidenum">
              <a:rPr lang="it-IT" smtClean="0"/>
              <a:t>‹N›</a:t>
            </a:fld>
            <a:endParaRPr lang="it-IT"/>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smtClean="0"/>
              <a:t>Fabrizio Dominici Dottore Commercialista  Revisore Legale Pubblicista</a:t>
            </a:r>
            <a:endParaRPr lang="it-IT"/>
          </a:p>
        </p:txBody>
      </p:sp>
      <p:sp>
        <p:nvSpPr>
          <p:cNvPr id="7" name="Slide Number Placeholder 6"/>
          <p:cNvSpPr>
            <a:spLocks noGrp="1"/>
          </p:cNvSpPr>
          <p:nvPr>
            <p:ph type="sldNum" sz="quarter" idx="12"/>
          </p:nvPr>
        </p:nvSpPr>
        <p:spPr/>
        <p:txBody>
          <a:bodyPr/>
          <a:lstStyle/>
          <a:p>
            <a:fld id="{F43E69CE-C568-BF49-BDF2-6CEF7D464102}"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endParaRPr lang="it-IT"/>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it-IT" smtClean="0"/>
              <a:t>Fabrizio Dominici Dottore Commercialista  Revisore Legale Pubblicista</a:t>
            </a:r>
            <a:endParaRPr lang="it-IT"/>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43E69CE-C568-BF49-BDF2-6CEF7D464102}" type="slidenum">
              <a:rPr lang="it-IT" smtClean="0"/>
              <a:t>‹N›</a:t>
            </a:fld>
            <a:endParaRPr lang="it-IT"/>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microsoft.com/office/2007/relationships/hdphoto" Target="../media/hdphoto1.wdp"/></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0.xml"/><Relationship Id="rId7" Type="http://schemas.openxmlformats.org/officeDocument/2006/relationships/image" Target="../media/image4.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2.xml"/><Relationship Id="rId7" Type="http://schemas.openxmlformats.org/officeDocument/2006/relationships/image" Target="../media/image4.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3.xml"/><Relationship Id="rId7" Type="http://schemas.openxmlformats.org/officeDocument/2006/relationships/image" Target="../media/image4.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8.xml"/><Relationship Id="rId7" Type="http://schemas.openxmlformats.org/officeDocument/2006/relationships/image" Target="../media/image4.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1.wdp"/></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1.wdp"/></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1.wdp"/></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1.wdp"/></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microsoft.com/office/2007/relationships/hdphoto" Target="../media/hdphoto1.wdp"/></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bwMode="auto">
          <a:xfrm>
            <a:off x="114300" y="329939"/>
            <a:ext cx="9144000" cy="2422054"/>
          </a:xfrm>
          <a:prstGeom prst="rect">
            <a:avLst/>
          </a:prstGeom>
          <a:solidFill>
            <a:schemeClr val="accent3">
              <a:lumMod val="75000"/>
            </a:schemeClr>
          </a:solidFill>
          <a:ln>
            <a:noFill/>
          </a:ln>
          <a:effectLst/>
          <a:extLst/>
        </p:spPr>
        <p:txBody>
          <a:bodyPr lIns="180000" tIns="47896" rIns="180000" bIns="47896" anchor="ctr">
            <a:normAutofit/>
          </a:bodyPr>
          <a:lstStyle>
            <a:lvl1pPr defTabSz="957263">
              <a:spcBef>
                <a:spcPct val="20000"/>
              </a:spcBef>
              <a:defRPr sz="3200">
                <a:solidFill>
                  <a:schemeClr val="tx1"/>
                </a:solidFill>
                <a:latin typeface="Tahoma" panose="020B0604030504040204" pitchFamily="34" charset="0"/>
              </a:defRPr>
            </a:lvl1pPr>
            <a:lvl2pPr marL="479425" indent="-285750" defTabSz="957263">
              <a:spcBef>
                <a:spcPct val="20000"/>
              </a:spcBef>
              <a:buClr>
                <a:schemeClr val="hlink"/>
              </a:buClr>
              <a:buChar char="–"/>
              <a:defRPr sz="2800">
                <a:solidFill>
                  <a:schemeClr val="tx1"/>
                </a:solidFill>
                <a:latin typeface="Tahoma" panose="020B0604030504040204" pitchFamily="34" charset="0"/>
              </a:defRPr>
            </a:lvl2pPr>
            <a:lvl3pPr marL="957263" indent="-228600" defTabSz="957263">
              <a:spcBef>
                <a:spcPct val="20000"/>
              </a:spcBef>
              <a:buClr>
                <a:schemeClr val="hlink"/>
              </a:buClr>
              <a:buChar char="•"/>
              <a:defRPr sz="2400">
                <a:solidFill>
                  <a:schemeClr val="tx1"/>
                </a:solidFill>
                <a:latin typeface="Tahoma" panose="020B0604030504040204" pitchFamily="34" charset="0"/>
              </a:defRPr>
            </a:lvl3pPr>
            <a:lvl4pPr marL="1436688" indent="-228600" defTabSz="957263">
              <a:spcBef>
                <a:spcPct val="20000"/>
              </a:spcBef>
              <a:buClr>
                <a:schemeClr val="hlink"/>
              </a:buClr>
              <a:buChar char="–"/>
              <a:defRPr sz="2000">
                <a:solidFill>
                  <a:schemeClr val="tx1"/>
                </a:solidFill>
                <a:latin typeface="Tahoma" panose="020B0604030504040204" pitchFamily="34" charset="0"/>
              </a:defRPr>
            </a:lvl4pPr>
            <a:lvl5pPr marL="1916113" indent="-228600" defTabSz="957263">
              <a:spcBef>
                <a:spcPct val="20000"/>
              </a:spcBef>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marL="1165225" indent="-1165225" algn="ctr">
              <a:spcBef>
                <a:spcPct val="0"/>
              </a:spcBef>
              <a:defRPr/>
            </a:pPr>
            <a:r>
              <a:rPr lang="it-IT" sz="3600" b="1" dirty="0" smtClean="0">
                <a:solidFill>
                  <a:schemeClr val="bg1"/>
                </a:solidFill>
              </a:rPr>
              <a:t>La Revisione Legale nelle imprese </a:t>
            </a:r>
          </a:p>
          <a:p>
            <a:pPr marL="1165225" indent="-1165225" algn="ctr">
              <a:spcBef>
                <a:spcPct val="0"/>
              </a:spcBef>
              <a:defRPr/>
            </a:pPr>
            <a:r>
              <a:rPr lang="it-IT" sz="3600" b="1" dirty="0" smtClean="0">
                <a:solidFill>
                  <a:schemeClr val="bg1"/>
                </a:solidFill>
              </a:rPr>
              <a:t>di minori dimensioni</a:t>
            </a:r>
            <a:r>
              <a:rPr lang="it-IT" sz="3600" dirty="0" smtClean="0">
                <a:solidFill>
                  <a:schemeClr val="bg1"/>
                </a:solidFill>
              </a:rPr>
              <a:t> </a:t>
            </a:r>
            <a:endParaRPr lang="it-IT" sz="3600" dirty="0">
              <a:solidFill>
                <a:schemeClr val="bg1"/>
              </a:solidFill>
            </a:endParaRPr>
          </a:p>
        </p:txBody>
      </p:sp>
      <p:cxnSp>
        <p:nvCxnSpPr>
          <p:cNvPr id="6" name="Connettore 1 5"/>
          <p:cNvCxnSpPr/>
          <p:nvPr/>
        </p:nvCxnSpPr>
        <p:spPr>
          <a:xfrm>
            <a:off x="0" y="6318124"/>
            <a:ext cx="9144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0" y="3229148"/>
            <a:ext cx="9108504" cy="707886"/>
          </a:xfrm>
          <a:prstGeom prst="rect">
            <a:avLst/>
          </a:prstGeom>
        </p:spPr>
        <p:txBody>
          <a:bodyPr wrap="square">
            <a:spAutoFit/>
          </a:bodyPr>
          <a:lstStyle/>
          <a:p>
            <a:pPr lvl="0" algn="ctr" eaLnBrk="0" fontAlgn="base" hangingPunct="0">
              <a:spcBef>
                <a:spcPct val="0"/>
              </a:spcBef>
              <a:spcAft>
                <a:spcPct val="0"/>
              </a:spcAft>
            </a:pPr>
            <a:endParaRPr lang="it-IT" sz="2000" b="1" dirty="0" smtClean="0">
              <a:solidFill>
                <a:schemeClr val="bg1"/>
              </a:solidFill>
              <a:latin typeface="Tahoma"/>
              <a:cs typeface="Times New Roman" panose="02020603050405020304" pitchFamily="18" charset="0"/>
            </a:endParaRPr>
          </a:p>
          <a:p>
            <a:pPr lvl="0" algn="ctr" eaLnBrk="0" fontAlgn="base" hangingPunct="0">
              <a:spcBef>
                <a:spcPct val="0"/>
              </a:spcBef>
              <a:spcAft>
                <a:spcPct val="0"/>
              </a:spcAft>
            </a:pPr>
            <a:r>
              <a:rPr lang="it-IT" sz="2000" b="1" dirty="0" smtClean="0">
                <a:solidFill>
                  <a:schemeClr val="accent6">
                    <a:lumMod val="50000"/>
                  </a:schemeClr>
                </a:solidFill>
                <a:latin typeface="Tahoma"/>
                <a:cs typeface="Times New Roman" panose="02020603050405020304" pitchFamily="18" charset="0"/>
              </a:rPr>
              <a:t>27-28 novembre </a:t>
            </a:r>
            <a:r>
              <a:rPr lang="it-IT" sz="2000" b="1" dirty="0">
                <a:solidFill>
                  <a:schemeClr val="accent6">
                    <a:lumMod val="50000"/>
                  </a:schemeClr>
                </a:solidFill>
                <a:latin typeface="Tahoma"/>
                <a:cs typeface="Times New Roman" panose="02020603050405020304" pitchFamily="18" charset="0"/>
              </a:rPr>
              <a:t>2017 </a:t>
            </a:r>
            <a:r>
              <a:rPr lang="it-IT" sz="2000" b="1" dirty="0" smtClean="0">
                <a:solidFill>
                  <a:schemeClr val="accent6">
                    <a:lumMod val="50000"/>
                  </a:schemeClr>
                </a:solidFill>
                <a:latin typeface="Tahoma"/>
                <a:cs typeface="Times New Roman" panose="02020603050405020304" pitchFamily="18" charset="0"/>
              </a:rPr>
              <a:t>– Fermo</a:t>
            </a:r>
            <a:endParaRPr lang="it-IT" sz="2000" b="1" dirty="0">
              <a:solidFill>
                <a:schemeClr val="accent6">
                  <a:lumMod val="50000"/>
                </a:schemeClr>
              </a:solidFill>
              <a:latin typeface="Tahoma"/>
              <a:cs typeface="Times New Roman" panose="02020603050405020304" pitchFamily="18" charset="0"/>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8" y="4396487"/>
            <a:ext cx="1943249" cy="1641970"/>
          </a:xfrm>
          <a:prstGeom prst="rect">
            <a:avLst/>
          </a:prstGeom>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818" y="5066817"/>
            <a:ext cx="3409723" cy="576064"/>
          </a:xfrm>
          <a:prstGeom prst="rect">
            <a:avLst/>
          </a:prstGeom>
        </p:spPr>
      </p:pic>
      <p:sp>
        <p:nvSpPr>
          <p:cNvPr id="3" name="CasellaDiTesto 2"/>
          <p:cNvSpPr txBox="1"/>
          <p:nvPr/>
        </p:nvSpPr>
        <p:spPr>
          <a:xfrm>
            <a:off x="2504561" y="6304002"/>
            <a:ext cx="4134878" cy="553998"/>
          </a:xfrm>
          <a:prstGeom prst="rect">
            <a:avLst/>
          </a:prstGeom>
          <a:noFill/>
        </p:spPr>
        <p:txBody>
          <a:bodyPr wrap="square" rtlCol="0">
            <a:spAutoFit/>
          </a:bodyPr>
          <a:lstStyle/>
          <a:p>
            <a:pPr algn="ctr"/>
            <a:r>
              <a:rPr lang="it-IT" b="1" dirty="0" smtClean="0">
                <a:latin typeface="Arial" pitchFamily="34" charset="0"/>
                <a:cs typeface="Arial" pitchFamily="34" charset="0"/>
              </a:rPr>
              <a:t>FABRIZIO DOMINICI </a:t>
            </a:r>
          </a:p>
          <a:p>
            <a:pPr algn="ctr"/>
            <a:r>
              <a:rPr lang="it-IT" sz="1200" b="1" dirty="0" smtClean="0">
                <a:latin typeface="Arial" pitchFamily="34" charset="0"/>
                <a:cs typeface="Arial" pitchFamily="34" charset="0"/>
              </a:rPr>
              <a:t>DOTTORE COMMERCIALISTA - REVISORE LEGALE</a:t>
            </a:r>
            <a:endParaRPr lang="it-IT" sz="1200" b="1" dirty="0">
              <a:latin typeface="Arial" pitchFamily="34" charset="0"/>
              <a:cs typeface="Arial" pitchFamily="34" charset="0"/>
            </a:endParaRPr>
          </a:p>
        </p:txBody>
      </p:sp>
    </p:spTree>
    <p:extLst>
      <p:ext uri="{BB962C8B-B14F-4D97-AF65-F5344CB8AC3E}">
        <p14:creationId xmlns:p14="http://schemas.microsoft.com/office/powerpoint/2010/main" val="1484414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1"/>
          </p:nvPr>
        </p:nvSpPr>
        <p:spPr>
          <a:xfrm>
            <a:off x="452966" y="455084"/>
            <a:ext cx="7421033" cy="6074834"/>
          </a:xfrm>
        </p:spPr>
        <p:txBody>
          <a:bodyPr>
            <a:normAutofit lnSpcReduction="10000"/>
          </a:bodyPr>
          <a:lstStyle/>
          <a:p>
            <a:pPr lvl="0" algn="just">
              <a:spcBef>
                <a:spcPts val="600"/>
              </a:spcBef>
              <a:spcAft>
                <a:spcPts val="200"/>
              </a:spcAft>
            </a:pPr>
            <a:r>
              <a:rPr lang="it-IT" i="1" dirty="0" smtClean="0">
                <a:solidFill>
                  <a:srgbClr val="000000"/>
                </a:solidFill>
                <a:latin typeface="Arial"/>
                <a:cs typeface="Arial"/>
              </a:rPr>
              <a:t>concentrazione </a:t>
            </a:r>
            <a:r>
              <a:rPr lang="it-IT" i="1" dirty="0">
                <a:solidFill>
                  <a:srgbClr val="000000"/>
                </a:solidFill>
                <a:latin typeface="Arial"/>
                <a:cs typeface="Arial"/>
              </a:rPr>
              <a:t>della proprietà e della </a:t>
            </a:r>
            <a:r>
              <a:rPr lang="it-IT" i="1" dirty="0" smtClean="0">
                <a:solidFill>
                  <a:srgbClr val="000000"/>
                </a:solidFill>
                <a:latin typeface="Arial"/>
                <a:cs typeface="Arial"/>
              </a:rPr>
              <a:t>direzione </a:t>
            </a:r>
            <a:r>
              <a:rPr lang="it-IT" i="1" dirty="0">
                <a:solidFill>
                  <a:srgbClr val="000000"/>
                </a:solidFill>
                <a:latin typeface="Arial"/>
                <a:cs typeface="Arial"/>
              </a:rPr>
              <a:t>in un numero limitato di soggetti</a:t>
            </a:r>
          </a:p>
          <a:p>
            <a:pPr lvl="0" algn="just">
              <a:spcBef>
                <a:spcPts val="600"/>
              </a:spcBef>
              <a:spcAft>
                <a:spcPts val="200"/>
              </a:spcAft>
            </a:pPr>
            <a:r>
              <a:rPr lang="it-IT" i="1" dirty="0">
                <a:solidFill>
                  <a:srgbClr val="000000"/>
                </a:solidFill>
                <a:latin typeface="Arial"/>
                <a:cs typeface="Arial"/>
              </a:rPr>
              <a:t>operazioni semplici e lineari</a:t>
            </a:r>
            <a:r>
              <a:rPr lang="it-IT" i="1" dirty="0" smtClean="0">
                <a:solidFill>
                  <a:srgbClr val="000000"/>
                </a:solidFill>
                <a:latin typeface="Arial"/>
                <a:cs typeface="Arial"/>
              </a:rPr>
              <a:t>;</a:t>
            </a:r>
          </a:p>
          <a:p>
            <a:pPr lvl="0" algn="just">
              <a:spcBef>
                <a:spcPts val="600"/>
              </a:spcBef>
              <a:spcAft>
                <a:spcPts val="200"/>
              </a:spcAft>
            </a:pPr>
            <a:r>
              <a:rPr lang="it-IT" i="1" dirty="0" smtClean="0">
                <a:solidFill>
                  <a:srgbClr val="000000"/>
                </a:solidFill>
                <a:latin typeface="Arial"/>
                <a:cs typeface="Arial"/>
              </a:rPr>
              <a:t>semplicità </a:t>
            </a:r>
            <a:r>
              <a:rPr lang="it-IT" i="1" dirty="0">
                <a:solidFill>
                  <a:srgbClr val="000000"/>
                </a:solidFill>
                <a:latin typeface="Arial"/>
                <a:cs typeface="Arial"/>
              </a:rPr>
              <a:t>delle registrazioni contabili;</a:t>
            </a:r>
            <a:endParaRPr lang="it-IT" dirty="0">
              <a:solidFill>
                <a:srgbClr val="000000"/>
              </a:solidFill>
              <a:latin typeface="Arial"/>
              <a:cs typeface="Arial"/>
            </a:endParaRPr>
          </a:p>
          <a:p>
            <a:pPr lvl="0" algn="just">
              <a:spcBef>
                <a:spcPts val="600"/>
              </a:spcBef>
              <a:spcAft>
                <a:spcPts val="200"/>
              </a:spcAft>
            </a:pPr>
            <a:r>
              <a:rPr lang="it-IT" i="1" dirty="0" smtClean="0">
                <a:solidFill>
                  <a:srgbClr val="000000"/>
                </a:solidFill>
                <a:latin typeface="Arial"/>
                <a:cs typeface="Arial"/>
              </a:rPr>
              <a:t>un numero limitato di linee di attività e di prodotti nell’ambito delle singole linee di attività;</a:t>
            </a:r>
            <a:endParaRPr lang="it-IT" dirty="0" smtClean="0">
              <a:solidFill>
                <a:srgbClr val="000000"/>
              </a:solidFill>
              <a:latin typeface="Arial"/>
              <a:cs typeface="Arial"/>
            </a:endParaRPr>
          </a:p>
          <a:p>
            <a:pPr lvl="0" algn="just">
              <a:spcBef>
                <a:spcPts val="600"/>
              </a:spcBef>
              <a:spcAft>
                <a:spcPts val="200"/>
              </a:spcAft>
            </a:pPr>
            <a:r>
              <a:rPr lang="it-IT" i="1" dirty="0" smtClean="0">
                <a:solidFill>
                  <a:srgbClr val="000000"/>
                </a:solidFill>
                <a:latin typeface="Arial"/>
                <a:cs typeface="Arial"/>
              </a:rPr>
              <a:t>un numero limitato di controlli interni;</a:t>
            </a:r>
            <a:endParaRPr lang="it-IT" dirty="0" smtClean="0">
              <a:solidFill>
                <a:srgbClr val="000000"/>
              </a:solidFill>
              <a:latin typeface="Arial"/>
              <a:cs typeface="Arial"/>
            </a:endParaRPr>
          </a:p>
          <a:p>
            <a:pPr lvl="0" algn="just">
              <a:spcBef>
                <a:spcPts val="600"/>
              </a:spcBef>
              <a:spcAft>
                <a:spcPts val="200"/>
              </a:spcAft>
            </a:pPr>
            <a:r>
              <a:rPr lang="it-IT" i="1" dirty="0" smtClean="0">
                <a:solidFill>
                  <a:srgbClr val="000000"/>
                </a:solidFill>
                <a:latin typeface="Arial"/>
                <a:cs typeface="Arial"/>
              </a:rPr>
              <a:t>un numero limitato di livelli direzionali responsabili di un’ampia gamma di controlli; ovvero</a:t>
            </a:r>
            <a:endParaRPr lang="it-IT" dirty="0" smtClean="0">
              <a:solidFill>
                <a:srgbClr val="000000"/>
              </a:solidFill>
              <a:latin typeface="Arial"/>
              <a:cs typeface="Arial"/>
            </a:endParaRPr>
          </a:p>
          <a:p>
            <a:pPr lvl="0" algn="just">
              <a:spcBef>
                <a:spcPts val="600"/>
              </a:spcBef>
              <a:spcAft>
                <a:spcPts val="200"/>
              </a:spcAft>
            </a:pPr>
            <a:r>
              <a:rPr lang="it-IT" i="1" dirty="0" smtClean="0">
                <a:solidFill>
                  <a:srgbClr val="000000"/>
                </a:solidFill>
                <a:latin typeface="Arial"/>
                <a:cs typeface="Arial"/>
              </a:rPr>
              <a:t>un numero limitato di dipendenti, dei quali molti rivestono una molteplicità di funzioni.</a:t>
            </a:r>
            <a:endParaRPr lang="it-IT" dirty="0" smtClean="0">
              <a:solidFill>
                <a:srgbClr val="000000"/>
              </a:solidFill>
              <a:latin typeface="Arial"/>
              <a:cs typeface="Arial"/>
            </a:endParaRPr>
          </a:p>
          <a:p>
            <a:endParaRPr lang="it-IT" dirty="0">
              <a:latin typeface="Arial"/>
              <a:cs typeface="Arial"/>
            </a:endParaRPr>
          </a:p>
        </p:txBody>
      </p:sp>
      <p:sp>
        <p:nvSpPr>
          <p:cNvPr id="2" name="Segnaposto piè di pagina 1"/>
          <p:cNvSpPr>
            <a:spLocks noGrp="1"/>
          </p:cNvSpPr>
          <p:nvPr>
            <p:ph type="ftr" sz="quarter" idx="11"/>
          </p:nvPr>
        </p:nvSpPr>
        <p:spPr>
          <a:xfrm>
            <a:off x="2553699" y="6283343"/>
            <a:ext cx="3540049" cy="493150"/>
          </a:xfrm>
        </p:spPr>
        <p:txBody>
          <a:bodyPr/>
          <a:lstStyle/>
          <a:p>
            <a:pPr algn="ctr"/>
            <a:r>
              <a:rPr lang="it-IT" smtClean="0">
                <a:solidFill>
                  <a:schemeClr val="tx1"/>
                </a:solidFill>
                <a:latin typeface="Arial" panose="020B0604020202020204" pitchFamily="34" charset="0"/>
                <a:cs typeface="Arial" panose="020B0604020202020204" pitchFamily="34" charset="0"/>
              </a:rPr>
              <a:t>Fabrizio Dominici Dottore Commercialista  Revisore Legale Pubblicista</a:t>
            </a:r>
            <a:endParaRPr lang="it-IT"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7676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962189" y="1677147"/>
            <a:ext cx="7343611" cy="1600200"/>
          </a:xfrm>
        </p:spPr>
        <p:txBody>
          <a:bodyPr>
            <a:normAutofit/>
          </a:bodyPr>
          <a:lstStyle/>
          <a:p>
            <a:pPr algn="ctr">
              <a:spcBef>
                <a:spcPct val="20000"/>
              </a:spcBef>
              <a:buClr>
                <a:schemeClr val="accent1"/>
              </a:buClr>
              <a:defRPr/>
            </a:pPr>
            <a:r>
              <a:rPr lang="fr-FR" altLang="it-IT" sz="4800" dirty="0">
                <a:solidFill>
                  <a:srgbClr val="C00000"/>
                </a:solidFill>
                <a:latin typeface="Arial"/>
                <a:cs typeface="Arial"/>
              </a:rPr>
              <a:t>3.REPORTING</a:t>
            </a:r>
            <a:endParaRPr lang="it-IT" altLang="it-IT" sz="4800" dirty="0">
              <a:solidFill>
                <a:srgbClr val="C00000"/>
              </a:solidFill>
              <a:latin typeface="Arial"/>
              <a:cs typeface="Arial"/>
            </a:endParaRPr>
          </a:p>
        </p:txBody>
      </p:sp>
      <p:sp>
        <p:nvSpPr>
          <p:cNvPr id="76803" name="Rectangle 3"/>
          <p:cNvSpPr>
            <a:spLocks noGrp="1" noChangeArrowheads="1"/>
          </p:cNvSpPr>
          <p:nvPr>
            <p:ph idx="1"/>
          </p:nvPr>
        </p:nvSpPr>
        <p:spPr>
          <a:xfrm>
            <a:off x="587910" y="3258231"/>
            <a:ext cx="7543800" cy="3040161"/>
          </a:xfrm>
        </p:spPr>
        <p:txBody>
          <a:bodyPr>
            <a:normAutofit/>
          </a:bodyPr>
          <a:lstStyle/>
          <a:p>
            <a:pPr marL="420688" indent="-420688">
              <a:buFontTx/>
              <a:buChar char="•"/>
              <a:defRPr/>
            </a:pPr>
            <a:r>
              <a:rPr lang="it-IT" altLang="it-IT" sz="3600" dirty="0">
                <a:solidFill>
                  <a:srgbClr val="C00000"/>
                </a:solidFill>
                <a:latin typeface="Arial"/>
                <a:ea typeface="+mj-ea"/>
                <a:cs typeface="Arial"/>
              </a:rPr>
              <a:t>I principi di revisione di riferimento</a:t>
            </a:r>
          </a:p>
          <a:p>
            <a:pPr marL="420688" indent="-420688">
              <a:buFontTx/>
              <a:buChar char="•"/>
              <a:defRPr/>
            </a:pPr>
            <a:r>
              <a:rPr lang="it-IT" altLang="it-IT" sz="3600" dirty="0">
                <a:solidFill>
                  <a:srgbClr val="C00000"/>
                </a:solidFill>
                <a:latin typeface="Arial"/>
                <a:ea typeface="+mj-ea"/>
                <a:cs typeface="Arial"/>
              </a:rPr>
              <a:t>Le forme di </a:t>
            </a:r>
            <a:r>
              <a:rPr lang="it-IT" altLang="it-IT" sz="3600" dirty="0" smtClean="0">
                <a:solidFill>
                  <a:srgbClr val="C00000"/>
                </a:solidFill>
                <a:latin typeface="Arial"/>
                <a:ea typeface="+mj-ea"/>
                <a:cs typeface="Arial"/>
              </a:rPr>
              <a:t>giudizio</a:t>
            </a:r>
            <a:endParaRPr lang="it-IT" altLang="it-IT" sz="3600" dirty="0">
              <a:solidFill>
                <a:srgbClr val="C00000"/>
              </a:solidFill>
              <a:latin typeface="Arial"/>
              <a:ea typeface="+mj-ea"/>
              <a:cs typeface="Arial"/>
            </a:endParaRPr>
          </a:p>
        </p:txBody>
      </p:sp>
      <p:sp>
        <p:nvSpPr>
          <p:cNvPr id="2" name="Segnaposto piè di pagina 1"/>
          <p:cNvSpPr>
            <a:spLocks noGrp="1"/>
          </p:cNvSpPr>
          <p:nvPr>
            <p:ph type="ftr" sz="quarter" idx="11"/>
          </p:nvPr>
        </p:nvSpPr>
        <p:spPr>
          <a:xfrm>
            <a:off x="1749846" y="6391338"/>
            <a:ext cx="4873869"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6" name="Immagine 5" descr="logo studi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810" y="433916"/>
            <a:ext cx="4320457" cy="921504"/>
          </a:xfrm>
          <a:prstGeom prst="rect">
            <a:avLst/>
          </a:prstGeom>
        </p:spPr>
      </p:pic>
      <p:pic>
        <p:nvPicPr>
          <p:cNvPr id="7" name="Immagine 6"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84" y="415041"/>
            <a:ext cx="1700571" cy="1044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71170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olo 1"/>
          <p:cNvSpPr>
            <a:spLocks noGrp="1"/>
          </p:cNvSpPr>
          <p:nvPr>
            <p:ph type="title"/>
          </p:nvPr>
        </p:nvSpPr>
        <p:spPr>
          <a:xfrm>
            <a:off x="688490" y="207299"/>
            <a:ext cx="7756263" cy="1054250"/>
          </a:xfrm>
        </p:spPr>
        <p:txBody>
          <a:bodyPr/>
          <a:lstStyle/>
          <a:p>
            <a:pPr algn="ctr"/>
            <a:r>
              <a:rPr lang="it-IT" altLang="it-IT" sz="4000" dirty="0" smtClean="0">
                <a:solidFill>
                  <a:srgbClr val="C00000"/>
                </a:solidFill>
                <a:latin typeface="Arial"/>
                <a:cs typeface="Arial"/>
              </a:rPr>
              <a:t>3. Reporting</a:t>
            </a:r>
          </a:p>
        </p:txBody>
      </p:sp>
      <p:pic>
        <p:nvPicPr>
          <p:cNvPr id="175107" name="Segnaposto contenuto 5"/>
          <p:cNvPicPr>
            <a:picLocks noGrp="1" noChangeAspect="1"/>
          </p:cNvPicPr>
          <p:nvPr>
            <p:ph idx="1"/>
          </p:nvPr>
        </p:nvPicPr>
        <p:blipFill rotWithShape="1">
          <a:blip r:embed="rId2">
            <a:extLst>
              <a:ext uri="{28A0092B-C50C-407E-A947-70E740481C1C}">
                <a14:useLocalDpi xmlns:a14="http://schemas.microsoft.com/office/drawing/2010/main" val="0"/>
              </a:ext>
            </a:extLst>
          </a:blip>
          <a:srcRect l="7458" b="2101"/>
          <a:stretch/>
        </p:blipFill>
        <p:spPr>
          <a:xfrm>
            <a:off x="241905" y="1261549"/>
            <a:ext cx="8708571" cy="4828054"/>
          </a:xfrm>
        </p:spPr>
      </p:pic>
      <p:sp>
        <p:nvSpPr>
          <p:cNvPr id="2" name="Segnaposto piè di pagina 1"/>
          <p:cNvSpPr>
            <a:spLocks noGrp="1"/>
          </p:cNvSpPr>
          <p:nvPr>
            <p:ph type="ftr" sz="quarter" idx="11"/>
          </p:nvPr>
        </p:nvSpPr>
        <p:spPr>
          <a:xfrm>
            <a:off x="2675304" y="6279451"/>
            <a:ext cx="3209380"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3291822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metto 4 1"/>
          <p:cNvSpPr/>
          <p:nvPr/>
        </p:nvSpPr>
        <p:spPr bwMode="auto">
          <a:xfrm>
            <a:off x="1263135" y="4881917"/>
            <a:ext cx="4254500" cy="1462087"/>
          </a:xfrm>
          <a:prstGeom prst="cloudCallout">
            <a:avLst>
              <a:gd name="adj1" fmla="val -18916"/>
              <a:gd name="adj2" fmla="val -94441"/>
            </a:avLst>
          </a:prstGeom>
          <a:noFill/>
          <a:ln w="38100" cap="flat" cmpd="sng" algn="ctr">
            <a:solidFill>
              <a:srgbClr val="ED1A3B"/>
            </a:solidFill>
            <a:prstDash val="solid"/>
            <a:round/>
            <a:headEnd type="none" w="med" len="med"/>
            <a:tailEnd type="triangle" w="lg" len="med"/>
          </a:ln>
          <a:effectLst/>
        </p:spPr>
        <p:txBody>
          <a:bodyPr lIns="0" tIns="0" rIns="0" bIns="0" anchor="ctr"/>
          <a:lstStyle/>
          <a:p>
            <a:pPr algn="ctr" eaLnBrk="1" hangingPunct="1">
              <a:defRPr/>
            </a:pPr>
            <a:endParaRPr lang="it-IT" sz="1292">
              <a:ln>
                <a:solidFill>
                  <a:srgbClr val="ED1A3B"/>
                </a:solidFill>
              </a:ln>
              <a:noFill/>
            </a:endParaRPr>
          </a:p>
        </p:txBody>
      </p:sp>
      <p:sp>
        <p:nvSpPr>
          <p:cNvPr id="56322" name="Rectangle 2"/>
          <p:cNvSpPr>
            <a:spLocks noGrp="1" noChangeArrowheads="1"/>
          </p:cNvSpPr>
          <p:nvPr>
            <p:ph type="title"/>
          </p:nvPr>
        </p:nvSpPr>
        <p:spPr>
          <a:xfrm>
            <a:off x="699247" y="247414"/>
            <a:ext cx="7528766" cy="1717523"/>
          </a:xfrm>
        </p:spPr>
        <p:txBody>
          <a:bodyPr>
            <a:normAutofit fontScale="90000"/>
          </a:bodyPr>
          <a:lstStyle/>
          <a:p>
            <a:pPr algn="ctr" eaLnBrk="1" hangingPunct="1">
              <a:defRPr/>
            </a:pPr>
            <a:r>
              <a:rPr lang="it-IT" altLang="fr-FR" sz="4000" dirty="0">
                <a:solidFill>
                  <a:srgbClr val="C00000"/>
                </a:solidFill>
                <a:latin typeface="Arial"/>
                <a:cs typeface="Arial"/>
              </a:rPr>
              <a:t>Principi Di Revisione Rilevanti Per La Formulazione Della Relazione Di Revisione</a:t>
            </a:r>
          </a:p>
        </p:txBody>
      </p:sp>
      <p:sp>
        <p:nvSpPr>
          <p:cNvPr id="24580" name="Rectangle 3"/>
          <p:cNvSpPr>
            <a:spLocks noGrp="1" noChangeArrowheads="1"/>
          </p:cNvSpPr>
          <p:nvPr>
            <p:ph idx="1"/>
          </p:nvPr>
        </p:nvSpPr>
        <p:spPr>
          <a:xfrm>
            <a:off x="699247" y="1442239"/>
            <a:ext cx="7745505" cy="4379843"/>
          </a:xfrm>
          <a:ln w="38100"/>
        </p:spPr>
        <p:txBody>
          <a:bodyPr>
            <a:noAutofit/>
          </a:bodyPr>
          <a:lstStyle/>
          <a:p>
            <a:pPr marL="335460" lvl="4" indent="-335460">
              <a:spcBef>
                <a:spcPts val="554"/>
              </a:spcBef>
              <a:buClr>
                <a:srgbClr val="786860"/>
              </a:buClr>
              <a:buFont typeface="Wingdings" panose="05000000000000000000" pitchFamily="2" charset="2"/>
              <a:buChar char="§"/>
              <a:defRPr/>
            </a:pPr>
            <a:r>
              <a:rPr lang="it-IT" sz="1662" b="1" dirty="0">
                <a:solidFill>
                  <a:srgbClr val="C00000"/>
                </a:solidFill>
                <a:latin typeface="Arial"/>
                <a:cs typeface="Arial"/>
              </a:rPr>
              <a:t>ISA Italia 700  </a:t>
            </a:r>
            <a:r>
              <a:rPr lang="it-IT" sz="1662" dirty="0">
                <a:latin typeface="Arial"/>
                <a:cs typeface="Arial"/>
              </a:rPr>
              <a:t>“Formazione del giudizio e relazione sul bilancio”</a:t>
            </a:r>
          </a:p>
          <a:p>
            <a:pPr marL="335460" lvl="4" indent="-335460">
              <a:spcBef>
                <a:spcPts val="554"/>
              </a:spcBef>
              <a:buClr>
                <a:srgbClr val="786860"/>
              </a:buClr>
              <a:buFont typeface="Wingdings" panose="05000000000000000000" pitchFamily="2" charset="2"/>
              <a:buChar char="§"/>
              <a:defRPr/>
            </a:pPr>
            <a:r>
              <a:rPr lang="it-IT" sz="1662" b="1" dirty="0">
                <a:solidFill>
                  <a:srgbClr val="C00000"/>
                </a:solidFill>
                <a:latin typeface="Arial"/>
                <a:cs typeface="Arial"/>
              </a:rPr>
              <a:t>ISA Italia 701 </a:t>
            </a:r>
            <a:r>
              <a:rPr lang="it-IT" sz="1662" dirty="0">
                <a:latin typeface="Arial"/>
                <a:cs typeface="Arial"/>
              </a:rPr>
              <a:t>« comunicazione degli aspetti chiave della revisione contabile nella relazione del revisore indipendente»</a:t>
            </a:r>
          </a:p>
          <a:p>
            <a:pPr marL="335460" lvl="4" indent="-335460">
              <a:spcBef>
                <a:spcPts val="554"/>
              </a:spcBef>
              <a:buClr>
                <a:srgbClr val="786860"/>
              </a:buClr>
              <a:buFont typeface="Wingdings" panose="05000000000000000000" pitchFamily="2" charset="2"/>
              <a:buChar char="§"/>
              <a:defRPr/>
            </a:pPr>
            <a:r>
              <a:rPr lang="it-IT" sz="1662" b="1" dirty="0">
                <a:solidFill>
                  <a:srgbClr val="C00000"/>
                </a:solidFill>
                <a:latin typeface="Arial"/>
                <a:cs typeface="Arial"/>
              </a:rPr>
              <a:t>ISA Italia 705 </a:t>
            </a:r>
            <a:r>
              <a:rPr lang="it-IT" sz="1662" dirty="0">
                <a:latin typeface="Arial"/>
                <a:cs typeface="Arial"/>
              </a:rPr>
              <a:t>“Modifiche al giudizio nella relazione del revisore indipendente”</a:t>
            </a:r>
          </a:p>
          <a:p>
            <a:pPr marL="335460" lvl="4" indent="-335460">
              <a:spcBef>
                <a:spcPts val="554"/>
              </a:spcBef>
              <a:buClr>
                <a:srgbClr val="786860"/>
              </a:buClr>
              <a:buFont typeface="Wingdings" panose="05000000000000000000" pitchFamily="2" charset="2"/>
              <a:buChar char="§"/>
              <a:defRPr/>
            </a:pPr>
            <a:r>
              <a:rPr lang="it-IT" sz="1662" b="1" dirty="0">
                <a:solidFill>
                  <a:srgbClr val="C00000"/>
                </a:solidFill>
                <a:latin typeface="Arial"/>
                <a:cs typeface="Arial"/>
              </a:rPr>
              <a:t>ISA Italia 706</a:t>
            </a:r>
            <a:r>
              <a:rPr lang="it-IT" sz="1662" dirty="0">
                <a:solidFill>
                  <a:srgbClr val="C00000"/>
                </a:solidFill>
                <a:latin typeface="Arial"/>
                <a:cs typeface="Arial"/>
              </a:rPr>
              <a:t> </a:t>
            </a:r>
            <a:r>
              <a:rPr lang="it-IT" sz="1662" dirty="0">
                <a:latin typeface="Arial"/>
                <a:cs typeface="Arial"/>
              </a:rPr>
              <a:t>“Richiami d’informativa e paragrafi relativi ad altri aspetti nella relazione del revisore indipendente”</a:t>
            </a:r>
          </a:p>
          <a:p>
            <a:pPr marL="335460" lvl="4" indent="-335460">
              <a:spcBef>
                <a:spcPts val="554"/>
              </a:spcBef>
              <a:buClr>
                <a:srgbClr val="786860"/>
              </a:buClr>
              <a:buFont typeface="Wingdings" panose="05000000000000000000" pitchFamily="2" charset="2"/>
              <a:buChar char="§"/>
              <a:defRPr/>
            </a:pPr>
            <a:r>
              <a:rPr lang="it-IT" sz="1662" b="1" dirty="0">
                <a:solidFill>
                  <a:srgbClr val="C00000"/>
                </a:solidFill>
                <a:latin typeface="Arial"/>
                <a:cs typeface="Arial"/>
              </a:rPr>
              <a:t>ISA Italia 710 </a:t>
            </a:r>
            <a:r>
              <a:rPr lang="it-IT" sz="1662" dirty="0">
                <a:latin typeface="Arial"/>
                <a:cs typeface="Arial"/>
              </a:rPr>
              <a:t>“Informazioni comparative – dati corrispondenti e bilancio comparativo”</a:t>
            </a:r>
          </a:p>
          <a:p>
            <a:pPr marL="335460" lvl="4" indent="-335460">
              <a:spcBef>
                <a:spcPts val="554"/>
              </a:spcBef>
              <a:buClr>
                <a:srgbClr val="786860"/>
              </a:buClr>
              <a:buFont typeface="Wingdings" panose="05000000000000000000" pitchFamily="2" charset="2"/>
              <a:buChar char="§"/>
              <a:defRPr/>
            </a:pPr>
            <a:r>
              <a:rPr lang="it-IT" sz="1662" b="1" dirty="0">
                <a:solidFill>
                  <a:srgbClr val="C00000"/>
                </a:solidFill>
                <a:latin typeface="Arial"/>
                <a:cs typeface="Arial"/>
              </a:rPr>
              <a:t>SA Italia 720 B </a:t>
            </a:r>
            <a:r>
              <a:rPr lang="it-IT" sz="1662" dirty="0">
                <a:latin typeface="Arial"/>
                <a:cs typeface="Arial"/>
              </a:rPr>
              <a:t>“le responsabilità del soggetto incaricato della revisione legale relativamente alla relazione sulla gestione e ad alcune specifiche  ”</a:t>
            </a:r>
            <a:endParaRPr lang="it-IT" sz="1662" b="1" dirty="0">
              <a:solidFill>
                <a:srgbClr val="ED1A3B"/>
              </a:solidFill>
              <a:latin typeface="Arial"/>
              <a:cs typeface="Arial"/>
            </a:endParaRPr>
          </a:p>
          <a:p>
            <a:pPr marL="0" lvl="4" indent="0">
              <a:spcBef>
                <a:spcPts val="554"/>
              </a:spcBef>
              <a:buClr>
                <a:srgbClr val="786860"/>
              </a:buClr>
              <a:defRPr/>
            </a:pPr>
            <a:endParaRPr lang="it-IT" sz="1662" dirty="0">
              <a:latin typeface="Arial"/>
              <a:cs typeface="Arial"/>
            </a:endParaRPr>
          </a:p>
        </p:txBody>
      </p:sp>
      <p:sp>
        <p:nvSpPr>
          <p:cNvPr id="4" name="Segnaposto piè di pagina 3"/>
          <p:cNvSpPr>
            <a:spLocks noGrp="1"/>
          </p:cNvSpPr>
          <p:nvPr>
            <p:ph type="ftr" sz="quarter" idx="11"/>
          </p:nvPr>
        </p:nvSpPr>
        <p:spPr>
          <a:xfrm>
            <a:off x="2912224" y="6395566"/>
            <a:ext cx="3730321"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a:p>
            <a:endParaRPr lang="it-IT" dirty="0"/>
          </a:p>
        </p:txBody>
      </p:sp>
      <p:sp>
        <p:nvSpPr>
          <p:cNvPr id="3" name="CasellaDiTesto 2"/>
          <p:cNvSpPr txBox="1"/>
          <p:nvPr/>
        </p:nvSpPr>
        <p:spPr>
          <a:xfrm>
            <a:off x="1774693" y="5137144"/>
            <a:ext cx="3513138" cy="887412"/>
          </a:xfrm>
          <a:prstGeom prst="rect">
            <a:avLst/>
          </a:prstGeom>
          <a:noFill/>
        </p:spPr>
        <p:txBody>
          <a:bodyPr>
            <a:spAutoFit/>
          </a:bodyPr>
          <a:lstStyle/>
          <a:p>
            <a:pPr>
              <a:defRPr/>
            </a:pPr>
            <a:r>
              <a:rPr lang="it-IT" sz="1292" dirty="0">
                <a:solidFill>
                  <a:srgbClr val="000000"/>
                </a:solidFill>
                <a:latin typeface="Arial"/>
                <a:cs typeface="Arial"/>
              </a:rPr>
              <a:t>Per gli EIP in vigore x bilanci che iniziano dal 17.6.2016</a:t>
            </a:r>
          </a:p>
          <a:p>
            <a:pPr>
              <a:defRPr/>
            </a:pPr>
            <a:r>
              <a:rPr lang="it-IT" sz="1292" dirty="0">
                <a:solidFill>
                  <a:srgbClr val="000000"/>
                </a:solidFill>
                <a:latin typeface="Arial"/>
                <a:cs typeface="Arial"/>
              </a:rPr>
              <a:t>Per i non EIP in vigore x bilanci che iniziano dal 6.8.2016</a:t>
            </a:r>
          </a:p>
        </p:txBody>
      </p:sp>
      <p:pic>
        <p:nvPicPr>
          <p:cNvPr id="9" name="Immagine 8"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3694001890"/>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99247" y="250346"/>
            <a:ext cx="7534761" cy="1741714"/>
          </a:xfrm>
        </p:spPr>
        <p:txBody>
          <a:bodyPr>
            <a:normAutofit fontScale="90000"/>
          </a:bodyPr>
          <a:lstStyle/>
          <a:p>
            <a:pPr algn="ctr" eaLnBrk="1" hangingPunct="1">
              <a:defRPr/>
            </a:pPr>
            <a:r>
              <a:rPr lang="it-IT" altLang="fr-FR" sz="4000" dirty="0">
                <a:solidFill>
                  <a:srgbClr val="C00000"/>
                </a:solidFill>
                <a:latin typeface="Arial"/>
                <a:cs typeface="Arial"/>
              </a:rPr>
              <a:t>Principi Di Revisione Rilevanti Per La Formulazione Della Relazione Di Revisione</a:t>
            </a:r>
          </a:p>
        </p:txBody>
      </p:sp>
      <p:sp>
        <p:nvSpPr>
          <p:cNvPr id="24580" name="Rectangle 3"/>
          <p:cNvSpPr>
            <a:spLocks noGrp="1" noChangeArrowheads="1"/>
          </p:cNvSpPr>
          <p:nvPr>
            <p:ph idx="1"/>
          </p:nvPr>
        </p:nvSpPr>
        <p:spPr>
          <a:xfrm>
            <a:off x="699247" y="2008390"/>
            <a:ext cx="7745505" cy="4246796"/>
          </a:xfrm>
        </p:spPr>
        <p:txBody>
          <a:bodyPr>
            <a:noAutofit/>
          </a:bodyPr>
          <a:lstStyle/>
          <a:p>
            <a:pPr marL="0" lvl="4" indent="0">
              <a:spcBef>
                <a:spcPts val="554"/>
              </a:spcBef>
              <a:buClr>
                <a:schemeClr val="tx1"/>
              </a:buClr>
              <a:defRPr/>
            </a:pPr>
            <a:r>
              <a:rPr lang="it-IT" sz="2215" dirty="0" smtClean="0"/>
              <a:t> </a:t>
            </a:r>
            <a:r>
              <a:rPr lang="it-IT" sz="2800" dirty="0" smtClean="0">
                <a:latin typeface="Arial"/>
                <a:cs typeface="Arial"/>
              </a:rPr>
              <a:t>Altri </a:t>
            </a:r>
            <a:r>
              <a:rPr lang="it-IT" sz="2800" dirty="0">
                <a:latin typeface="Arial"/>
                <a:cs typeface="Arial"/>
              </a:rPr>
              <a:t>ISA Italia che possono avere un impatto sulla relazione di revisione</a:t>
            </a:r>
          </a:p>
          <a:p>
            <a:pPr marL="0" lvl="4">
              <a:spcBef>
                <a:spcPts val="554"/>
              </a:spcBef>
              <a:buClr>
                <a:schemeClr val="tx1"/>
              </a:buClr>
              <a:defRPr/>
            </a:pPr>
            <a:endParaRPr lang="it-IT" sz="2800" dirty="0">
              <a:latin typeface="Arial"/>
              <a:cs typeface="Arial"/>
            </a:endParaRPr>
          </a:p>
          <a:p>
            <a:pPr marL="335460" lvl="4" indent="-335460">
              <a:spcBef>
                <a:spcPts val="554"/>
              </a:spcBef>
              <a:buClr>
                <a:srgbClr val="786860"/>
              </a:buClr>
              <a:buFont typeface="Wingdings" panose="05000000000000000000" pitchFamily="2" charset="2"/>
              <a:buChar char="§"/>
              <a:defRPr/>
            </a:pPr>
            <a:r>
              <a:rPr lang="it-IT" sz="2800" b="1" dirty="0">
                <a:solidFill>
                  <a:srgbClr val="C00000"/>
                </a:solidFill>
                <a:latin typeface="Arial"/>
                <a:cs typeface="Arial"/>
              </a:rPr>
              <a:t>ISA Italia 510 </a:t>
            </a:r>
            <a:r>
              <a:rPr lang="it-IT" sz="2800" dirty="0">
                <a:latin typeface="Arial"/>
                <a:cs typeface="Arial"/>
              </a:rPr>
              <a:t>“Primi incarichi di revisione contabile – saldi di apertura”</a:t>
            </a:r>
          </a:p>
          <a:p>
            <a:pPr marL="335460" lvl="4" indent="-335460">
              <a:spcBef>
                <a:spcPts val="554"/>
              </a:spcBef>
              <a:buClr>
                <a:srgbClr val="786860"/>
              </a:buClr>
              <a:buFont typeface="Wingdings" panose="05000000000000000000" pitchFamily="2" charset="2"/>
              <a:buChar char="§"/>
              <a:defRPr/>
            </a:pPr>
            <a:r>
              <a:rPr lang="it-IT" sz="2800" b="1" dirty="0">
                <a:solidFill>
                  <a:srgbClr val="C00000"/>
                </a:solidFill>
                <a:latin typeface="Arial"/>
                <a:cs typeface="Arial"/>
              </a:rPr>
              <a:t>ISA Italia 560</a:t>
            </a:r>
            <a:r>
              <a:rPr lang="it-IT" sz="2800" dirty="0">
                <a:solidFill>
                  <a:srgbClr val="C00000"/>
                </a:solidFill>
                <a:latin typeface="Arial"/>
                <a:cs typeface="Arial"/>
              </a:rPr>
              <a:t> </a:t>
            </a:r>
            <a:r>
              <a:rPr lang="it-IT" sz="2800" dirty="0">
                <a:latin typeface="Arial"/>
                <a:cs typeface="Arial"/>
              </a:rPr>
              <a:t>“Eventi successivi” </a:t>
            </a:r>
          </a:p>
          <a:p>
            <a:pPr marL="335460" lvl="4" indent="-335460">
              <a:spcBef>
                <a:spcPts val="554"/>
              </a:spcBef>
              <a:buClr>
                <a:srgbClr val="786860"/>
              </a:buClr>
              <a:buFont typeface="Wingdings" panose="05000000000000000000" pitchFamily="2" charset="2"/>
              <a:buChar char="§"/>
              <a:defRPr/>
            </a:pPr>
            <a:r>
              <a:rPr lang="it-IT" sz="2800" b="1" dirty="0">
                <a:solidFill>
                  <a:srgbClr val="C00000"/>
                </a:solidFill>
                <a:latin typeface="Arial"/>
                <a:cs typeface="Arial"/>
              </a:rPr>
              <a:t>ISA Italia 570 </a:t>
            </a:r>
            <a:r>
              <a:rPr lang="it-IT" sz="2800" dirty="0">
                <a:latin typeface="Arial"/>
                <a:cs typeface="Arial"/>
              </a:rPr>
              <a:t>“Continuità aziendale” </a:t>
            </a:r>
          </a:p>
          <a:p>
            <a:pPr marL="335460" lvl="4" indent="-335460">
              <a:spcBef>
                <a:spcPts val="554"/>
              </a:spcBef>
              <a:buClr>
                <a:srgbClr val="786860"/>
              </a:buClr>
              <a:buFont typeface="Wingdings" panose="05000000000000000000" pitchFamily="2" charset="2"/>
              <a:buChar char="§"/>
              <a:defRPr/>
            </a:pPr>
            <a:r>
              <a:rPr lang="it-IT" sz="2800" b="1" dirty="0">
                <a:solidFill>
                  <a:srgbClr val="C00000"/>
                </a:solidFill>
                <a:latin typeface="Arial"/>
                <a:cs typeface="Arial"/>
              </a:rPr>
              <a:t>ISA Italia 580 </a:t>
            </a:r>
            <a:r>
              <a:rPr lang="it-IT" sz="2800" dirty="0">
                <a:latin typeface="Arial"/>
                <a:cs typeface="Arial"/>
              </a:rPr>
              <a:t>“Attestazioni scritte”</a:t>
            </a:r>
          </a:p>
          <a:p>
            <a:pPr lvl="1">
              <a:spcBef>
                <a:spcPts val="554"/>
              </a:spcBef>
              <a:buFont typeface="Arial" charset="0"/>
              <a:buChar char="•"/>
              <a:defRPr/>
            </a:pPr>
            <a:endParaRPr lang="it-IT" sz="2215" dirty="0">
              <a:solidFill>
                <a:schemeClr val="accent6"/>
              </a:solidFill>
            </a:endParaRPr>
          </a:p>
        </p:txBody>
      </p:sp>
      <p:sp>
        <p:nvSpPr>
          <p:cNvPr id="2" name="Segnaposto piè di pagina 1"/>
          <p:cNvSpPr>
            <a:spLocks noGrp="1"/>
          </p:cNvSpPr>
          <p:nvPr>
            <p:ph type="ftr" sz="quarter" idx="11"/>
          </p:nvPr>
        </p:nvSpPr>
        <p:spPr>
          <a:xfrm>
            <a:off x="2594234" y="6269074"/>
            <a:ext cx="3425566" cy="48546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
        <p:nvSpPr>
          <p:cNvPr id="4" name="CasellaDiTesto 3"/>
          <p:cNvSpPr txBox="1"/>
          <p:nvPr/>
        </p:nvSpPr>
        <p:spPr>
          <a:xfrm>
            <a:off x="9728378" y="6511807"/>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584159312"/>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olo 1"/>
          <p:cNvSpPr>
            <a:spLocks noGrp="1"/>
          </p:cNvSpPr>
          <p:nvPr>
            <p:ph type="title"/>
          </p:nvPr>
        </p:nvSpPr>
        <p:spPr>
          <a:xfrm>
            <a:off x="603823" y="43031"/>
            <a:ext cx="7756263" cy="1054250"/>
          </a:xfrm>
        </p:spPr>
        <p:txBody>
          <a:bodyPr/>
          <a:lstStyle/>
          <a:p>
            <a:pPr algn="ctr"/>
            <a:r>
              <a:rPr lang="it-IT" altLang="it-IT" sz="4000" dirty="0" smtClean="0">
                <a:solidFill>
                  <a:srgbClr val="C00000"/>
                </a:solidFill>
                <a:latin typeface="Arial"/>
                <a:cs typeface="Arial"/>
              </a:rPr>
              <a:t>3. Reporting</a:t>
            </a:r>
          </a:p>
        </p:txBody>
      </p:sp>
      <p:pic>
        <p:nvPicPr>
          <p:cNvPr id="178179" name="Segnaposto contenuto 5"/>
          <p:cNvPicPr>
            <a:picLocks noGrp="1" noChangeAspect="1"/>
          </p:cNvPicPr>
          <p:nvPr>
            <p:ph idx="1"/>
          </p:nvPr>
        </p:nvPicPr>
        <p:blipFill rotWithShape="1">
          <a:blip r:embed="rId2">
            <a:extLst>
              <a:ext uri="{28A0092B-C50C-407E-A947-70E740481C1C}">
                <a14:useLocalDpi xmlns:a14="http://schemas.microsoft.com/office/drawing/2010/main" val="0"/>
              </a:ext>
            </a:extLst>
          </a:blip>
          <a:srcRect l="7890"/>
          <a:stretch/>
        </p:blipFill>
        <p:spPr>
          <a:xfrm>
            <a:off x="139792" y="1682447"/>
            <a:ext cx="9004208" cy="4280505"/>
          </a:xfrm>
        </p:spPr>
      </p:pic>
      <p:sp>
        <p:nvSpPr>
          <p:cNvPr id="2" name="Segnaposto piè di pagina 1"/>
          <p:cNvSpPr>
            <a:spLocks noGrp="1"/>
          </p:cNvSpPr>
          <p:nvPr>
            <p:ph type="ftr" sz="quarter" idx="11"/>
          </p:nvPr>
        </p:nvSpPr>
        <p:spPr>
          <a:xfrm>
            <a:off x="2810420" y="6344004"/>
            <a:ext cx="3209380"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178181" name="Ovale 1"/>
          <p:cNvSpPr>
            <a:spLocks noChangeArrowheads="1"/>
          </p:cNvSpPr>
          <p:nvPr/>
        </p:nvSpPr>
        <p:spPr bwMode="auto">
          <a:xfrm>
            <a:off x="6118906" y="2624820"/>
            <a:ext cx="2541285" cy="604610"/>
          </a:xfrm>
          <a:prstGeom prst="ellipse">
            <a:avLst/>
          </a:prstGeom>
          <a:noFill/>
          <a:ln w="57150" algn="ctr">
            <a:solidFill>
              <a:srgbClr val="FFFF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pic>
        <p:nvPicPr>
          <p:cNvPr id="8" name="Immagine 7" descr="logo studio.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849499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9450" y="272824"/>
            <a:ext cx="7756263" cy="1384223"/>
          </a:xfrm>
        </p:spPr>
        <p:txBody>
          <a:bodyPr>
            <a:normAutofit fontScale="90000"/>
          </a:bodyPr>
          <a:lstStyle/>
          <a:p>
            <a:pPr>
              <a:defRPr/>
            </a:pPr>
            <a:r>
              <a:rPr lang="en-US" sz="2400" dirty="0" smtClean="0">
                <a:solidFill>
                  <a:srgbClr val="C00000"/>
                </a:solidFill>
              </a:rPr>
              <a:t>Isa Italia 260 </a:t>
            </a:r>
            <a:r>
              <a:rPr lang="en-US" sz="2400" dirty="0">
                <a:solidFill>
                  <a:srgbClr val="C00000"/>
                </a:solidFill>
              </a:rPr>
              <a:t/>
            </a:r>
            <a:br>
              <a:rPr lang="en-US" sz="2400" dirty="0">
                <a:solidFill>
                  <a:srgbClr val="C00000"/>
                </a:solidFill>
              </a:rPr>
            </a:br>
            <a:r>
              <a:rPr lang="en-US" sz="1800" dirty="0">
                <a:solidFill>
                  <a:srgbClr val="C00000"/>
                </a:solidFill>
                <a:ea typeface="ＭＳ Ｐゴシック" pitchFamily="34" charset="-128"/>
              </a:rPr>
              <a:t/>
            </a:r>
            <a:br>
              <a:rPr lang="en-US" sz="1800" dirty="0">
                <a:solidFill>
                  <a:srgbClr val="C00000"/>
                </a:solidFill>
                <a:ea typeface="ＭＳ Ｐゴシック" pitchFamily="34" charset="-128"/>
              </a:rPr>
            </a:br>
            <a:r>
              <a:rPr lang="en-US" sz="1800" dirty="0">
                <a:solidFill>
                  <a:srgbClr val="C00000"/>
                </a:solidFill>
                <a:ea typeface="ＭＳ Ｐゴシック" pitchFamily="34" charset="-128"/>
              </a:rPr>
              <a:t/>
            </a:r>
            <a:br>
              <a:rPr lang="en-US" sz="1800" dirty="0">
                <a:solidFill>
                  <a:srgbClr val="C00000"/>
                </a:solidFill>
                <a:ea typeface="ＭＳ Ｐゴシック" pitchFamily="34" charset="-128"/>
              </a:rPr>
            </a:br>
            <a:r>
              <a:rPr lang="en-US" sz="2400" dirty="0">
                <a:solidFill>
                  <a:srgbClr val="C00000"/>
                </a:solidFill>
                <a:ea typeface="ＭＳ Ｐゴシック" pitchFamily="34" charset="-128"/>
              </a:rPr>
              <a:t/>
            </a:r>
            <a:br>
              <a:rPr lang="en-US" sz="2400" dirty="0">
                <a:solidFill>
                  <a:srgbClr val="C00000"/>
                </a:solidFill>
                <a:ea typeface="ＭＳ Ｐゴシック" pitchFamily="34" charset="-128"/>
              </a:rPr>
            </a:br>
            <a:r>
              <a:rPr lang="en-US" sz="2400" dirty="0" smtClean="0">
                <a:solidFill>
                  <a:srgbClr val="C00000"/>
                </a:solidFill>
                <a:ea typeface="ＭＳ Ｐゴシック" pitchFamily="34" charset="-128"/>
              </a:rPr>
              <a:t/>
            </a:r>
            <a:br>
              <a:rPr lang="en-US" sz="2400" dirty="0" smtClean="0">
                <a:solidFill>
                  <a:srgbClr val="C00000"/>
                </a:solidFill>
                <a:ea typeface="ＭＳ Ｐゴシック" pitchFamily="34" charset="-128"/>
              </a:rPr>
            </a:br>
            <a:r>
              <a:rPr lang="en-US" sz="1800" dirty="0">
                <a:solidFill>
                  <a:srgbClr val="C00000"/>
                </a:solidFill>
                <a:ea typeface="ＭＳ Ｐゴシック" pitchFamily="34" charset="-128"/>
              </a:rPr>
              <a:t/>
            </a:r>
            <a:br>
              <a:rPr lang="en-US" sz="1800" dirty="0">
                <a:solidFill>
                  <a:srgbClr val="C00000"/>
                </a:solidFill>
                <a:ea typeface="ＭＳ Ｐゴシック" pitchFamily="34" charset="-128"/>
              </a:rPr>
            </a:br>
            <a:r>
              <a:rPr lang="en-US" sz="3200" dirty="0">
                <a:solidFill>
                  <a:srgbClr val="C00000"/>
                </a:solidFill>
                <a:ea typeface="ＭＳ Ｐゴシック" pitchFamily="34" charset="-128"/>
              </a:rPr>
              <a:t/>
            </a:r>
            <a:br>
              <a:rPr lang="en-US" sz="3200" dirty="0">
                <a:solidFill>
                  <a:srgbClr val="C00000"/>
                </a:solidFill>
                <a:ea typeface="ＭＳ Ｐゴシック" pitchFamily="34" charset="-128"/>
              </a:rPr>
            </a:br>
            <a:r>
              <a:rPr lang="en-US" sz="3200" dirty="0">
                <a:solidFill>
                  <a:srgbClr val="C00000"/>
                </a:solidFill>
                <a:ea typeface="ＭＳ Ｐゴシック" pitchFamily="34" charset="-128"/>
              </a:rPr>
              <a:t/>
            </a:r>
            <a:br>
              <a:rPr lang="en-US" sz="3200" dirty="0">
                <a:solidFill>
                  <a:srgbClr val="C00000"/>
                </a:solidFill>
                <a:ea typeface="ＭＳ Ｐゴシック" pitchFamily="34" charset="-128"/>
              </a:rPr>
            </a:br>
            <a:r>
              <a:rPr lang="en-US" sz="3200" dirty="0" smtClean="0">
                <a:solidFill>
                  <a:srgbClr val="C00000"/>
                </a:solidFill>
              </a:rPr>
              <a:t> </a:t>
            </a:r>
            <a:endParaRPr lang="fr-FR" sz="3200" dirty="0">
              <a:solidFill>
                <a:srgbClr val="C00000"/>
              </a:solidFill>
            </a:endParaRPr>
          </a:p>
        </p:txBody>
      </p:sp>
      <p:sp>
        <p:nvSpPr>
          <p:cNvPr id="3" name="Segnaposto testo 2"/>
          <p:cNvSpPr>
            <a:spLocks noGrp="1"/>
          </p:cNvSpPr>
          <p:nvPr>
            <p:ph idx="1"/>
          </p:nvPr>
        </p:nvSpPr>
        <p:spPr>
          <a:xfrm>
            <a:off x="320729" y="2017450"/>
            <a:ext cx="8428774" cy="4244528"/>
          </a:xfrm>
        </p:spPr>
        <p:txBody>
          <a:bodyPr>
            <a:normAutofit/>
          </a:bodyPr>
          <a:lstStyle/>
          <a:p>
            <a:pPr marL="0" indent="0">
              <a:defRPr/>
            </a:pPr>
            <a:r>
              <a:rPr lang="it-IT" sz="2400" b="0" dirty="0" smtClean="0">
                <a:solidFill>
                  <a:srgbClr val="000000"/>
                </a:solidFill>
                <a:latin typeface="Arial"/>
                <a:cs typeface="Arial"/>
              </a:rPr>
              <a:t>Effetti sulla relazione di revisione conseguenti alla inadeguatezza della comunicazione con TCWG</a:t>
            </a:r>
          </a:p>
          <a:p>
            <a:pPr marL="317414" indent="-317414">
              <a:buFont typeface="Wingdings" panose="05000000000000000000" pitchFamily="2" charset="2"/>
              <a:buChar char="§"/>
              <a:defRPr/>
            </a:pPr>
            <a:r>
              <a:rPr lang="it-IT" sz="2400" b="0" dirty="0" smtClean="0">
                <a:solidFill>
                  <a:srgbClr val="000000"/>
                </a:solidFill>
                <a:latin typeface="Arial"/>
                <a:cs typeface="Arial"/>
              </a:rPr>
              <a:t>Esprime giudizio con modifica a seguito della limitazione allo svolgimento di procedure di revisione               ISA Italia 705</a:t>
            </a:r>
          </a:p>
          <a:p>
            <a:pPr marL="317414" indent="-317414">
              <a:buFont typeface="Wingdings" panose="05000000000000000000" pitchFamily="2" charset="2"/>
              <a:buChar char="§"/>
              <a:defRPr/>
            </a:pPr>
            <a:r>
              <a:rPr lang="it-IT" sz="2400" b="0" dirty="0" smtClean="0">
                <a:solidFill>
                  <a:srgbClr val="000000"/>
                </a:solidFill>
                <a:latin typeface="Arial"/>
                <a:cs typeface="Arial"/>
              </a:rPr>
              <a:t>Ottenere parere legale su condotta diversa da prendere </a:t>
            </a:r>
          </a:p>
          <a:p>
            <a:pPr marL="317414" indent="-317414">
              <a:buFont typeface="Wingdings" panose="05000000000000000000" pitchFamily="2" charset="2"/>
              <a:buChar char="§"/>
              <a:defRPr/>
            </a:pPr>
            <a:r>
              <a:rPr lang="it-IT" sz="2400" b="0" dirty="0" smtClean="0">
                <a:solidFill>
                  <a:srgbClr val="000000"/>
                </a:solidFill>
                <a:latin typeface="Arial"/>
                <a:cs typeface="Arial"/>
              </a:rPr>
              <a:t>Comunicare con l’organismo di vigilanza o un livello di governance della società di grado elevato (assemblea)</a:t>
            </a:r>
          </a:p>
          <a:p>
            <a:pPr marL="317414" indent="-317414">
              <a:buFont typeface="Wingdings" panose="05000000000000000000" pitchFamily="2" charset="2"/>
              <a:buChar char="§"/>
              <a:defRPr/>
            </a:pPr>
            <a:r>
              <a:rPr lang="it-IT" sz="2400" b="0" dirty="0" smtClean="0">
                <a:solidFill>
                  <a:srgbClr val="000000"/>
                </a:solidFill>
                <a:latin typeface="Arial"/>
                <a:cs typeface="Arial"/>
              </a:rPr>
              <a:t>Recedere  dall’incarico               regolamento MEF 261 dicembre 2012</a:t>
            </a:r>
            <a:endParaRPr lang="fr-FR" sz="2400" b="0" dirty="0">
              <a:solidFill>
                <a:srgbClr val="000000"/>
              </a:solidFill>
              <a:latin typeface="Arial"/>
              <a:cs typeface="Arial"/>
            </a:endParaRPr>
          </a:p>
        </p:txBody>
      </p:sp>
      <p:sp>
        <p:nvSpPr>
          <p:cNvPr id="4" name="Segnaposto piè di pagina 3"/>
          <p:cNvSpPr>
            <a:spLocks noGrp="1"/>
          </p:cNvSpPr>
          <p:nvPr>
            <p:ph type="ftr" sz="quarter" idx="11"/>
          </p:nvPr>
        </p:nvSpPr>
        <p:spPr>
          <a:xfrm>
            <a:off x="2697277" y="6310312"/>
            <a:ext cx="3209380"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179204" name="Segnaposto testo 4"/>
          <p:cNvSpPr>
            <a:spLocks noGrp="1"/>
          </p:cNvSpPr>
          <p:nvPr>
            <p:ph type="body" sz="quarter" idx="4294967295"/>
          </p:nvPr>
        </p:nvSpPr>
        <p:spPr>
          <a:xfrm>
            <a:off x="0" y="272824"/>
            <a:ext cx="7979752" cy="1866901"/>
          </a:xfrm>
        </p:spPr>
        <p:txBody>
          <a:bodyPr>
            <a:noAutofit/>
          </a:bodyPr>
          <a:lstStyle/>
          <a:p>
            <a:pPr marL="0" indent="0" algn="ctr">
              <a:spcBef>
                <a:spcPct val="0"/>
              </a:spcBef>
              <a:spcAft>
                <a:spcPct val="0"/>
              </a:spcAft>
              <a:buNone/>
            </a:pPr>
            <a:r>
              <a:rPr lang="en-US" altLang="it-IT" sz="4000" dirty="0">
                <a:solidFill>
                  <a:srgbClr val="C00000"/>
                </a:solidFill>
                <a:latin typeface="Arial"/>
                <a:ea typeface="+mj-ea"/>
                <a:cs typeface="Arial"/>
              </a:rPr>
              <a:t>Isa Italia</a:t>
            </a:r>
          </a:p>
          <a:p>
            <a:pPr marL="0" indent="0" algn="ctr">
              <a:spcBef>
                <a:spcPct val="0"/>
              </a:spcBef>
              <a:spcAft>
                <a:spcPct val="0"/>
              </a:spcAft>
              <a:buNone/>
            </a:pPr>
            <a:r>
              <a:rPr lang="en-US" altLang="it-IT" sz="4000" dirty="0" err="1">
                <a:solidFill>
                  <a:srgbClr val="C00000"/>
                </a:solidFill>
                <a:latin typeface="Arial"/>
                <a:ea typeface="+mj-ea"/>
                <a:cs typeface="Arial"/>
              </a:rPr>
              <a:t>Comunicazioni</a:t>
            </a:r>
            <a:r>
              <a:rPr lang="en-US" altLang="it-IT" sz="4000" dirty="0">
                <a:solidFill>
                  <a:srgbClr val="C00000"/>
                </a:solidFill>
                <a:latin typeface="Arial"/>
                <a:ea typeface="+mj-ea"/>
                <a:cs typeface="Arial"/>
              </a:rPr>
              <a:t> con </a:t>
            </a:r>
            <a:r>
              <a:rPr lang="en-US" altLang="it-IT" sz="4000" dirty="0" err="1">
                <a:solidFill>
                  <a:srgbClr val="C00000"/>
                </a:solidFill>
                <a:latin typeface="Arial"/>
                <a:ea typeface="+mj-ea"/>
                <a:cs typeface="Arial"/>
              </a:rPr>
              <a:t>i</a:t>
            </a:r>
            <a:r>
              <a:rPr lang="en-US" altLang="it-IT" sz="4000" dirty="0">
                <a:solidFill>
                  <a:srgbClr val="C00000"/>
                </a:solidFill>
                <a:latin typeface="Arial"/>
                <a:ea typeface="+mj-ea"/>
                <a:cs typeface="Arial"/>
              </a:rPr>
              <a:t> </a:t>
            </a:r>
            <a:r>
              <a:rPr lang="en-US" altLang="it-IT" sz="4000" dirty="0" err="1">
                <a:solidFill>
                  <a:srgbClr val="C00000"/>
                </a:solidFill>
                <a:latin typeface="Arial"/>
                <a:ea typeface="+mj-ea"/>
                <a:cs typeface="Arial"/>
              </a:rPr>
              <a:t>responsabili</a:t>
            </a:r>
            <a:r>
              <a:rPr lang="en-US" altLang="it-IT" sz="4000" dirty="0">
                <a:solidFill>
                  <a:srgbClr val="C00000"/>
                </a:solidFill>
                <a:latin typeface="Arial"/>
                <a:ea typeface="+mj-ea"/>
                <a:cs typeface="Arial"/>
              </a:rPr>
              <a:t> della governance</a:t>
            </a:r>
            <a:endParaRPr lang="it-IT" altLang="it-IT" sz="4000" dirty="0">
              <a:solidFill>
                <a:srgbClr val="C00000"/>
              </a:solidFill>
              <a:latin typeface="Arial"/>
              <a:ea typeface="+mj-ea"/>
              <a:cs typeface="Arial"/>
            </a:endParaRPr>
          </a:p>
        </p:txBody>
      </p:sp>
      <p:sp>
        <p:nvSpPr>
          <p:cNvPr id="12" name="Pentagono 11"/>
          <p:cNvSpPr/>
          <p:nvPr/>
        </p:nvSpPr>
        <p:spPr>
          <a:xfrm flipV="1">
            <a:off x="3902234" y="5533545"/>
            <a:ext cx="1035050" cy="11865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84644" tIns="42322" rIns="84644" bIns="42322" anchor="ctr"/>
          <a:lstStyle/>
          <a:p>
            <a:pPr algn="ctr" defTabSz="914070" eaLnBrk="1" fontAlgn="auto" hangingPunct="1">
              <a:spcBef>
                <a:spcPts val="0"/>
              </a:spcBef>
              <a:spcAft>
                <a:spcPts val="0"/>
              </a:spcAft>
              <a:defRPr/>
            </a:pPr>
            <a:endParaRPr lang="fr-FR" sz="1800" b="0">
              <a:solidFill>
                <a:prstClr val="white"/>
              </a:solidFill>
            </a:endParaRPr>
          </a:p>
        </p:txBody>
      </p:sp>
      <p:pic>
        <p:nvPicPr>
          <p:cNvPr id="11" name="Immagine 10"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
        <p:nvSpPr>
          <p:cNvPr id="13" name="Pentagono 12"/>
          <p:cNvSpPr/>
          <p:nvPr/>
        </p:nvSpPr>
        <p:spPr>
          <a:xfrm flipV="1">
            <a:off x="6376716" y="3518066"/>
            <a:ext cx="1035050" cy="11865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84644" tIns="42322" rIns="84644" bIns="42322" anchor="ctr"/>
          <a:lstStyle/>
          <a:p>
            <a:pPr algn="ctr" defTabSz="914070" eaLnBrk="1" fontAlgn="auto" hangingPunct="1">
              <a:spcBef>
                <a:spcPts val="0"/>
              </a:spcBef>
              <a:spcAft>
                <a:spcPts val="0"/>
              </a:spcAft>
              <a:defRPr/>
            </a:pPr>
            <a:endParaRPr lang="fr-FR" sz="1800" b="0">
              <a:solidFill>
                <a:prstClr val="white"/>
              </a:solidFill>
            </a:endParaRPr>
          </a:p>
        </p:txBody>
      </p:sp>
    </p:spTree>
    <p:extLst>
      <p:ext uri="{BB962C8B-B14F-4D97-AF65-F5344CB8AC3E}">
        <p14:creationId xmlns:p14="http://schemas.microsoft.com/office/powerpoint/2010/main" val="993429566"/>
      </p:ext>
    </p:extLst>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23306" y="-1013248"/>
            <a:ext cx="3758209" cy="915547"/>
          </a:xfrm>
        </p:spPr>
        <p:txBody>
          <a:bodyPr>
            <a:normAutofit fontScale="90000"/>
          </a:bodyPr>
          <a:lstStyle/>
          <a:p>
            <a:pPr>
              <a:defRPr/>
            </a:pP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sz="2000" dirty="0" smtClean="0">
                <a:solidFill>
                  <a:srgbClr val="C00000"/>
                </a:solidFill>
                <a:ea typeface="ＭＳ Ｐゴシック" pitchFamily="34" charset="-128"/>
              </a:rPr>
              <a:t/>
            </a:r>
            <a:br>
              <a:rPr lang="en-US" sz="2000" dirty="0" smtClean="0">
                <a:solidFill>
                  <a:srgbClr val="C00000"/>
                </a:solidFill>
                <a:ea typeface="ＭＳ Ｐゴシック" pitchFamily="34" charset="-128"/>
              </a:rPr>
            </a:br>
            <a:r>
              <a:rPr lang="en-US" sz="2000" dirty="0" smtClean="0">
                <a:solidFill>
                  <a:srgbClr val="C00000"/>
                </a:solidFill>
                <a:ea typeface="ＭＳ Ｐゴシック" pitchFamily="34" charset="-128"/>
              </a:rPr>
              <a:t/>
            </a:r>
            <a:br>
              <a:rPr lang="en-US" sz="2000" dirty="0" smtClean="0">
                <a:solidFill>
                  <a:srgbClr val="C00000"/>
                </a:solidFill>
                <a:ea typeface="ＭＳ Ｐゴシック" pitchFamily="34" charset="-128"/>
              </a:rPr>
            </a:br>
            <a:endParaRPr lang="fr-FR" dirty="0">
              <a:solidFill>
                <a:srgbClr val="C00000"/>
              </a:solidFill>
            </a:endParaRPr>
          </a:p>
        </p:txBody>
      </p:sp>
      <p:sp>
        <p:nvSpPr>
          <p:cNvPr id="4" name="Segnaposto contenuto 3"/>
          <p:cNvSpPr>
            <a:spLocks noGrp="1"/>
          </p:cNvSpPr>
          <p:nvPr>
            <p:ph idx="1"/>
          </p:nvPr>
        </p:nvSpPr>
        <p:spPr>
          <a:xfrm>
            <a:off x="287338" y="2266284"/>
            <a:ext cx="8569325" cy="3860155"/>
          </a:xfrm>
        </p:spPr>
        <p:txBody>
          <a:bodyPr>
            <a:normAutofit fontScale="92500" lnSpcReduction="10000"/>
          </a:bodyPr>
          <a:lstStyle/>
          <a:p>
            <a:pPr marL="285750" indent="-285750" eaLnBrk="1" hangingPunct="1">
              <a:lnSpc>
                <a:spcPct val="120000"/>
              </a:lnSpc>
              <a:spcBef>
                <a:spcPct val="0"/>
              </a:spcBef>
              <a:spcAft>
                <a:spcPts val="200"/>
              </a:spcAft>
              <a:buFont typeface="Wingdings" panose="05000000000000000000" pitchFamily="2" charset="2"/>
              <a:buChar char="ü"/>
              <a:defRPr/>
            </a:pPr>
            <a:r>
              <a:rPr lang="it-IT" altLang="fr-FR" sz="2400" b="0" dirty="0" smtClean="0">
                <a:solidFill>
                  <a:srgbClr val="786860"/>
                </a:solidFill>
              </a:rPr>
              <a:t> </a:t>
            </a:r>
            <a:r>
              <a:rPr lang="it-IT" altLang="fr-FR" sz="2800" b="0" dirty="0" smtClean="0">
                <a:solidFill>
                  <a:srgbClr val="000000"/>
                </a:solidFill>
                <a:latin typeface="Arial"/>
                <a:cs typeface="Arial"/>
              </a:rPr>
              <a:t>La </a:t>
            </a:r>
            <a:r>
              <a:rPr lang="it-IT" altLang="fr-FR" sz="2800" b="0" dirty="0">
                <a:solidFill>
                  <a:srgbClr val="000000"/>
                </a:solidFill>
                <a:latin typeface="Arial"/>
                <a:cs typeface="Arial"/>
              </a:rPr>
              <a:t>comunicazione delle carenze deve essere effettuata sempre in forma scritta, tempestiva ed è obbligatoria per tutti gli incarichi di revisione legale ai sensi dell’art 14 </a:t>
            </a:r>
            <a:r>
              <a:rPr lang="it-IT" altLang="fr-FR" sz="2800" b="0" dirty="0" err="1">
                <a:solidFill>
                  <a:srgbClr val="000000"/>
                </a:solidFill>
                <a:latin typeface="Arial"/>
                <a:cs typeface="Arial"/>
              </a:rPr>
              <a:t>Dlgs</a:t>
            </a:r>
            <a:r>
              <a:rPr lang="it-IT" altLang="fr-FR" sz="2800" b="0" dirty="0">
                <a:solidFill>
                  <a:srgbClr val="000000"/>
                </a:solidFill>
                <a:latin typeface="Arial"/>
                <a:cs typeface="Arial"/>
              </a:rPr>
              <a:t>  39</a:t>
            </a:r>
          </a:p>
          <a:p>
            <a:pPr marL="285750" indent="-285750" eaLnBrk="1" hangingPunct="1">
              <a:spcBef>
                <a:spcPct val="0"/>
              </a:spcBef>
              <a:spcAft>
                <a:spcPts val="200"/>
              </a:spcAft>
              <a:buFont typeface="Wingdings" panose="05000000000000000000" pitchFamily="2" charset="2"/>
              <a:buChar char="ü"/>
              <a:defRPr/>
            </a:pPr>
            <a:r>
              <a:rPr lang="it-IT" altLang="fr-FR" sz="2800" b="0" dirty="0" smtClean="0">
                <a:solidFill>
                  <a:srgbClr val="000000"/>
                </a:solidFill>
                <a:latin typeface="Arial"/>
                <a:cs typeface="Arial"/>
              </a:rPr>
              <a:t> Si </a:t>
            </a:r>
            <a:r>
              <a:rPr lang="it-IT" altLang="fr-FR" sz="2800" b="0" dirty="0">
                <a:solidFill>
                  <a:srgbClr val="000000"/>
                </a:solidFill>
                <a:latin typeface="Arial"/>
                <a:cs typeface="Arial"/>
              </a:rPr>
              <a:t>riferisce </a:t>
            </a:r>
            <a:r>
              <a:rPr lang="it-IT" altLang="fr-FR" sz="2800" dirty="0">
                <a:solidFill>
                  <a:srgbClr val="000000"/>
                </a:solidFill>
                <a:latin typeface="Arial"/>
                <a:cs typeface="Arial"/>
              </a:rPr>
              <a:t>a tutte </a:t>
            </a:r>
            <a:r>
              <a:rPr lang="it-IT" altLang="fr-FR" sz="2800" b="0" dirty="0">
                <a:solidFill>
                  <a:srgbClr val="000000"/>
                </a:solidFill>
                <a:latin typeface="Arial"/>
                <a:cs typeface="Arial"/>
              </a:rPr>
              <a:t>le carenze, </a:t>
            </a:r>
            <a:r>
              <a:rPr lang="it-IT" altLang="fr-FR" sz="2800" dirty="0">
                <a:solidFill>
                  <a:srgbClr val="000000"/>
                </a:solidFill>
                <a:latin typeface="Arial"/>
                <a:cs typeface="Arial"/>
              </a:rPr>
              <a:t>non</a:t>
            </a:r>
            <a:r>
              <a:rPr lang="it-IT" altLang="fr-FR" sz="2800" b="0" dirty="0">
                <a:solidFill>
                  <a:srgbClr val="000000"/>
                </a:solidFill>
                <a:latin typeface="Arial"/>
                <a:cs typeface="Arial"/>
              </a:rPr>
              <a:t> solo alle carenze significative</a:t>
            </a:r>
          </a:p>
          <a:p>
            <a:pPr marL="285750" indent="-285750" eaLnBrk="1" hangingPunct="1">
              <a:spcBef>
                <a:spcPct val="0"/>
              </a:spcBef>
              <a:spcAft>
                <a:spcPts val="200"/>
              </a:spcAft>
              <a:buFont typeface="Wingdings" panose="05000000000000000000" pitchFamily="2" charset="2"/>
              <a:buChar char="ü"/>
              <a:defRPr/>
            </a:pPr>
            <a:r>
              <a:rPr lang="it-IT" altLang="fr-FR" sz="2800" b="0" dirty="0" smtClean="0">
                <a:solidFill>
                  <a:srgbClr val="000000"/>
                </a:solidFill>
                <a:latin typeface="Arial"/>
                <a:cs typeface="Arial"/>
              </a:rPr>
              <a:t> Non </a:t>
            </a:r>
            <a:r>
              <a:rPr lang="it-IT" altLang="fr-FR" sz="2800" b="0" dirty="0">
                <a:solidFill>
                  <a:srgbClr val="000000"/>
                </a:solidFill>
                <a:latin typeface="Arial"/>
                <a:cs typeface="Arial"/>
              </a:rPr>
              <a:t>impedisce di comunicare </a:t>
            </a:r>
            <a:r>
              <a:rPr lang="it-IT" altLang="fr-FR" sz="2800" dirty="0">
                <a:solidFill>
                  <a:srgbClr val="000000"/>
                </a:solidFill>
                <a:latin typeface="Arial"/>
                <a:cs typeface="Arial"/>
              </a:rPr>
              <a:t>altri aspetti </a:t>
            </a:r>
          </a:p>
          <a:p>
            <a:pPr marL="285750" indent="-285750" eaLnBrk="1" hangingPunct="1">
              <a:spcBef>
                <a:spcPct val="0"/>
              </a:spcBef>
              <a:spcAft>
                <a:spcPts val="200"/>
              </a:spcAft>
              <a:buFont typeface="Wingdings" panose="05000000000000000000" pitchFamily="2" charset="2"/>
              <a:buChar char="ü"/>
              <a:defRPr/>
            </a:pPr>
            <a:r>
              <a:rPr lang="it-IT" altLang="fr-FR" sz="2800" b="0" dirty="0" smtClean="0">
                <a:solidFill>
                  <a:srgbClr val="000000"/>
                </a:solidFill>
                <a:latin typeface="Arial"/>
                <a:cs typeface="Arial"/>
              </a:rPr>
              <a:t> La </a:t>
            </a:r>
            <a:r>
              <a:rPr lang="it-IT" altLang="fr-FR" sz="2800" b="0" dirty="0">
                <a:solidFill>
                  <a:srgbClr val="000000"/>
                </a:solidFill>
                <a:latin typeface="Arial"/>
                <a:cs typeface="Arial"/>
              </a:rPr>
              <a:t>comunicazione deve essere inviata non prima della relazione di revisione sul bilancio</a:t>
            </a:r>
          </a:p>
          <a:p>
            <a:pPr marL="0" indent="0">
              <a:buNone/>
            </a:pPr>
            <a:endParaRPr lang="it-IT" sz="2400" dirty="0">
              <a:latin typeface="Arial"/>
              <a:cs typeface="Arial"/>
            </a:endParaRPr>
          </a:p>
        </p:txBody>
      </p:sp>
      <p:sp>
        <p:nvSpPr>
          <p:cNvPr id="3" name="Segnaposto piè di pagina 2"/>
          <p:cNvSpPr>
            <a:spLocks noGrp="1"/>
          </p:cNvSpPr>
          <p:nvPr>
            <p:ph type="ftr" sz="quarter" idx="11"/>
          </p:nvPr>
        </p:nvSpPr>
        <p:spPr>
          <a:xfrm>
            <a:off x="2854330" y="6344004"/>
            <a:ext cx="3388056"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181251" name="Segnaposto testo 6"/>
          <p:cNvSpPr>
            <a:spLocks noGrp="1"/>
          </p:cNvSpPr>
          <p:nvPr>
            <p:ph type="body" sz="quarter" idx="4294967295"/>
          </p:nvPr>
        </p:nvSpPr>
        <p:spPr>
          <a:xfrm>
            <a:off x="287338" y="412242"/>
            <a:ext cx="7515225" cy="1577975"/>
          </a:xfrm>
        </p:spPr>
        <p:txBody>
          <a:bodyPr>
            <a:noAutofit/>
          </a:bodyPr>
          <a:lstStyle/>
          <a:p>
            <a:pPr marL="0" indent="0" algn="ctr">
              <a:spcBef>
                <a:spcPct val="0"/>
              </a:spcBef>
              <a:spcAft>
                <a:spcPct val="0"/>
              </a:spcAft>
              <a:buNone/>
            </a:pPr>
            <a:r>
              <a:rPr lang="en-US" sz="3600" dirty="0">
                <a:solidFill>
                  <a:srgbClr val="C00000"/>
                </a:solidFill>
                <a:latin typeface="Arial"/>
                <a:ea typeface="ＭＳ Ｐゴシック" pitchFamily="34" charset="-128"/>
                <a:cs typeface="Arial"/>
              </a:rPr>
              <a:t>Isa Italia 265</a:t>
            </a:r>
            <a:br>
              <a:rPr lang="en-US" sz="3600" dirty="0">
                <a:solidFill>
                  <a:srgbClr val="C00000"/>
                </a:solidFill>
                <a:latin typeface="Arial"/>
                <a:ea typeface="ＭＳ Ｐゴシック" pitchFamily="34" charset="-128"/>
                <a:cs typeface="Arial"/>
              </a:rPr>
            </a:br>
            <a:r>
              <a:rPr lang="en-US" altLang="it-IT" sz="2800" dirty="0" err="1" smtClean="0">
                <a:solidFill>
                  <a:srgbClr val="C00000"/>
                </a:solidFill>
                <a:latin typeface="Arial"/>
                <a:ea typeface="+mj-ea"/>
                <a:cs typeface="Arial"/>
              </a:rPr>
              <a:t>Comunicazione</a:t>
            </a:r>
            <a:r>
              <a:rPr lang="en-US" altLang="it-IT" sz="2800" dirty="0" smtClean="0">
                <a:solidFill>
                  <a:srgbClr val="2EAFA4"/>
                </a:solidFill>
                <a:latin typeface="Arial"/>
                <a:ea typeface="MS PGothic" panose="020B0600070205080204" pitchFamily="34" charset="-128"/>
                <a:cs typeface="Arial"/>
              </a:rPr>
              <a:t> </a:t>
            </a:r>
            <a:r>
              <a:rPr lang="en-US" altLang="it-IT" sz="2800" dirty="0" err="1">
                <a:solidFill>
                  <a:srgbClr val="C00000"/>
                </a:solidFill>
                <a:latin typeface="Arial"/>
                <a:ea typeface="+mj-ea"/>
                <a:cs typeface="Arial"/>
              </a:rPr>
              <a:t>delle</a:t>
            </a:r>
            <a:r>
              <a:rPr lang="en-US" altLang="it-IT" sz="2800" dirty="0">
                <a:solidFill>
                  <a:srgbClr val="C00000"/>
                </a:solidFill>
                <a:latin typeface="Arial"/>
                <a:ea typeface="+mj-ea"/>
                <a:cs typeface="Arial"/>
              </a:rPr>
              <a:t> </a:t>
            </a:r>
            <a:r>
              <a:rPr lang="en-US" altLang="it-IT" sz="2800" dirty="0" err="1">
                <a:solidFill>
                  <a:srgbClr val="C00000"/>
                </a:solidFill>
                <a:latin typeface="Arial"/>
                <a:ea typeface="+mj-ea"/>
                <a:cs typeface="Arial"/>
              </a:rPr>
              <a:t>carenze</a:t>
            </a:r>
            <a:r>
              <a:rPr lang="en-US" altLang="it-IT" sz="2800" dirty="0">
                <a:solidFill>
                  <a:srgbClr val="C00000"/>
                </a:solidFill>
                <a:latin typeface="Arial"/>
                <a:ea typeface="+mj-ea"/>
                <a:cs typeface="Arial"/>
              </a:rPr>
              <a:t> nel </a:t>
            </a:r>
            <a:r>
              <a:rPr lang="en-US" altLang="it-IT" sz="2800" dirty="0" err="1">
                <a:solidFill>
                  <a:srgbClr val="C00000"/>
                </a:solidFill>
                <a:latin typeface="Arial"/>
                <a:ea typeface="+mj-ea"/>
                <a:cs typeface="Arial"/>
              </a:rPr>
              <a:t>controllo</a:t>
            </a:r>
            <a:r>
              <a:rPr lang="en-US" altLang="it-IT" sz="2800" dirty="0">
                <a:solidFill>
                  <a:srgbClr val="C00000"/>
                </a:solidFill>
                <a:latin typeface="Arial"/>
                <a:ea typeface="+mj-ea"/>
                <a:cs typeface="Arial"/>
              </a:rPr>
              <a:t> </a:t>
            </a:r>
            <a:r>
              <a:rPr lang="en-US" altLang="it-IT" sz="2800" dirty="0" err="1">
                <a:solidFill>
                  <a:srgbClr val="C00000"/>
                </a:solidFill>
                <a:latin typeface="Arial"/>
                <a:ea typeface="+mj-ea"/>
                <a:cs typeface="Arial"/>
              </a:rPr>
              <a:t>interno</a:t>
            </a:r>
            <a:r>
              <a:rPr lang="en-US" altLang="it-IT" sz="2800" dirty="0">
                <a:solidFill>
                  <a:srgbClr val="C00000"/>
                </a:solidFill>
                <a:latin typeface="Arial"/>
                <a:ea typeface="+mj-ea"/>
                <a:cs typeface="Arial"/>
              </a:rPr>
              <a:t> ai </a:t>
            </a:r>
            <a:r>
              <a:rPr lang="en-US" altLang="it-IT" sz="2800" dirty="0" err="1">
                <a:solidFill>
                  <a:srgbClr val="C00000"/>
                </a:solidFill>
                <a:latin typeface="Arial"/>
                <a:ea typeface="+mj-ea"/>
                <a:cs typeface="Arial"/>
              </a:rPr>
              <a:t>responsabili</a:t>
            </a:r>
            <a:r>
              <a:rPr lang="en-US" altLang="it-IT" sz="2800" dirty="0">
                <a:solidFill>
                  <a:srgbClr val="C00000"/>
                </a:solidFill>
                <a:latin typeface="Arial"/>
                <a:ea typeface="+mj-ea"/>
                <a:cs typeface="Arial"/>
              </a:rPr>
              <a:t> </a:t>
            </a:r>
            <a:r>
              <a:rPr lang="en-US" altLang="it-IT" sz="2800" dirty="0" err="1">
                <a:solidFill>
                  <a:srgbClr val="C00000"/>
                </a:solidFill>
                <a:latin typeface="Arial"/>
                <a:ea typeface="+mj-ea"/>
                <a:cs typeface="Arial"/>
              </a:rPr>
              <a:t>delle</a:t>
            </a:r>
            <a:r>
              <a:rPr lang="en-US" altLang="it-IT" sz="2800" dirty="0">
                <a:solidFill>
                  <a:srgbClr val="C00000"/>
                </a:solidFill>
                <a:latin typeface="Arial"/>
                <a:ea typeface="+mj-ea"/>
                <a:cs typeface="Arial"/>
              </a:rPr>
              <a:t> </a:t>
            </a:r>
            <a:r>
              <a:rPr lang="en-US" altLang="it-IT" sz="2800" dirty="0" err="1">
                <a:solidFill>
                  <a:srgbClr val="C00000"/>
                </a:solidFill>
                <a:latin typeface="Arial"/>
                <a:ea typeface="+mj-ea"/>
                <a:cs typeface="Arial"/>
              </a:rPr>
              <a:t>attività</a:t>
            </a:r>
            <a:r>
              <a:rPr lang="en-US" altLang="it-IT" sz="2800" dirty="0">
                <a:solidFill>
                  <a:srgbClr val="C00000"/>
                </a:solidFill>
                <a:latin typeface="Arial"/>
                <a:ea typeface="+mj-ea"/>
                <a:cs typeface="Arial"/>
              </a:rPr>
              <a:t> di governance </a:t>
            </a:r>
            <a:r>
              <a:rPr lang="en-US" altLang="it-IT" sz="2800" dirty="0" err="1">
                <a:solidFill>
                  <a:srgbClr val="C00000"/>
                </a:solidFill>
                <a:latin typeface="Arial"/>
                <a:ea typeface="+mj-ea"/>
                <a:cs typeface="Arial"/>
              </a:rPr>
              <a:t>ed</a:t>
            </a:r>
            <a:r>
              <a:rPr lang="en-US" altLang="it-IT" sz="2800" dirty="0">
                <a:solidFill>
                  <a:srgbClr val="C00000"/>
                </a:solidFill>
                <a:latin typeface="Arial"/>
                <a:ea typeface="+mj-ea"/>
                <a:cs typeface="Arial"/>
              </a:rPr>
              <a:t> </a:t>
            </a:r>
            <a:r>
              <a:rPr lang="en-US" altLang="it-IT" sz="2800" dirty="0" err="1">
                <a:solidFill>
                  <a:srgbClr val="C00000"/>
                </a:solidFill>
                <a:latin typeface="Arial"/>
                <a:ea typeface="+mj-ea"/>
                <a:cs typeface="Arial"/>
              </a:rPr>
              <a:t>alla</a:t>
            </a:r>
            <a:r>
              <a:rPr lang="en-US" altLang="it-IT" sz="2800" dirty="0">
                <a:solidFill>
                  <a:srgbClr val="C00000"/>
                </a:solidFill>
                <a:latin typeface="Arial"/>
                <a:ea typeface="+mj-ea"/>
                <a:cs typeface="Arial"/>
              </a:rPr>
              <a:t> direzione</a:t>
            </a:r>
            <a:endParaRPr lang="it-IT" altLang="it-IT" sz="2800" dirty="0">
              <a:solidFill>
                <a:srgbClr val="C00000"/>
              </a:solidFill>
              <a:latin typeface="Arial"/>
              <a:ea typeface="+mj-ea"/>
              <a:cs typeface="Arial"/>
            </a:endParaRPr>
          </a:p>
        </p:txBody>
      </p:sp>
      <p:pic>
        <p:nvPicPr>
          <p:cNvPr id="8" name="Immagine 7"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159005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a:xfrm>
            <a:off x="1574719" y="6302374"/>
            <a:ext cx="5296562" cy="370417"/>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182276" name="Segnaposto testo 3"/>
          <p:cNvSpPr>
            <a:spLocks noGrp="1"/>
          </p:cNvSpPr>
          <p:nvPr>
            <p:ph type="body" sz="quarter" idx="4294967295"/>
          </p:nvPr>
        </p:nvSpPr>
        <p:spPr>
          <a:xfrm>
            <a:off x="295071" y="261755"/>
            <a:ext cx="7131050" cy="1747838"/>
          </a:xfrm>
        </p:spPr>
        <p:txBody>
          <a:bodyPr>
            <a:normAutofit fontScale="70000" lnSpcReduction="20000"/>
          </a:bodyPr>
          <a:lstStyle/>
          <a:p>
            <a:pPr marL="0" indent="0" algn="ctr">
              <a:spcBef>
                <a:spcPct val="0"/>
              </a:spcBef>
              <a:spcAft>
                <a:spcPct val="0"/>
              </a:spcAft>
              <a:buNone/>
            </a:pPr>
            <a:r>
              <a:rPr lang="en-US" sz="5700" dirty="0">
                <a:solidFill>
                  <a:srgbClr val="C00000"/>
                </a:solidFill>
                <a:latin typeface="Arial"/>
                <a:ea typeface="ＭＳ Ｐゴシック" pitchFamily="34" charset="-128"/>
                <a:cs typeface="Arial"/>
              </a:rPr>
              <a:t>Isa Italia </a:t>
            </a:r>
            <a:r>
              <a:rPr lang="en-US" sz="5700" dirty="0" smtClean="0">
                <a:solidFill>
                  <a:srgbClr val="C00000"/>
                </a:solidFill>
                <a:latin typeface="Arial"/>
                <a:ea typeface="ＭＳ Ｐゴシック" pitchFamily="34" charset="-128"/>
                <a:cs typeface="Arial"/>
              </a:rPr>
              <a:t>265</a:t>
            </a:r>
          </a:p>
          <a:p>
            <a:pPr marL="0" indent="0" algn="ctr">
              <a:spcBef>
                <a:spcPct val="0"/>
              </a:spcBef>
              <a:spcAft>
                <a:spcPct val="0"/>
              </a:spcAft>
              <a:buNone/>
            </a:pPr>
            <a:r>
              <a:rPr lang="en-US" altLang="it-IT" sz="4100" dirty="0" err="1">
                <a:solidFill>
                  <a:srgbClr val="C00000"/>
                </a:solidFill>
                <a:latin typeface="Arial"/>
                <a:ea typeface="ＭＳ Ｐゴシック" pitchFamily="34" charset="-128"/>
                <a:cs typeface="Arial"/>
              </a:rPr>
              <a:t>Comunicazione</a:t>
            </a:r>
            <a:r>
              <a:rPr lang="en-US" altLang="it-IT" sz="4100" dirty="0">
                <a:solidFill>
                  <a:srgbClr val="C00000"/>
                </a:solidFill>
                <a:latin typeface="Arial"/>
                <a:ea typeface="ＭＳ Ｐゴシック" pitchFamily="34" charset="-128"/>
                <a:cs typeface="Arial"/>
              </a:rPr>
              <a:t> </a:t>
            </a:r>
            <a:r>
              <a:rPr lang="en-US" altLang="it-IT" sz="4100" dirty="0" err="1">
                <a:solidFill>
                  <a:srgbClr val="C00000"/>
                </a:solidFill>
                <a:latin typeface="Arial"/>
                <a:ea typeface="ＭＳ Ｐゴシック" pitchFamily="34" charset="-128"/>
                <a:cs typeface="Arial"/>
              </a:rPr>
              <a:t>delle</a:t>
            </a:r>
            <a:r>
              <a:rPr lang="en-US" altLang="it-IT" sz="4100" dirty="0">
                <a:solidFill>
                  <a:srgbClr val="C00000"/>
                </a:solidFill>
                <a:latin typeface="Arial"/>
                <a:ea typeface="ＭＳ Ｐゴシック" pitchFamily="34" charset="-128"/>
                <a:cs typeface="Arial"/>
              </a:rPr>
              <a:t> </a:t>
            </a:r>
            <a:r>
              <a:rPr lang="en-US" altLang="it-IT" sz="4100" dirty="0" err="1">
                <a:solidFill>
                  <a:srgbClr val="C00000"/>
                </a:solidFill>
                <a:latin typeface="Arial"/>
                <a:ea typeface="ＭＳ Ｐゴシック" pitchFamily="34" charset="-128"/>
                <a:cs typeface="Arial"/>
              </a:rPr>
              <a:t>carenze</a:t>
            </a:r>
            <a:r>
              <a:rPr lang="en-US" altLang="it-IT" sz="4100" dirty="0">
                <a:solidFill>
                  <a:srgbClr val="C00000"/>
                </a:solidFill>
                <a:latin typeface="Arial"/>
                <a:ea typeface="ＭＳ Ｐゴシック" pitchFamily="34" charset="-128"/>
                <a:cs typeface="Arial"/>
              </a:rPr>
              <a:t> nel </a:t>
            </a:r>
            <a:r>
              <a:rPr lang="en-US" altLang="it-IT" sz="4100" dirty="0" err="1">
                <a:solidFill>
                  <a:srgbClr val="C00000"/>
                </a:solidFill>
                <a:latin typeface="Arial"/>
                <a:ea typeface="ＭＳ Ｐゴシック" pitchFamily="34" charset="-128"/>
                <a:cs typeface="Arial"/>
              </a:rPr>
              <a:t>controllo</a:t>
            </a:r>
            <a:r>
              <a:rPr lang="en-US" altLang="it-IT" sz="4100" dirty="0">
                <a:solidFill>
                  <a:srgbClr val="C00000"/>
                </a:solidFill>
                <a:latin typeface="Arial"/>
                <a:ea typeface="ＭＳ Ｐゴシック" pitchFamily="34" charset="-128"/>
                <a:cs typeface="Arial"/>
              </a:rPr>
              <a:t> </a:t>
            </a:r>
            <a:r>
              <a:rPr lang="en-US" altLang="it-IT" sz="4100" dirty="0" err="1">
                <a:solidFill>
                  <a:srgbClr val="C00000"/>
                </a:solidFill>
                <a:latin typeface="Arial"/>
                <a:ea typeface="ＭＳ Ｐゴシック" pitchFamily="34" charset="-128"/>
                <a:cs typeface="Arial"/>
              </a:rPr>
              <a:t>interno</a:t>
            </a:r>
            <a:r>
              <a:rPr lang="en-US" altLang="it-IT" sz="4100" dirty="0">
                <a:solidFill>
                  <a:srgbClr val="C00000"/>
                </a:solidFill>
                <a:latin typeface="Arial"/>
                <a:ea typeface="ＭＳ Ｐゴシック" pitchFamily="34" charset="-128"/>
                <a:cs typeface="Arial"/>
              </a:rPr>
              <a:t> ai </a:t>
            </a:r>
            <a:r>
              <a:rPr lang="en-US" altLang="it-IT" sz="4100" dirty="0" err="1">
                <a:solidFill>
                  <a:srgbClr val="C00000"/>
                </a:solidFill>
                <a:latin typeface="Arial"/>
                <a:ea typeface="ＭＳ Ｐゴシック" pitchFamily="34" charset="-128"/>
                <a:cs typeface="Arial"/>
              </a:rPr>
              <a:t>responsabili</a:t>
            </a:r>
            <a:r>
              <a:rPr lang="en-US" altLang="it-IT" sz="4100" dirty="0">
                <a:solidFill>
                  <a:srgbClr val="C00000"/>
                </a:solidFill>
                <a:latin typeface="Arial"/>
                <a:ea typeface="ＭＳ Ｐゴシック" pitchFamily="34" charset="-128"/>
                <a:cs typeface="Arial"/>
              </a:rPr>
              <a:t> </a:t>
            </a:r>
            <a:r>
              <a:rPr lang="en-US" altLang="it-IT" sz="4100" dirty="0" err="1">
                <a:solidFill>
                  <a:srgbClr val="C00000"/>
                </a:solidFill>
                <a:latin typeface="Arial"/>
                <a:ea typeface="ＭＳ Ｐゴシック" pitchFamily="34" charset="-128"/>
                <a:cs typeface="Arial"/>
              </a:rPr>
              <a:t>delle</a:t>
            </a:r>
            <a:r>
              <a:rPr lang="en-US" altLang="it-IT" sz="4100" dirty="0">
                <a:solidFill>
                  <a:srgbClr val="C00000"/>
                </a:solidFill>
                <a:latin typeface="Arial"/>
                <a:ea typeface="ＭＳ Ｐゴシック" pitchFamily="34" charset="-128"/>
                <a:cs typeface="Arial"/>
              </a:rPr>
              <a:t> </a:t>
            </a:r>
            <a:r>
              <a:rPr lang="en-US" altLang="it-IT" sz="4100" dirty="0" err="1">
                <a:solidFill>
                  <a:srgbClr val="C00000"/>
                </a:solidFill>
                <a:latin typeface="Arial"/>
                <a:ea typeface="ＭＳ Ｐゴシック" pitchFamily="34" charset="-128"/>
                <a:cs typeface="Arial"/>
              </a:rPr>
              <a:t>attività</a:t>
            </a:r>
            <a:r>
              <a:rPr lang="en-US" altLang="it-IT" sz="4100" dirty="0">
                <a:solidFill>
                  <a:srgbClr val="C00000"/>
                </a:solidFill>
                <a:latin typeface="Arial"/>
                <a:ea typeface="ＭＳ Ｐゴシック" pitchFamily="34" charset="-128"/>
                <a:cs typeface="Arial"/>
              </a:rPr>
              <a:t> di governance </a:t>
            </a:r>
            <a:r>
              <a:rPr lang="en-US" altLang="it-IT" sz="4100" dirty="0" err="1">
                <a:solidFill>
                  <a:srgbClr val="C00000"/>
                </a:solidFill>
                <a:latin typeface="Arial"/>
                <a:ea typeface="ＭＳ Ｐゴシック" pitchFamily="34" charset="-128"/>
                <a:cs typeface="Arial"/>
              </a:rPr>
              <a:t>ed</a:t>
            </a:r>
            <a:r>
              <a:rPr lang="en-US" altLang="it-IT" sz="4100" dirty="0">
                <a:solidFill>
                  <a:srgbClr val="C00000"/>
                </a:solidFill>
                <a:latin typeface="Arial"/>
                <a:ea typeface="ＭＳ Ｐゴシック" pitchFamily="34" charset="-128"/>
                <a:cs typeface="Arial"/>
              </a:rPr>
              <a:t> </a:t>
            </a:r>
            <a:r>
              <a:rPr lang="en-US" altLang="it-IT" sz="4100" dirty="0" err="1">
                <a:solidFill>
                  <a:srgbClr val="C00000"/>
                </a:solidFill>
                <a:latin typeface="Arial"/>
                <a:ea typeface="ＭＳ Ｐゴシック" pitchFamily="34" charset="-128"/>
                <a:cs typeface="Arial"/>
              </a:rPr>
              <a:t>alla</a:t>
            </a:r>
            <a:r>
              <a:rPr lang="en-US" altLang="it-IT" sz="4100" dirty="0">
                <a:solidFill>
                  <a:srgbClr val="C00000"/>
                </a:solidFill>
                <a:latin typeface="Arial"/>
                <a:ea typeface="ＭＳ Ｐゴシック" pitchFamily="34" charset="-128"/>
                <a:cs typeface="Arial"/>
              </a:rPr>
              <a:t> direzione</a:t>
            </a:r>
            <a:endParaRPr lang="it-IT" altLang="it-IT" sz="4100" dirty="0">
              <a:solidFill>
                <a:srgbClr val="C00000"/>
              </a:solidFill>
              <a:latin typeface="Arial"/>
              <a:ea typeface="ＭＳ Ｐゴシック" pitchFamily="34" charset="-128"/>
              <a:cs typeface="Arial"/>
            </a:endParaRPr>
          </a:p>
        </p:txBody>
      </p:sp>
      <p:sp>
        <p:nvSpPr>
          <p:cNvPr id="7" name="Rettangolo arrotondato 6"/>
          <p:cNvSpPr/>
          <p:nvPr/>
        </p:nvSpPr>
        <p:spPr>
          <a:xfrm>
            <a:off x="781517" y="1917935"/>
            <a:ext cx="7380287" cy="1984986"/>
          </a:xfrm>
          <a:prstGeom prst="roundRect">
            <a:avLst/>
          </a:prstGeom>
          <a:solidFill>
            <a:srgbClr val="2EAFA4"/>
          </a:solidFill>
          <a:ln>
            <a:noFill/>
          </a:ln>
        </p:spPr>
        <p:style>
          <a:lnRef idx="2">
            <a:schemeClr val="accent1">
              <a:shade val="50000"/>
            </a:schemeClr>
          </a:lnRef>
          <a:fillRef idx="1">
            <a:schemeClr val="accent1"/>
          </a:fillRef>
          <a:effectRef idx="0">
            <a:schemeClr val="accent1"/>
          </a:effectRef>
          <a:fontRef idx="minor">
            <a:schemeClr val="lt1"/>
          </a:fontRef>
        </p:style>
        <p:txBody>
          <a:bodyPr lIns="84644" tIns="42322" rIns="84644" bIns="42322" anchor="ctr"/>
          <a:lstStyle/>
          <a:p>
            <a:pPr algn="ctr" defTabSz="914070" eaLnBrk="1" fontAlgn="auto" hangingPunct="1">
              <a:spcBef>
                <a:spcPts val="0"/>
              </a:spcBef>
              <a:spcAft>
                <a:spcPts val="0"/>
              </a:spcAft>
              <a:defRPr/>
            </a:pPr>
            <a:r>
              <a:rPr lang="it-IT" sz="2000" b="0" dirty="0">
                <a:solidFill>
                  <a:prstClr val="white"/>
                </a:solidFill>
                <a:latin typeface="Arial"/>
                <a:cs typeface="Arial"/>
              </a:rPr>
              <a:t>Carenza </a:t>
            </a:r>
          </a:p>
          <a:p>
            <a:pPr algn="ctr" defTabSz="914070" eaLnBrk="1" fontAlgn="auto" hangingPunct="1">
              <a:spcBef>
                <a:spcPts val="0"/>
              </a:spcBef>
              <a:spcAft>
                <a:spcPts val="0"/>
              </a:spcAft>
              <a:defRPr/>
            </a:pPr>
            <a:r>
              <a:rPr lang="it-IT" sz="2000" b="0" dirty="0">
                <a:solidFill>
                  <a:prstClr val="white"/>
                </a:solidFill>
                <a:latin typeface="Arial"/>
                <a:cs typeface="Arial"/>
              </a:rPr>
              <a:t>=</a:t>
            </a:r>
          </a:p>
          <a:p>
            <a:pPr algn="ctr" defTabSz="914070" eaLnBrk="1" fontAlgn="auto" hangingPunct="1">
              <a:spcBef>
                <a:spcPts val="0"/>
              </a:spcBef>
              <a:spcAft>
                <a:spcPts val="0"/>
              </a:spcAft>
              <a:defRPr/>
            </a:pPr>
            <a:r>
              <a:rPr lang="it-IT" sz="2000" b="0" dirty="0">
                <a:solidFill>
                  <a:prstClr val="white"/>
                </a:solidFill>
                <a:latin typeface="Arial"/>
                <a:cs typeface="Arial"/>
              </a:rPr>
              <a:t>Controllo non esiste o non previene, non individua e non corregge in modo tempestivo errori nel bilancio</a:t>
            </a:r>
          </a:p>
        </p:txBody>
      </p:sp>
      <p:sp>
        <p:nvSpPr>
          <p:cNvPr id="8" name="Rettangolo arrotondato 7"/>
          <p:cNvSpPr/>
          <p:nvPr/>
        </p:nvSpPr>
        <p:spPr>
          <a:xfrm>
            <a:off x="781517" y="4008958"/>
            <a:ext cx="7380287" cy="2125662"/>
          </a:xfrm>
          <a:prstGeom prst="roundRect">
            <a:avLst/>
          </a:prstGeom>
          <a:solidFill>
            <a:srgbClr val="2EAFA4"/>
          </a:solidFill>
          <a:ln>
            <a:noFill/>
          </a:ln>
        </p:spPr>
        <p:style>
          <a:lnRef idx="2">
            <a:schemeClr val="accent1">
              <a:shade val="50000"/>
            </a:schemeClr>
          </a:lnRef>
          <a:fillRef idx="1">
            <a:schemeClr val="accent1"/>
          </a:fillRef>
          <a:effectRef idx="0">
            <a:schemeClr val="accent1"/>
          </a:effectRef>
          <a:fontRef idx="minor">
            <a:schemeClr val="lt1"/>
          </a:fontRef>
        </p:style>
        <p:txBody>
          <a:bodyPr lIns="84644" tIns="42322" rIns="84644" bIns="42322" anchor="ctr"/>
          <a:lstStyle/>
          <a:p>
            <a:pPr algn="ctr" defTabSz="914070"/>
            <a:r>
              <a:rPr lang="it-IT" sz="2000" dirty="0">
                <a:solidFill>
                  <a:prstClr val="white"/>
                </a:solidFill>
                <a:latin typeface="Arial"/>
                <a:cs typeface="Arial"/>
              </a:rPr>
              <a:t>Carenza significativa </a:t>
            </a:r>
          </a:p>
          <a:p>
            <a:pPr algn="ctr" defTabSz="914070"/>
            <a:r>
              <a:rPr lang="it-IT" sz="2000" dirty="0">
                <a:solidFill>
                  <a:prstClr val="white"/>
                </a:solidFill>
                <a:latin typeface="Arial"/>
                <a:cs typeface="Arial"/>
              </a:rPr>
              <a:t>=</a:t>
            </a:r>
          </a:p>
          <a:p>
            <a:pPr algn="ctr" defTabSz="914070"/>
            <a:r>
              <a:rPr lang="it-IT" sz="2000" dirty="0">
                <a:solidFill>
                  <a:prstClr val="white"/>
                </a:solidFill>
                <a:latin typeface="Arial"/>
                <a:cs typeface="Arial"/>
              </a:rPr>
              <a:t>Carenza  che merita di  essere portata all’attenzione di TCWG</a:t>
            </a:r>
          </a:p>
          <a:p>
            <a:pPr algn="ctr" defTabSz="914070"/>
            <a:r>
              <a:rPr lang="it-IT" sz="2000" dirty="0">
                <a:solidFill>
                  <a:prstClr val="white"/>
                </a:solidFill>
                <a:latin typeface="Arial"/>
                <a:cs typeface="Arial"/>
              </a:rPr>
              <a:t>[errore è accaduto o è probabile che accada</a:t>
            </a:r>
          </a:p>
          <a:p>
            <a:pPr algn="ctr" defTabSz="914070"/>
            <a:r>
              <a:rPr lang="it-IT" sz="2000" dirty="0">
                <a:solidFill>
                  <a:prstClr val="white"/>
                </a:solidFill>
                <a:latin typeface="Arial"/>
                <a:cs typeface="Arial"/>
              </a:rPr>
              <a:t>o in futuro genererà errori significativi di bilancio]</a:t>
            </a:r>
          </a:p>
        </p:txBody>
      </p:sp>
      <p:pic>
        <p:nvPicPr>
          <p:cNvPr id="10" name="Immagine 9"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299275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8489" y="43030"/>
            <a:ext cx="7756263" cy="1710779"/>
          </a:xfrm>
        </p:spPr>
        <p:txBody>
          <a:bodyPr>
            <a:normAutofit fontScale="90000"/>
          </a:bodyPr>
          <a:lstStyle/>
          <a:p>
            <a:pPr>
              <a:defRPr/>
            </a:pPr>
            <a:r>
              <a:rPr lang="en-US" dirty="0" smtClean="0">
                <a:solidFill>
                  <a:srgbClr val="C00000"/>
                </a:solidFill>
              </a:rPr>
              <a:t>Isa Italia </a:t>
            </a:r>
            <a:r>
              <a:rPr lang="en-US" dirty="0" smtClean="0">
                <a:solidFill>
                  <a:srgbClr val="C00000"/>
                </a:solidFill>
                <a:ea typeface="ＭＳ Ｐゴシック" pitchFamily="34" charset="-128"/>
              </a:rPr>
              <a:t>265 </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sz="1700" dirty="0" smtClean="0">
                <a:solidFill>
                  <a:srgbClr val="C00000"/>
                </a:solidFill>
                <a:ea typeface="ＭＳ Ｐゴシック" pitchFamily="34" charset="-128"/>
              </a:rPr>
              <a:t/>
            </a:r>
            <a:br>
              <a:rPr lang="en-US" sz="1700" dirty="0" smtClean="0">
                <a:solidFill>
                  <a:srgbClr val="C00000"/>
                </a:solidFill>
                <a:ea typeface="ＭＳ Ｐゴシック" pitchFamily="34" charset="-128"/>
              </a:rPr>
            </a:br>
            <a:r>
              <a:rPr lang="en-US" sz="1700" dirty="0">
                <a:solidFill>
                  <a:srgbClr val="C00000"/>
                </a:solidFill>
                <a:ea typeface="ＭＳ Ｐゴシック" pitchFamily="34" charset="-128"/>
              </a:rPr>
              <a:t/>
            </a:r>
            <a:br>
              <a:rPr lang="en-US" sz="1700" dirty="0">
                <a:solidFill>
                  <a:srgbClr val="C00000"/>
                </a:solidFill>
                <a:ea typeface="ＭＳ Ｐゴシック" pitchFamily="34" charset="-128"/>
              </a:rPr>
            </a:b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smtClean="0">
                <a:solidFill>
                  <a:srgbClr val="C00000"/>
                </a:solidFill>
              </a:rPr>
              <a:t> </a:t>
            </a:r>
            <a:endParaRPr lang="fr-FR" dirty="0">
              <a:solidFill>
                <a:srgbClr val="C00000"/>
              </a:solidFill>
            </a:endParaRPr>
          </a:p>
        </p:txBody>
      </p:sp>
      <p:sp>
        <p:nvSpPr>
          <p:cNvPr id="183299" name="Segnaposto contenuto 2"/>
          <p:cNvSpPr>
            <a:spLocks noGrp="1"/>
          </p:cNvSpPr>
          <p:nvPr>
            <p:ph idx="1"/>
          </p:nvPr>
        </p:nvSpPr>
        <p:spPr>
          <a:xfrm>
            <a:off x="688489" y="2520480"/>
            <a:ext cx="7745505" cy="4008811"/>
          </a:xfrm>
        </p:spPr>
        <p:txBody>
          <a:bodyPr>
            <a:normAutofit lnSpcReduction="10000"/>
          </a:bodyPr>
          <a:lstStyle/>
          <a:p>
            <a:pPr marL="0" indent="0">
              <a:spcBef>
                <a:spcPct val="0"/>
              </a:spcBef>
            </a:pPr>
            <a:r>
              <a:rPr lang="it-IT" altLang="it-IT" sz="2600" b="0" dirty="0" smtClean="0">
                <a:solidFill>
                  <a:srgbClr val="000000"/>
                </a:solidFill>
                <a:latin typeface="Arial"/>
                <a:cs typeface="Arial"/>
              </a:rPr>
              <a:t> Le altre informazioni che possono essere comunicate riguardano:</a:t>
            </a:r>
          </a:p>
          <a:p>
            <a:pPr marL="0" indent="0">
              <a:spcBef>
                <a:spcPct val="0"/>
              </a:spcBef>
              <a:buFont typeface="Wingdings" panose="05000000000000000000" pitchFamily="2" charset="2"/>
              <a:buChar char="§"/>
            </a:pPr>
            <a:r>
              <a:rPr lang="it-IT" altLang="it-IT" sz="2600" b="0" dirty="0" smtClean="0">
                <a:solidFill>
                  <a:srgbClr val="000000"/>
                </a:solidFill>
                <a:latin typeface="Arial"/>
                <a:cs typeface="Arial"/>
              </a:rPr>
              <a:t> Se avesse svolto procedure più ampie sul controllo interno, avrebbe potuto identificare un numero maggiore di carenze da comunicare o, viceversa, da non comunicare</a:t>
            </a:r>
          </a:p>
          <a:p>
            <a:pPr marL="0" indent="0">
              <a:spcBef>
                <a:spcPct val="0"/>
              </a:spcBef>
              <a:buFont typeface="Wingdings" panose="05000000000000000000" pitchFamily="2" charset="2"/>
              <a:buChar char="§"/>
            </a:pPr>
            <a:r>
              <a:rPr lang="it-IT" altLang="it-IT" sz="2600" b="0" dirty="0" smtClean="0">
                <a:solidFill>
                  <a:srgbClr val="000000"/>
                </a:solidFill>
                <a:latin typeface="Arial"/>
                <a:cs typeface="Arial"/>
              </a:rPr>
              <a:t> La finalità della comunicazione, rivolta solo a TCWG, e può non essere adatta ad altre finalità</a:t>
            </a:r>
          </a:p>
          <a:p>
            <a:pPr marL="0" indent="0">
              <a:spcBef>
                <a:spcPct val="0"/>
              </a:spcBef>
              <a:buFont typeface="Wingdings" panose="05000000000000000000" pitchFamily="2" charset="2"/>
              <a:buChar char="§"/>
            </a:pPr>
            <a:r>
              <a:rPr lang="it-IT" altLang="it-IT" sz="2600" b="0" dirty="0" smtClean="0">
                <a:solidFill>
                  <a:srgbClr val="000000"/>
                </a:solidFill>
                <a:latin typeface="Arial"/>
                <a:cs typeface="Arial"/>
              </a:rPr>
              <a:t> Le autorità cui può/deve essere inviata la comunicazione </a:t>
            </a:r>
            <a:endParaRPr lang="it-IT" altLang="it-IT" sz="2400" b="0" dirty="0" smtClean="0">
              <a:solidFill>
                <a:srgbClr val="786860"/>
              </a:solidFill>
            </a:endParaRPr>
          </a:p>
          <a:p>
            <a:pPr marL="0" indent="0">
              <a:spcBef>
                <a:spcPct val="0"/>
              </a:spcBef>
            </a:pPr>
            <a:endParaRPr lang="it-IT" altLang="it-IT" sz="2400" b="0" dirty="0" smtClean="0">
              <a:solidFill>
                <a:srgbClr val="786860"/>
              </a:solidFill>
            </a:endParaRPr>
          </a:p>
          <a:p>
            <a:pPr marL="0" indent="0">
              <a:spcBef>
                <a:spcPct val="0"/>
              </a:spcBef>
            </a:pPr>
            <a:endParaRPr lang="it-IT" altLang="it-IT" sz="2400" b="0" dirty="0" smtClean="0">
              <a:solidFill>
                <a:srgbClr val="786860"/>
              </a:solidFill>
            </a:endParaRPr>
          </a:p>
          <a:p>
            <a:pPr marL="0" indent="0">
              <a:spcBef>
                <a:spcPct val="0"/>
              </a:spcBef>
            </a:pPr>
            <a:endParaRPr lang="it-IT" altLang="it-IT" sz="2400" b="0" dirty="0" smtClean="0">
              <a:solidFill>
                <a:srgbClr val="786860"/>
              </a:solidFill>
            </a:endParaRPr>
          </a:p>
        </p:txBody>
      </p:sp>
      <p:sp>
        <p:nvSpPr>
          <p:cNvPr id="3" name="Segnaposto piè di pagina 2"/>
          <p:cNvSpPr>
            <a:spLocks noGrp="1"/>
          </p:cNvSpPr>
          <p:nvPr>
            <p:ph type="ftr" sz="quarter" idx="11"/>
          </p:nvPr>
        </p:nvSpPr>
        <p:spPr>
          <a:xfrm>
            <a:off x="2847963" y="6346728"/>
            <a:ext cx="3515064"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183300" name="Segnaposto testo 4"/>
          <p:cNvSpPr>
            <a:spLocks noGrp="1"/>
          </p:cNvSpPr>
          <p:nvPr>
            <p:ph type="body" sz="quarter" idx="4294967295"/>
          </p:nvPr>
        </p:nvSpPr>
        <p:spPr>
          <a:xfrm>
            <a:off x="166778" y="292524"/>
            <a:ext cx="7995025" cy="1862138"/>
          </a:xfrm>
        </p:spPr>
        <p:txBody>
          <a:bodyPr>
            <a:noAutofit/>
          </a:bodyPr>
          <a:lstStyle/>
          <a:p>
            <a:pPr marL="0" indent="0" algn="ctr">
              <a:spcBef>
                <a:spcPct val="0"/>
              </a:spcBef>
              <a:spcAft>
                <a:spcPct val="0"/>
              </a:spcAft>
              <a:buNone/>
            </a:pPr>
            <a:r>
              <a:rPr lang="en-US" sz="4000" dirty="0">
                <a:solidFill>
                  <a:srgbClr val="C00000"/>
                </a:solidFill>
                <a:latin typeface="Arial"/>
                <a:ea typeface="ＭＳ Ｐゴシック" pitchFamily="34" charset="-128"/>
                <a:cs typeface="Arial"/>
              </a:rPr>
              <a:t>Isa Italia </a:t>
            </a:r>
            <a:r>
              <a:rPr lang="en-US" sz="4000" dirty="0" smtClean="0">
                <a:solidFill>
                  <a:srgbClr val="C00000"/>
                </a:solidFill>
                <a:latin typeface="Arial"/>
                <a:ea typeface="ＭＳ Ｐゴシック" pitchFamily="34" charset="-128"/>
                <a:cs typeface="Arial"/>
              </a:rPr>
              <a:t>265</a:t>
            </a:r>
          </a:p>
          <a:p>
            <a:pPr marL="0" indent="0" algn="ctr">
              <a:spcBef>
                <a:spcPct val="0"/>
              </a:spcBef>
              <a:spcAft>
                <a:spcPct val="0"/>
              </a:spcAft>
              <a:buNone/>
            </a:pPr>
            <a:r>
              <a:rPr lang="en-US" altLang="it-IT" sz="2600" dirty="0" err="1" smtClean="0">
                <a:solidFill>
                  <a:srgbClr val="C00000"/>
                </a:solidFill>
                <a:latin typeface="Arial"/>
                <a:ea typeface="ＭＳ Ｐゴシック" pitchFamily="34" charset="-128"/>
                <a:cs typeface="Arial"/>
              </a:rPr>
              <a:t>Comunicazione</a:t>
            </a:r>
            <a:r>
              <a:rPr lang="en-US" altLang="it-IT" sz="2600" dirty="0" smtClean="0">
                <a:solidFill>
                  <a:srgbClr val="C00000"/>
                </a:solidFill>
                <a:latin typeface="Arial"/>
                <a:ea typeface="ＭＳ Ｐゴシック" pitchFamily="34" charset="-128"/>
                <a:cs typeface="Arial"/>
              </a:rPr>
              <a:t> </a:t>
            </a:r>
            <a:r>
              <a:rPr lang="en-US" altLang="it-IT" sz="2600" dirty="0" err="1">
                <a:solidFill>
                  <a:srgbClr val="C00000"/>
                </a:solidFill>
                <a:latin typeface="Arial"/>
                <a:ea typeface="ＭＳ Ｐゴシック" pitchFamily="34" charset="-128"/>
                <a:cs typeface="Arial"/>
              </a:rPr>
              <a:t>delle</a:t>
            </a:r>
            <a:r>
              <a:rPr lang="en-US" altLang="it-IT" sz="2600" dirty="0">
                <a:solidFill>
                  <a:srgbClr val="C00000"/>
                </a:solidFill>
                <a:latin typeface="Arial"/>
                <a:ea typeface="ＭＳ Ｐゴシック" pitchFamily="34" charset="-128"/>
                <a:cs typeface="Arial"/>
              </a:rPr>
              <a:t> </a:t>
            </a:r>
            <a:r>
              <a:rPr lang="en-US" altLang="it-IT" sz="2600" dirty="0" err="1">
                <a:solidFill>
                  <a:srgbClr val="C00000"/>
                </a:solidFill>
                <a:latin typeface="Arial"/>
                <a:ea typeface="ＭＳ Ｐゴシック" pitchFamily="34" charset="-128"/>
                <a:cs typeface="Arial"/>
              </a:rPr>
              <a:t>carenze</a:t>
            </a:r>
            <a:r>
              <a:rPr lang="en-US" altLang="it-IT" sz="2600" dirty="0">
                <a:solidFill>
                  <a:srgbClr val="C00000"/>
                </a:solidFill>
                <a:latin typeface="Arial"/>
                <a:ea typeface="ＭＳ Ｐゴシック" pitchFamily="34" charset="-128"/>
                <a:cs typeface="Arial"/>
              </a:rPr>
              <a:t> nel </a:t>
            </a:r>
            <a:r>
              <a:rPr lang="en-US" altLang="it-IT" sz="2600" dirty="0" err="1">
                <a:solidFill>
                  <a:srgbClr val="C00000"/>
                </a:solidFill>
                <a:latin typeface="Arial"/>
                <a:ea typeface="ＭＳ Ｐゴシック" pitchFamily="34" charset="-128"/>
                <a:cs typeface="Arial"/>
              </a:rPr>
              <a:t>controllo</a:t>
            </a:r>
            <a:r>
              <a:rPr lang="en-US" altLang="it-IT" sz="2600" dirty="0">
                <a:solidFill>
                  <a:srgbClr val="C00000"/>
                </a:solidFill>
                <a:latin typeface="Arial"/>
                <a:ea typeface="ＭＳ Ｐゴシック" pitchFamily="34" charset="-128"/>
                <a:cs typeface="Arial"/>
              </a:rPr>
              <a:t> </a:t>
            </a:r>
            <a:r>
              <a:rPr lang="en-US" altLang="it-IT" sz="2600" dirty="0" err="1">
                <a:solidFill>
                  <a:srgbClr val="C00000"/>
                </a:solidFill>
                <a:latin typeface="Arial"/>
                <a:ea typeface="ＭＳ Ｐゴシック" pitchFamily="34" charset="-128"/>
                <a:cs typeface="Arial"/>
              </a:rPr>
              <a:t>interno</a:t>
            </a:r>
            <a:r>
              <a:rPr lang="en-US" altLang="it-IT" sz="2600" dirty="0">
                <a:solidFill>
                  <a:srgbClr val="C00000"/>
                </a:solidFill>
                <a:latin typeface="Arial"/>
                <a:ea typeface="ＭＳ Ｐゴシック" pitchFamily="34" charset="-128"/>
                <a:cs typeface="Arial"/>
              </a:rPr>
              <a:t> ai </a:t>
            </a:r>
            <a:r>
              <a:rPr lang="en-US" altLang="it-IT" sz="2600" dirty="0" err="1">
                <a:solidFill>
                  <a:srgbClr val="C00000"/>
                </a:solidFill>
                <a:latin typeface="Arial"/>
                <a:ea typeface="ＭＳ Ｐゴシック" pitchFamily="34" charset="-128"/>
                <a:cs typeface="Arial"/>
              </a:rPr>
              <a:t>responsabili</a:t>
            </a:r>
            <a:r>
              <a:rPr lang="en-US" altLang="it-IT" sz="2600" dirty="0">
                <a:solidFill>
                  <a:srgbClr val="C00000"/>
                </a:solidFill>
                <a:latin typeface="Arial"/>
                <a:ea typeface="ＭＳ Ｐゴシック" pitchFamily="34" charset="-128"/>
                <a:cs typeface="Arial"/>
              </a:rPr>
              <a:t> </a:t>
            </a:r>
            <a:r>
              <a:rPr lang="en-US" altLang="it-IT" sz="2600" dirty="0" err="1">
                <a:solidFill>
                  <a:srgbClr val="C00000"/>
                </a:solidFill>
                <a:latin typeface="Arial"/>
                <a:ea typeface="ＭＳ Ｐゴシック" pitchFamily="34" charset="-128"/>
                <a:cs typeface="Arial"/>
              </a:rPr>
              <a:t>delle</a:t>
            </a:r>
            <a:r>
              <a:rPr lang="en-US" altLang="it-IT" sz="2600" dirty="0">
                <a:solidFill>
                  <a:srgbClr val="C00000"/>
                </a:solidFill>
                <a:latin typeface="Arial"/>
                <a:ea typeface="ＭＳ Ｐゴシック" pitchFamily="34" charset="-128"/>
                <a:cs typeface="Arial"/>
              </a:rPr>
              <a:t> </a:t>
            </a:r>
            <a:r>
              <a:rPr lang="en-US" altLang="it-IT" sz="2600" dirty="0" err="1">
                <a:solidFill>
                  <a:srgbClr val="C00000"/>
                </a:solidFill>
                <a:latin typeface="Arial"/>
                <a:ea typeface="ＭＳ Ｐゴシック" pitchFamily="34" charset="-128"/>
                <a:cs typeface="Arial"/>
              </a:rPr>
              <a:t>attività</a:t>
            </a:r>
            <a:r>
              <a:rPr lang="en-US" altLang="it-IT" sz="2600" dirty="0">
                <a:solidFill>
                  <a:srgbClr val="C00000"/>
                </a:solidFill>
                <a:latin typeface="Arial"/>
                <a:ea typeface="ＭＳ Ｐゴシック" pitchFamily="34" charset="-128"/>
                <a:cs typeface="Arial"/>
              </a:rPr>
              <a:t> di governance </a:t>
            </a:r>
            <a:r>
              <a:rPr lang="en-US" altLang="it-IT" sz="2600" dirty="0" err="1">
                <a:solidFill>
                  <a:srgbClr val="C00000"/>
                </a:solidFill>
                <a:latin typeface="Arial"/>
                <a:ea typeface="ＭＳ Ｐゴシック" pitchFamily="34" charset="-128"/>
                <a:cs typeface="Arial"/>
              </a:rPr>
              <a:t>ed</a:t>
            </a:r>
            <a:r>
              <a:rPr lang="en-US" altLang="it-IT" sz="2600" dirty="0">
                <a:solidFill>
                  <a:srgbClr val="C00000"/>
                </a:solidFill>
                <a:latin typeface="Arial"/>
                <a:ea typeface="ＭＳ Ｐゴシック" pitchFamily="34" charset="-128"/>
                <a:cs typeface="Arial"/>
              </a:rPr>
              <a:t> </a:t>
            </a:r>
            <a:r>
              <a:rPr lang="en-US" altLang="it-IT" sz="2600" dirty="0" err="1">
                <a:solidFill>
                  <a:srgbClr val="C00000"/>
                </a:solidFill>
                <a:latin typeface="Arial"/>
                <a:ea typeface="ＭＳ Ｐゴシック" pitchFamily="34" charset="-128"/>
                <a:cs typeface="Arial"/>
              </a:rPr>
              <a:t>alla</a:t>
            </a:r>
            <a:r>
              <a:rPr lang="en-US" altLang="it-IT" sz="2600" dirty="0">
                <a:solidFill>
                  <a:srgbClr val="C00000"/>
                </a:solidFill>
                <a:latin typeface="Arial"/>
                <a:ea typeface="ＭＳ Ｐゴシック" pitchFamily="34" charset="-128"/>
                <a:cs typeface="Arial"/>
              </a:rPr>
              <a:t> </a:t>
            </a:r>
            <a:r>
              <a:rPr lang="en-US" altLang="it-IT" sz="2600" dirty="0" smtClean="0">
                <a:solidFill>
                  <a:srgbClr val="C00000"/>
                </a:solidFill>
                <a:latin typeface="Arial"/>
                <a:ea typeface="ＭＳ Ｐゴシック" pitchFamily="34" charset="-128"/>
                <a:cs typeface="Arial"/>
              </a:rPr>
              <a:t>direzione</a:t>
            </a:r>
            <a:endParaRPr lang="it-IT" altLang="it-IT" sz="2600" dirty="0">
              <a:solidFill>
                <a:srgbClr val="C00000"/>
              </a:solidFill>
              <a:latin typeface="Arial"/>
              <a:ea typeface="ＭＳ Ｐゴシック" pitchFamily="34" charset="-128"/>
              <a:cs typeface="Arial"/>
            </a:endParaRPr>
          </a:p>
        </p:txBody>
      </p:sp>
      <p:pic>
        <p:nvPicPr>
          <p:cNvPr id="8" name="Immagine 7"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96783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olo 1"/>
          <p:cNvSpPr>
            <a:spLocks noGrp="1"/>
          </p:cNvSpPr>
          <p:nvPr>
            <p:ph type="title"/>
          </p:nvPr>
        </p:nvSpPr>
        <p:spPr>
          <a:xfrm>
            <a:off x="703525" y="267775"/>
            <a:ext cx="7756263" cy="1054250"/>
          </a:xfrm>
        </p:spPr>
        <p:txBody>
          <a:bodyPr/>
          <a:lstStyle/>
          <a:p>
            <a:pPr algn="ctr"/>
            <a:r>
              <a:rPr lang="it-IT" altLang="it-IT" sz="4000" dirty="0" smtClean="0">
                <a:solidFill>
                  <a:srgbClr val="C00000"/>
                </a:solidFill>
                <a:latin typeface="Arial"/>
                <a:cs typeface="Arial"/>
              </a:rPr>
              <a:t>3. Reporting</a:t>
            </a:r>
          </a:p>
        </p:txBody>
      </p:sp>
      <p:pic>
        <p:nvPicPr>
          <p:cNvPr id="184323" name="Segnaposto contenuto 5"/>
          <p:cNvPicPr>
            <a:picLocks noGrp="1" noChangeAspect="1"/>
          </p:cNvPicPr>
          <p:nvPr>
            <p:ph idx="1"/>
          </p:nvPr>
        </p:nvPicPr>
        <p:blipFill rotWithShape="1">
          <a:blip r:embed="rId2">
            <a:extLst>
              <a:ext uri="{28A0092B-C50C-407E-A947-70E740481C1C}">
                <a14:useLocalDpi xmlns:a14="http://schemas.microsoft.com/office/drawing/2010/main" val="0"/>
              </a:ext>
            </a:extLst>
          </a:blip>
          <a:srcRect l="7668"/>
          <a:stretch/>
        </p:blipFill>
        <p:spPr>
          <a:xfrm>
            <a:off x="314476" y="1561496"/>
            <a:ext cx="8821946" cy="4183742"/>
          </a:xfrm>
        </p:spPr>
      </p:pic>
      <p:sp>
        <p:nvSpPr>
          <p:cNvPr id="2" name="Segnaposto piè di pagina 1"/>
          <p:cNvSpPr>
            <a:spLocks noGrp="1"/>
          </p:cNvSpPr>
          <p:nvPr>
            <p:ph type="ftr" sz="quarter" idx="11"/>
          </p:nvPr>
        </p:nvSpPr>
        <p:spPr>
          <a:xfrm>
            <a:off x="2837443" y="6344004"/>
            <a:ext cx="3427889"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184325" name="Ovale 1"/>
          <p:cNvSpPr>
            <a:spLocks noChangeArrowheads="1"/>
          </p:cNvSpPr>
          <p:nvPr/>
        </p:nvSpPr>
        <p:spPr bwMode="auto">
          <a:xfrm>
            <a:off x="6265333" y="3083986"/>
            <a:ext cx="2660952" cy="719137"/>
          </a:xfrm>
          <a:prstGeom prst="ellipse">
            <a:avLst/>
          </a:prstGeom>
          <a:noFill/>
          <a:ln w="57150" algn="ctr">
            <a:solidFill>
              <a:srgbClr val="FFFF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pic>
        <p:nvPicPr>
          <p:cNvPr id="8" name="Immagine 7" descr="logo studio.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37245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1308" y="323576"/>
            <a:ext cx="7499838" cy="942516"/>
          </a:xfrm>
        </p:spPr>
        <p:txBody>
          <a:bodyPr>
            <a:normAutofit/>
          </a:bodyPr>
          <a:lstStyle/>
          <a:p>
            <a:pPr algn="ctr"/>
            <a:r>
              <a:rPr lang="it-IT" altLang="it-IT" sz="2400" dirty="0">
                <a:solidFill>
                  <a:srgbClr val="C00000"/>
                </a:solidFill>
                <a:latin typeface="Arial"/>
                <a:cs typeface="Arial"/>
              </a:rPr>
              <a:t>Applicazione dei principi di revisione internazionali alle imprese di dimensioni minori</a:t>
            </a:r>
            <a:endParaRPr lang="it-IT" sz="2400" dirty="0">
              <a:latin typeface="Arial"/>
              <a:cs typeface="Arial"/>
            </a:endParaRPr>
          </a:p>
        </p:txBody>
      </p:sp>
      <p:sp>
        <p:nvSpPr>
          <p:cNvPr id="5" name="Segnaposto contenuto 4"/>
          <p:cNvSpPr>
            <a:spLocks noGrp="1"/>
          </p:cNvSpPr>
          <p:nvPr>
            <p:ph idx="1"/>
          </p:nvPr>
        </p:nvSpPr>
        <p:spPr>
          <a:xfrm>
            <a:off x="699247" y="1380392"/>
            <a:ext cx="7745505" cy="4791312"/>
          </a:xfrm>
        </p:spPr>
        <p:txBody>
          <a:bodyPr>
            <a:normAutofit/>
          </a:bodyPr>
          <a:lstStyle/>
          <a:p>
            <a:pPr marL="0" indent="0" algn="just">
              <a:buNone/>
              <a:defRPr/>
            </a:pPr>
            <a:r>
              <a:rPr lang="it-IT" dirty="0" smtClean="0">
                <a:solidFill>
                  <a:srgbClr val="000000"/>
                </a:solidFill>
                <a:latin typeface="Arial"/>
                <a:cs typeface="Arial"/>
              </a:rPr>
              <a:t>Anche </a:t>
            </a:r>
            <a:r>
              <a:rPr lang="it-IT" dirty="0">
                <a:solidFill>
                  <a:srgbClr val="000000"/>
                </a:solidFill>
                <a:latin typeface="Arial"/>
                <a:cs typeface="Arial"/>
              </a:rPr>
              <a:t>se il solo profilo dimensionale non è sufficiente per definire quali debbano essere le procedure di revisione da applicare nelle specifiche circostanze, in quanto queste dipendono anche dalla complessità dell’impresa e dai rischi individuati e valutati dal revisore, è utile precisare che i principi di revisione internazionali riconoscono un approccio applicativo “proporzionale”, legato alle caratteristiche dell’impresa e cioè a:</a:t>
            </a:r>
          </a:p>
          <a:p>
            <a:pPr algn="just">
              <a:buFont typeface="Arial" panose="020B0604020202020204" pitchFamily="34" charset="0"/>
              <a:buChar char="•"/>
              <a:defRPr/>
            </a:pPr>
            <a:r>
              <a:rPr lang="it-IT" dirty="0">
                <a:solidFill>
                  <a:srgbClr val="000000"/>
                </a:solidFill>
                <a:latin typeface="Arial"/>
                <a:cs typeface="Arial"/>
              </a:rPr>
              <a:t>le dimensioni;</a:t>
            </a:r>
          </a:p>
          <a:p>
            <a:pPr algn="just">
              <a:buFont typeface="Arial" panose="020B0604020202020204" pitchFamily="34" charset="0"/>
              <a:buChar char="•"/>
              <a:defRPr/>
            </a:pPr>
            <a:r>
              <a:rPr lang="it-IT" dirty="0">
                <a:solidFill>
                  <a:srgbClr val="000000"/>
                </a:solidFill>
                <a:latin typeface="Arial"/>
                <a:cs typeface="Arial"/>
              </a:rPr>
              <a:t>la complessità</a:t>
            </a:r>
            <a:r>
              <a:rPr lang="it-IT" dirty="0" smtClean="0">
                <a:solidFill>
                  <a:srgbClr val="000000"/>
                </a:solidFill>
                <a:latin typeface="Arial"/>
                <a:cs typeface="Arial"/>
              </a:rPr>
              <a:t>.</a:t>
            </a:r>
            <a:endParaRPr lang="it-IT" dirty="0">
              <a:solidFill>
                <a:srgbClr val="000000"/>
              </a:solidFill>
              <a:latin typeface="Arial"/>
              <a:cs typeface="Arial"/>
            </a:endParaRPr>
          </a:p>
        </p:txBody>
      </p:sp>
      <p:sp>
        <p:nvSpPr>
          <p:cNvPr id="3" name="Segnaposto piè di pagina 2"/>
          <p:cNvSpPr>
            <a:spLocks noGrp="1"/>
          </p:cNvSpPr>
          <p:nvPr>
            <p:ph type="ftr" sz="quarter" idx="11"/>
          </p:nvPr>
        </p:nvSpPr>
        <p:spPr>
          <a:xfrm>
            <a:off x="2490281" y="6344004"/>
            <a:ext cx="3779889" cy="365125"/>
          </a:xfrm>
        </p:spPr>
        <p:txBody>
          <a:bodyPr/>
          <a:lstStyle/>
          <a:p>
            <a:pPr algn="ctr"/>
            <a:r>
              <a:rPr lang="it-IT" smtClean="0">
                <a:solidFill>
                  <a:schemeClr val="tx1"/>
                </a:solidFill>
                <a:latin typeface="Arial" panose="020B0604020202020204" pitchFamily="34" charset="0"/>
                <a:cs typeface="Arial" panose="020B0604020202020204" pitchFamily="34" charset="0"/>
              </a:rPr>
              <a:t>Fabrizio Dominici Dottore Commercialista  Revisore Legale Pubblicista</a:t>
            </a:r>
            <a:endParaRPr lang="it-IT"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995012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olo 1"/>
          <p:cNvSpPr>
            <a:spLocks noGrp="1"/>
          </p:cNvSpPr>
          <p:nvPr>
            <p:ph type="title"/>
          </p:nvPr>
        </p:nvSpPr>
        <p:spPr>
          <a:xfrm>
            <a:off x="601072" y="384903"/>
            <a:ext cx="7560732" cy="1016000"/>
          </a:xfrm>
        </p:spPr>
        <p:txBody>
          <a:bodyPr>
            <a:noAutofit/>
          </a:bodyPr>
          <a:lstStyle/>
          <a:p>
            <a:pPr algn="ctr"/>
            <a:r>
              <a:rPr lang="it-IT" altLang="it-IT" sz="4000" dirty="0" err="1" smtClean="0">
                <a:solidFill>
                  <a:srgbClr val="C00000"/>
                </a:solidFill>
                <a:latin typeface="Arial"/>
                <a:cs typeface="Arial"/>
              </a:rPr>
              <a:t>Checklist</a:t>
            </a:r>
            <a:r>
              <a:rPr lang="it-IT" altLang="it-IT" sz="4000" dirty="0" smtClean="0">
                <a:solidFill>
                  <a:srgbClr val="C00000"/>
                </a:solidFill>
                <a:latin typeface="Arial"/>
                <a:cs typeface="Arial"/>
              </a:rPr>
              <a:t> completamento del lavoro</a:t>
            </a:r>
          </a:p>
        </p:txBody>
      </p:sp>
      <p:sp>
        <p:nvSpPr>
          <p:cNvPr id="185348" name="Segnaposto testo 3"/>
          <p:cNvSpPr>
            <a:spLocks noGrp="1"/>
          </p:cNvSpPr>
          <p:nvPr>
            <p:ph type="body" sz="quarter" idx="13"/>
          </p:nvPr>
        </p:nvSpPr>
        <p:spPr>
          <a:xfrm>
            <a:off x="323851" y="982218"/>
            <a:ext cx="8464549" cy="3797262"/>
          </a:xfrm>
        </p:spPr>
        <p:txBody>
          <a:bodyPr/>
          <a:lstStyle/>
          <a:p>
            <a:pPr marL="0" indent="0">
              <a:spcBef>
                <a:spcPct val="0"/>
              </a:spcBef>
            </a:pPr>
            <a:r>
              <a:rPr lang="it-IT" altLang="it-IT" i="1" dirty="0" smtClean="0">
                <a:solidFill>
                  <a:srgbClr val="786860"/>
                </a:solidFill>
              </a:rPr>
              <a:t> </a:t>
            </a:r>
            <a:r>
              <a:rPr lang="it-IT" altLang="it-IT" i="1" dirty="0" smtClean="0">
                <a:solidFill>
                  <a:srgbClr val="000000"/>
                </a:solidFill>
                <a:latin typeface="Arial"/>
                <a:cs typeface="Arial"/>
              </a:rPr>
              <a:t>Modalità di compilazione</a:t>
            </a:r>
            <a:endParaRPr lang="it-IT" altLang="it-IT" dirty="0" smtClean="0">
              <a:solidFill>
                <a:srgbClr val="000000"/>
              </a:solidFill>
              <a:latin typeface="Arial"/>
              <a:cs typeface="Arial"/>
            </a:endParaRPr>
          </a:p>
          <a:p>
            <a:pPr marL="0" indent="0">
              <a:spcBef>
                <a:spcPct val="0"/>
              </a:spcBef>
            </a:pPr>
            <a:r>
              <a:rPr lang="it-IT" altLang="it-IT" dirty="0" smtClean="0">
                <a:solidFill>
                  <a:srgbClr val="000000"/>
                </a:solidFill>
                <a:latin typeface="Arial"/>
                <a:cs typeface="Arial"/>
              </a:rPr>
              <a:t> Viene indicata di seguito una </a:t>
            </a:r>
            <a:r>
              <a:rPr lang="it-IT" altLang="it-IT" dirty="0" err="1" smtClean="0">
                <a:solidFill>
                  <a:srgbClr val="000000"/>
                </a:solidFill>
                <a:latin typeface="Arial"/>
                <a:cs typeface="Arial"/>
              </a:rPr>
              <a:t>check</a:t>
            </a:r>
            <a:r>
              <a:rPr lang="it-IT" altLang="it-IT" dirty="0" smtClean="0">
                <a:solidFill>
                  <a:srgbClr val="000000"/>
                </a:solidFill>
                <a:latin typeface="Arial"/>
                <a:cs typeface="Arial"/>
              </a:rPr>
              <a:t> list per la valutazione globale degli elementi probativi da utilizzare per dimostrare il completamento del lavoro prima dell’emissione della relazione di revisione. </a:t>
            </a:r>
          </a:p>
          <a:p>
            <a:pPr marL="0" indent="0">
              <a:spcBef>
                <a:spcPct val="0"/>
              </a:spcBef>
            </a:pPr>
            <a:r>
              <a:rPr lang="it-IT" altLang="it-IT" dirty="0" smtClean="0">
                <a:solidFill>
                  <a:srgbClr val="000000"/>
                </a:solidFill>
                <a:latin typeface="Arial"/>
                <a:cs typeface="Arial"/>
              </a:rPr>
              <a:t> Indicare:</a:t>
            </a:r>
          </a:p>
          <a:p>
            <a:pPr marL="0" indent="0">
              <a:spcBef>
                <a:spcPct val="0"/>
              </a:spcBef>
            </a:pPr>
            <a:endParaRPr lang="it-IT" altLang="it-IT" dirty="0" smtClean="0"/>
          </a:p>
        </p:txBody>
      </p:sp>
      <p:sp>
        <p:nvSpPr>
          <p:cNvPr id="2" name="Segnaposto piè di pagina 1"/>
          <p:cNvSpPr>
            <a:spLocks noGrp="1"/>
          </p:cNvSpPr>
          <p:nvPr>
            <p:ph type="ftr" sz="quarter" idx="15"/>
          </p:nvPr>
        </p:nvSpPr>
        <p:spPr>
          <a:xfrm>
            <a:off x="3207225" y="6312650"/>
            <a:ext cx="3361386"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graphicFrame>
        <p:nvGraphicFramePr>
          <p:cNvPr id="5" name="Tabella 4"/>
          <p:cNvGraphicFramePr>
            <a:graphicFrameLocks noGrp="1"/>
          </p:cNvGraphicFramePr>
          <p:nvPr>
            <p:extLst>
              <p:ext uri="{D42A27DB-BD31-4B8C-83A1-F6EECF244321}">
                <p14:modId xmlns:p14="http://schemas.microsoft.com/office/powerpoint/2010/main" val="1192913096"/>
              </p:ext>
            </p:extLst>
          </p:nvPr>
        </p:nvGraphicFramePr>
        <p:xfrm>
          <a:off x="2391259" y="3490388"/>
          <a:ext cx="6616700" cy="2346476"/>
        </p:xfrm>
        <a:graphic>
          <a:graphicData uri="http://schemas.openxmlformats.org/drawingml/2006/table">
            <a:tbl>
              <a:tblPr firstRow="1" bandRow="1">
                <a:tableStyleId>{8A107856-5554-42FB-B03E-39F5DBC370BA}</a:tableStyleId>
              </a:tblPr>
              <a:tblGrid>
                <a:gridCol w="3308350">
                  <a:extLst>
                    <a:ext uri="{9D8B030D-6E8A-4147-A177-3AD203B41FA5}">
                      <a16:colId xmlns:a16="http://schemas.microsoft.com/office/drawing/2014/main" xmlns="" val="1903386178"/>
                    </a:ext>
                  </a:extLst>
                </a:gridCol>
                <a:gridCol w="3308350">
                  <a:extLst>
                    <a:ext uri="{9D8B030D-6E8A-4147-A177-3AD203B41FA5}">
                      <a16:colId xmlns:a16="http://schemas.microsoft.com/office/drawing/2014/main" xmlns="" val="452239579"/>
                    </a:ext>
                  </a:extLst>
                </a:gridCol>
              </a:tblGrid>
              <a:tr h="894951">
                <a:tc>
                  <a:txBody>
                    <a:bodyPr/>
                    <a:lstStyle/>
                    <a:p>
                      <a:pPr algn="ctr"/>
                      <a:r>
                        <a:rPr lang="it-IT" sz="1800" b="0" kern="1200" dirty="0" smtClean="0">
                          <a:solidFill>
                            <a:schemeClr val="dk1"/>
                          </a:solidFill>
                          <a:effectLst/>
                          <a:latin typeface="+mn-lt"/>
                          <a:ea typeface="+mn-ea"/>
                          <a:cs typeface="+mn-cs"/>
                        </a:rPr>
                        <a:t>SI</a:t>
                      </a:r>
                      <a:endParaRPr lang="it-IT" sz="1800" b="0" dirty="0"/>
                    </a:p>
                  </a:txBody>
                  <a:tcPr marL="91458" marR="91458" marT="45707" marB="45707"/>
                </a:tc>
                <a:tc>
                  <a:txBody>
                    <a:bodyPr/>
                    <a:lstStyle/>
                    <a:p>
                      <a:pPr algn="ctr"/>
                      <a:r>
                        <a:rPr lang="it-IT" sz="1800" b="0" kern="1200" dirty="0" smtClean="0">
                          <a:solidFill>
                            <a:srgbClr val="786860"/>
                          </a:solidFill>
                          <a:effectLst/>
                          <a:latin typeface="+mn-lt"/>
                          <a:ea typeface="+mn-ea"/>
                          <a:cs typeface="+mn-cs"/>
                        </a:rPr>
                        <a:t>Non sono necessarie ulteriori procedure</a:t>
                      </a:r>
                      <a:endParaRPr lang="it-IT" sz="1800" b="0" dirty="0">
                        <a:solidFill>
                          <a:srgbClr val="786860"/>
                        </a:solidFill>
                      </a:endParaRPr>
                    </a:p>
                  </a:txBody>
                  <a:tcPr marL="91458" marR="91458" marT="45707" marB="45707"/>
                </a:tc>
                <a:extLst>
                  <a:ext uri="{0D108BD9-81ED-4DB2-BD59-A6C34878D82A}">
                    <a16:rowId xmlns:a16="http://schemas.microsoft.com/office/drawing/2014/main" xmlns="" val="604233339"/>
                  </a:ext>
                </a:extLst>
              </a:tr>
              <a:tr h="829448">
                <a:tc>
                  <a:txBody>
                    <a:bodyPr/>
                    <a:lstStyle/>
                    <a:p>
                      <a:pPr algn="ctr"/>
                      <a:r>
                        <a:rPr lang="it-IT" sz="1800" b="0" kern="1200" dirty="0" smtClean="0">
                          <a:solidFill>
                            <a:schemeClr val="dk1"/>
                          </a:solidFill>
                          <a:effectLst/>
                          <a:latin typeface="+mn-lt"/>
                          <a:ea typeface="+mn-ea"/>
                          <a:cs typeface="+mn-cs"/>
                        </a:rPr>
                        <a:t>NO</a:t>
                      </a:r>
                      <a:endParaRPr lang="it-IT" sz="1800" b="0" dirty="0"/>
                    </a:p>
                  </a:txBody>
                  <a:tcPr marL="91458" marR="91458" marT="45707" marB="45707"/>
                </a:tc>
                <a:tc>
                  <a:txBody>
                    <a:bodyPr/>
                    <a:lstStyle/>
                    <a:p>
                      <a:pPr algn="ctr"/>
                      <a:r>
                        <a:rPr lang="it-IT" sz="1800" kern="1200" dirty="0" smtClean="0">
                          <a:solidFill>
                            <a:srgbClr val="786860"/>
                          </a:solidFill>
                          <a:effectLst/>
                          <a:latin typeface="+mn-lt"/>
                          <a:ea typeface="+mn-ea"/>
                          <a:cs typeface="+mn-cs"/>
                        </a:rPr>
                        <a:t>Sono necessarie ulteriori procedure</a:t>
                      </a:r>
                      <a:endParaRPr lang="it-IT" sz="1800" dirty="0">
                        <a:solidFill>
                          <a:srgbClr val="786860"/>
                        </a:solidFill>
                      </a:endParaRPr>
                    </a:p>
                  </a:txBody>
                  <a:tcPr marL="91458" marR="91458" marT="45707" marB="45707"/>
                </a:tc>
                <a:extLst>
                  <a:ext uri="{0D108BD9-81ED-4DB2-BD59-A6C34878D82A}">
                    <a16:rowId xmlns:a16="http://schemas.microsoft.com/office/drawing/2014/main" xmlns="" val="3377981205"/>
                  </a:ext>
                </a:extLst>
              </a:tr>
              <a:tr h="622077">
                <a:tc>
                  <a:txBody>
                    <a:bodyPr/>
                    <a:lstStyle/>
                    <a:p>
                      <a:pPr algn="ctr"/>
                      <a:r>
                        <a:rPr lang="it-IT" sz="1800" b="0" dirty="0" smtClean="0"/>
                        <a:t>REF</a:t>
                      </a:r>
                      <a:endParaRPr lang="it-IT" sz="1800" b="0" dirty="0"/>
                    </a:p>
                  </a:txBody>
                  <a:tcPr marL="91458" marR="91458" marT="45707" marB="45707"/>
                </a:tc>
                <a:tc>
                  <a:txBody>
                    <a:bodyPr/>
                    <a:lstStyle/>
                    <a:p>
                      <a:pPr algn="ctr">
                        <a:spcBef>
                          <a:spcPts val="55"/>
                        </a:spcBef>
                        <a:spcAft>
                          <a:spcPts val="0"/>
                        </a:spcAft>
                      </a:pPr>
                      <a:r>
                        <a:rPr lang="it-IT" sz="1000" dirty="0">
                          <a:effectLst/>
                          <a:latin typeface="Arial Narrow" panose="020B0606020202030204" pitchFamily="34" charset="0"/>
                          <a:ea typeface="Arial Narrow" panose="020B0606020202030204" pitchFamily="34" charset="0"/>
                          <a:cs typeface="Arial Narrow" panose="020B0606020202030204" pitchFamily="34" charset="0"/>
                        </a:rPr>
                        <a:t> </a:t>
                      </a:r>
                      <a:endParaRPr lang="it-IT" sz="1100" dirty="0">
                        <a:effectLst/>
                        <a:latin typeface="Arial Narrow" panose="020B0606020202030204" pitchFamily="34" charset="0"/>
                        <a:ea typeface="Arial Narrow" panose="020B0606020202030204" pitchFamily="34" charset="0"/>
                        <a:cs typeface="Arial Narrow" panose="020B0606020202030204" pitchFamily="34" charset="0"/>
                      </a:endParaRPr>
                    </a:p>
                    <a:p>
                      <a:pPr marL="0" algn="ctr" defTabSz="914400" rtl="0" eaLnBrk="1" latinLnBrk="0" hangingPunct="1">
                        <a:lnSpc>
                          <a:spcPts val="1165"/>
                        </a:lnSpc>
                        <a:spcAft>
                          <a:spcPts val="0"/>
                        </a:spcAft>
                      </a:pPr>
                      <a:r>
                        <a:rPr lang="it-IT" sz="1800" kern="1200" dirty="0">
                          <a:solidFill>
                            <a:srgbClr val="786860"/>
                          </a:solidFill>
                          <a:effectLst/>
                          <a:latin typeface="+mn-lt"/>
                          <a:ea typeface="+mn-ea"/>
                          <a:cs typeface="+mn-cs"/>
                        </a:rPr>
                        <a:t>Indicare il riferimento alle </a:t>
                      </a:r>
                      <a:endParaRPr lang="it-IT" sz="1800" kern="1200" dirty="0" smtClean="0">
                        <a:solidFill>
                          <a:srgbClr val="786860"/>
                        </a:solidFill>
                        <a:effectLst/>
                        <a:latin typeface="+mn-lt"/>
                        <a:ea typeface="+mn-ea"/>
                        <a:cs typeface="+mn-cs"/>
                      </a:endParaRPr>
                    </a:p>
                    <a:p>
                      <a:pPr marL="0" algn="ctr" defTabSz="914400" rtl="0" eaLnBrk="1" latinLnBrk="0" hangingPunct="1">
                        <a:lnSpc>
                          <a:spcPts val="1165"/>
                        </a:lnSpc>
                        <a:spcAft>
                          <a:spcPts val="0"/>
                        </a:spcAft>
                      </a:pPr>
                      <a:r>
                        <a:rPr lang="it-IT" sz="1800" kern="1200" dirty="0" smtClean="0">
                          <a:solidFill>
                            <a:srgbClr val="786860"/>
                          </a:solidFill>
                          <a:effectLst/>
                          <a:latin typeface="+mn-lt"/>
                          <a:ea typeface="+mn-ea"/>
                          <a:cs typeface="+mn-cs"/>
                        </a:rPr>
                        <a:t>carte </a:t>
                      </a:r>
                      <a:r>
                        <a:rPr lang="it-IT" sz="1800" kern="1200" dirty="0">
                          <a:solidFill>
                            <a:srgbClr val="786860"/>
                          </a:solidFill>
                          <a:effectLst/>
                          <a:latin typeface="+mn-lt"/>
                          <a:ea typeface="+mn-ea"/>
                          <a:cs typeface="+mn-cs"/>
                        </a:rPr>
                        <a:t>di lavoro</a:t>
                      </a:r>
                    </a:p>
                  </a:txBody>
                  <a:tcPr marL="0" marR="0" marT="0" marB="0"/>
                </a:tc>
                <a:extLst>
                  <a:ext uri="{0D108BD9-81ED-4DB2-BD59-A6C34878D82A}">
                    <a16:rowId xmlns:a16="http://schemas.microsoft.com/office/drawing/2014/main" xmlns="" val="1762395279"/>
                  </a:ext>
                </a:extLst>
              </a:tr>
            </a:tbl>
          </a:graphicData>
        </a:graphic>
      </p:graphicFrame>
      <p:sp>
        <p:nvSpPr>
          <p:cNvPr id="6" name="CasellaDiTesto 5"/>
          <p:cNvSpPr txBox="1"/>
          <p:nvPr/>
        </p:nvSpPr>
        <p:spPr>
          <a:xfrm>
            <a:off x="0" y="5530561"/>
            <a:ext cx="5016210" cy="923330"/>
          </a:xfrm>
          <a:prstGeom prst="rect">
            <a:avLst/>
          </a:prstGeom>
          <a:noFill/>
        </p:spPr>
        <p:txBody>
          <a:bodyPr wrap="square">
            <a:spAutoFit/>
          </a:bodyPr>
          <a:lstStyle/>
          <a:p>
            <a:pPr>
              <a:defRPr/>
            </a:pPr>
            <a:r>
              <a:rPr lang="it-IT" sz="1200" b="0" dirty="0">
                <a:solidFill>
                  <a:srgbClr val="000000"/>
                </a:solidFill>
              </a:rPr>
              <a:t>Se sono necessarie ulteriori procedure, è necessario riportare:</a:t>
            </a:r>
          </a:p>
          <a:p>
            <a:pPr marL="171450" indent="-171450">
              <a:buFont typeface="Arial" panose="020B0604020202020204" pitchFamily="34" charset="0"/>
              <a:buChar char="•"/>
              <a:defRPr/>
            </a:pPr>
            <a:r>
              <a:rPr lang="it-IT" sz="1200" b="0" dirty="0">
                <a:solidFill>
                  <a:srgbClr val="000000"/>
                </a:solidFill>
              </a:rPr>
              <a:t>il riferimento delle carte di lavoro;</a:t>
            </a:r>
          </a:p>
          <a:p>
            <a:pPr marL="171450" indent="-171450">
              <a:buFont typeface="Arial" panose="020B0604020202020204" pitchFamily="34" charset="0"/>
              <a:buChar char="•"/>
              <a:defRPr/>
            </a:pPr>
            <a:r>
              <a:rPr lang="it-IT" sz="1200" b="0" dirty="0">
                <a:solidFill>
                  <a:srgbClr val="000000"/>
                </a:solidFill>
              </a:rPr>
              <a:t>la sigla di chi ha svolto il lavoro.</a:t>
            </a:r>
          </a:p>
          <a:p>
            <a:pPr>
              <a:defRPr/>
            </a:pPr>
            <a:endParaRPr lang="it-IT" dirty="0"/>
          </a:p>
        </p:txBody>
      </p:sp>
      <p:pic>
        <p:nvPicPr>
          <p:cNvPr id="9" name="Immagine 8"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1732746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olo 1"/>
          <p:cNvSpPr>
            <a:spLocks noGrp="1"/>
          </p:cNvSpPr>
          <p:nvPr>
            <p:ph type="title"/>
          </p:nvPr>
        </p:nvSpPr>
        <p:spPr>
          <a:xfrm>
            <a:off x="287338" y="133049"/>
            <a:ext cx="7882995" cy="777118"/>
          </a:xfrm>
        </p:spPr>
        <p:txBody>
          <a:bodyPr>
            <a:normAutofit fontScale="90000"/>
          </a:bodyPr>
          <a:lstStyle/>
          <a:p>
            <a:pPr algn="ctr"/>
            <a:r>
              <a:rPr lang="it-IT" altLang="it-IT" sz="4000" dirty="0" err="1" smtClean="0">
                <a:solidFill>
                  <a:srgbClr val="C00000"/>
                </a:solidFill>
                <a:latin typeface="Arial"/>
                <a:cs typeface="Arial"/>
              </a:rPr>
              <a:t>Checklist</a:t>
            </a:r>
            <a:r>
              <a:rPr lang="it-IT" altLang="it-IT" sz="4000" dirty="0" smtClean="0">
                <a:solidFill>
                  <a:srgbClr val="C00000"/>
                </a:solidFill>
                <a:latin typeface="Arial"/>
                <a:cs typeface="Arial"/>
              </a:rPr>
              <a:t> completamento del lavoro</a:t>
            </a:r>
          </a:p>
        </p:txBody>
      </p:sp>
      <p:pic>
        <p:nvPicPr>
          <p:cNvPr id="186371"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1048" y="1007484"/>
            <a:ext cx="8128000" cy="5124148"/>
          </a:xfrm>
        </p:spPr>
      </p:pic>
      <p:sp>
        <p:nvSpPr>
          <p:cNvPr id="2" name="Segnaposto piè di pagina 1"/>
          <p:cNvSpPr>
            <a:spLocks noGrp="1"/>
          </p:cNvSpPr>
          <p:nvPr>
            <p:ph type="ftr" sz="quarter" idx="11"/>
          </p:nvPr>
        </p:nvSpPr>
        <p:spPr>
          <a:xfrm>
            <a:off x="2088299" y="6316170"/>
            <a:ext cx="5053352"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1033518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olo 1"/>
          <p:cNvSpPr>
            <a:spLocks noGrp="1"/>
          </p:cNvSpPr>
          <p:nvPr>
            <p:ph type="title"/>
          </p:nvPr>
        </p:nvSpPr>
        <p:spPr>
          <a:xfrm>
            <a:off x="287338" y="256554"/>
            <a:ext cx="8020579" cy="908272"/>
          </a:xfrm>
        </p:spPr>
        <p:txBody>
          <a:bodyPr>
            <a:normAutofit fontScale="90000"/>
          </a:bodyPr>
          <a:lstStyle/>
          <a:p>
            <a:pPr algn="ctr"/>
            <a:r>
              <a:rPr lang="it-IT" altLang="it-IT" sz="4000" dirty="0" err="1" smtClean="0">
                <a:solidFill>
                  <a:srgbClr val="C00000"/>
                </a:solidFill>
                <a:latin typeface="Arial"/>
                <a:cs typeface="Arial"/>
              </a:rPr>
              <a:t>Checklist</a:t>
            </a:r>
            <a:r>
              <a:rPr lang="it-IT" altLang="it-IT" sz="4000" dirty="0" smtClean="0">
                <a:solidFill>
                  <a:srgbClr val="C00000"/>
                </a:solidFill>
                <a:latin typeface="Arial"/>
                <a:cs typeface="Arial"/>
              </a:rPr>
              <a:t> completamento del lavoro</a:t>
            </a:r>
          </a:p>
        </p:txBody>
      </p:sp>
      <p:pic>
        <p:nvPicPr>
          <p:cNvPr id="187396"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495" y="1638683"/>
            <a:ext cx="8890463" cy="3080760"/>
          </a:xfrm>
        </p:spPr>
      </p:pic>
      <p:sp>
        <p:nvSpPr>
          <p:cNvPr id="2" name="Segnaposto piè di pagina 1"/>
          <p:cNvSpPr>
            <a:spLocks noGrp="1"/>
          </p:cNvSpPr>
          <p:nvPr>
            <p:ph type="ftr" sz="quarter" idx="11"/>
          </p:nvPr>
        </p:nvSpPr>
        <p:spPr>
          <a:xfrm>
            <a:off x="2283467" y="6296379"/>
            <a:ext cx="4931747"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4115254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4101" y="249767"/>
            <a:ext cx="8388764" cy="971852"/>
          </a:xfrm>
        </p:spPr>
        <p:txBody>
          <a:bodyPr/>
          <a:lstStyle/>
          <a:p>
            <a:pPr algn="ctr"/>
            <a:r>
              <a:rPr lang="it-IT" sz="4000" dirty="0" smtClean="0">
                <a:solidFill>
                  <a:srgbClr val="C00000"/>
                </a:solidFill>
                <a:latin typeface="Arial"/>
                <a:cs typeface="Arial"/>
              </a:rPr>
              <a:t>Comunicazione degli errori</a:t>
            </a:r>
            <a:endParaRPr lang="it-IT" sz="4000" dirty="0">
              <a:solidFill>
                <a:srgbClr val="C00000"/>
              </a:solidFill>
              <a:latin typeface="Arial"/>
              <a:cs typeface="Arial"/>
            </a:endParaRPr>
          </a:p>
        </p:txBody>
      </p:sp>
      <p:sp>
        <p:nvSpPr>
          <p:cNvPr id="3" name="Segnaposto contenuto 2"/>
          <p:cNvSpPr>
            <a:spLocks noGrp="1"/>
          </p:cNvSpPr>
          <p:nvPr>
            <p:ph idx="1"/>
          </p:nvPr>
        </p:nvSpPr>
        <p:spPr>
          <a:xfrm>
            <a:off x="699247" y="1250777"/>
            <a:ext cx="7745505" cy="4778234"/>
          </a:xfrm>
        </p:spPr>
        <p:txBody>
          <a:bodyPr>
            <a:normAutofit/>
          </a:bodyPr>
          <a:lstStyle/>
          <a:p>
            <a:pPr marL="0" indent="0"/>
            <a:r>
              <a:rPr lang="it-IT" dirty="0" smtClean="0">
                <a:solidFill>
                  <a:srgbClr val="786860"/>
                </a:solidFill>
              </a:rPr>
              <a:t> </a:t>
            </a:r>
            <a:r>
              <a:rPr lang="it-IT" dirty="0" smtClean="0">
                <a:solidFill>
                  <a:srgbClr val="000000"/>
                </a:solidFill>
                <a:latin typeface="Arial"/>
                <a:cs typeface="Arial"/>
              </a:rPr>
              <a:t>Il </a:t>
            </a:r>
            <a:r>
              <a:rPr lang="it-IT" dirty="0">
                <a:solidFill>
                  <a:srgbClr val="000000"/>
                </a:solidFill>
                <a:latin typeface="Arial"/>
                <a:cs typeface="Arial"/>
              </a:rPr>
              <a:t>revisore comunica alla Direzione gli errori identificati nel corso della revisione, diversi da quelli chiaramente </a:t>
            </a:r>
            <a:r>
              <a:rPr lang="it-IT" dirty="0" smtClean="0">
                <a:solidFill>
                  <a:srgbClr val="000000"/>
                </a:solidFill>
                <a:latin typeface="Arial"/>
                <a:cs typeface="Arial"/>
              </a:rPr>
              <a:t>trascurabili, </a:t>
            </a:r>
            <a:r>
              <a:rPr lang="it-IT" dirty="0">
                <a:solidFill>
                  <a:srgbClr val="000000"/>
                </a:solidFill>
                <a:latin typeface="Arial"/>
                <a:cs typeface="Arial"/>
              </a:rPr>
              <a:t>e chiede alla stessa la loro </a:t>
            </a:r>
            <a:r>
              <a:rPr lang="it-IT" dirty="0" smtClean="0">
                <a:solidFill>
                  <a:srgbClr val="000000"/>
                </a:solidFill>
                <a:latin typeface="Arial"/>
                <a:cs typeface="Arial"/>
              </a:rPr>
              <a:t>correzione.</a:t>
            </a:r>
            <a:endParaRPr lang="it-IT" dirty="0">
              <a:solidFill>
                <a:srgbClr val="000000"/>
              </a:solidFill>
              <a:latin typeface="Arial"/>
              <a:cs typeface="Arial"/>
            </a:endParaRPr>
          </a:p>
          <a:p>
            <a:pPr marL="0" indent="0"/>
            <a:r>
              <a:rPr lang="it-IT" dirty="0" smtClean="0">
                <a:solidFill>
                  <a:srgbClr val="000000"/>
                </a:solidFill>
                <a:latin typeface="Arial"/>
                <a:cs typeface="Arial"/>
              </a:rPr>
              <a:t> Qualora </a:t>
            </a:r>
            <a:r>
              <a:rPr lang="it-IT" dirty="0">
                <a:solidFill>
                  <a:srgbClr val="000000"/>
                </a:solidFill>
                <a:latin typeface="Arial"/>
                <a:cs typeface="Arial"/>
              </a:rPr>
              <a:t>la Direzione si rifiuti di correggere un errore, il revisore comprende le motivazioni e valuta l’effetto degli errori non corretti sul </a:t>
            </a:r>
            <a:r>
              <a:rPr lang="it-IT" dirty="0" smtClean="0">
                <a:solidFill>
                  <a:srgbClr val="000000"/>
                </a:solidFill>
                <a:latin typeface="Arial"/>
                <a:cs typeface="Arial"/>
              </a:rPr>
              <a:t>bilancio.</a:t>
            </a:r>
            <a:endParaRPr lang="it-IT" dirty="0">
              <a:solidFill>
                <a:srgbClr val="000000"/>
              </a:solidFill>
              <a:latin typeface="Arial"/>
              <a:cs typeface="Arial"/>
            </a:endParaRPr>
          </a:p>
          <a:p>
            <a:pPr marL="0" indent="0"/>
            <a:r>
              <a:rPr lang="it-IT" dirty="0" smtClean="0">
                <a:solidFill>
                  <a:srgbClr val="000000"/>
                </a:solidFill>
                <a:latin typeface="Arial"/>
                <a:cs typeface="Arial"/>
              </a:rPr>
              <a:t> Il revisore, inoltre, comunica ai responsabili delle attività di governance gli errori non corretti e l’effetto che tali errori possono avere nella relazione di revisione. Il revisore chiede anche a tali soggetti la correzione degli errori.</a:t>
            </a:r>
          </a:p>
        </p:txBody>
      </p:sp>
      <p:sp>
        <p:nvSpPr>
          <p:cNvPr id="4" name="Segnaposto piè di pagina 3"/>
          <p:cNvSpPr>
            <a:spLocks noGrp="1"/>
          </p:cNvSpPr>
          <p:nvPr>
            <p:ph type="ftr" sz="quarter" idx="11"/>
          </p:nvPr>
        </p:nvSpPr>
        <p:spPr>
          <a:xfrm>
            <a:off x="2861204" y="6399595"/>
            <a:ext cx="3469480"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2992634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338" y="314476"/>
            <a:ext cx="8569325" cy="855437"/>
          </a:xfrm>
        </p:spPr>
        <p:txBody>
          <a:bodyPr/>
          <a:lstStyle/>
          <a:p>
            <a:pPr algn="ctr"/>
            <a:r>
              <a:rPr lang="it-IT" sz="4000" dirty="0" smtClean="0">
                <a:solidFill>
                  <a:srgbClr val="C00000"/>
                </a:solidFill>
                <a:latin typeface="Arial"/>
                <a:cs typeface="Arial"/>
              </a:rPr>
              <a:t>Comunicazione degli errori</a:t>
            </a:r>
            <a:endParaRPr lang="it-IT" sz="4000" dirty="0">
              <a:solidFill>
                <a:srgbClr val="C00000"/>
              </a:solidFill>
              <a:latin typeface="Arial"/>
              <a:cs typeface="Arial"/>
            </a:endParaRPr>
          </a:p>
        </p:txBody>
      </p:sp>
      <p:sp>
        <p:nvSpPr>
          <p:cNvPr id="3" name="Segnaposto contenuto 2"/>
          <p:cNvSpPr>
            <a:spLocks noGrp="1"/>
          </p:cNvSpPr>
          <p:nvPr>
            <p:ph idx="1"/>
          </p:nvPr>
        </p:nvSpPr>
        <p:spPr>
          <a:xfrm>
            <a:off x="699247" y="1064698"/>
            <a:ext cx="8157416" cy="5451765"/>
          </a:xfrm>
        </p:spPr>
        <p:txBody>
          <a:bodyPr>
            <a:normAutofit/>
          </a:bodyPr>
          <a:lstStyle/>
          <a:p>
            <a:pPr marL="0" indent="457200"/>
            <a:r>
              <a:rPr lang="it-IT" dirty="0" smtClean="0">
                <a:solidFill>
                  <a:srgbClr val="786860"/>
                </a:solidFill>
              </a:rPr>
              <a:t> </a:t>
            </a:r>
            <a:r>
              <a:rPr lang="it-IT" dirty="0" smtClean="0">
                <a:solidFill>
                  <a:srgbClr val="000000"/>
                </a:solidFill>
                <a:latin typeface="Arial"/>
                <a:cs typeface="Arial"/>
              </a:rPr>
              <a:t>Il </a:t>
            </a:r>
            <a:r>
              <a:rPr lang="it-IT" dirty="0">
                <a:solidFill>
                  <a:srgbClr val="000000"/>
                </a:solidFill>
                <a:latin typeface="Arial"/>
                <a:cs typeface="Arial"/>
              </a:rPr>
              <a:t>revisore richiede alla Direzione e, ove appropriato, ai responsabili delle attività di governance un’attestazione scritta se essi ritengano che gli errori non corretti non siano significativi per il bilancio nel suo complesso. Tale attestazione non esime, tuttavia, il revisore dal giungere a una conclusione circa l’effetto degli errori sul </a:t>
            </a:r>
            <a:r>
              <a:rPr lang="it-IT" dirty="0" smtClean="0">
                <a:solidFill>
                  <a:srgbClr val="000000"/>
                </a:solidFill>
                <a:latin typeface="Arial"/>
                <a:cs typeface="Arial"/>
              </a:rPr>
              <a:t>bilancio.</a:t>
            </a:r>
            <a:endParaRPr lang="it-IT" dirty="0">
              <a:solidFill>
                <a:srgbClr val="000000"/>
              </a:solidFill>
              <a:latin typeface="Arial"/>
              <a:cs typeface="Arial"/>
            </a:endParaRPr>
          </a:p>
          <a:p>
            <a:pPr marL="0" indent="457200"/>
            <a:r>
              <a:rPr lang="it-IT" dirty="0" smtClean="0">
                <a:solidFill>
                  <a:srgbClr val="000000"/>
                </a:solidFill>
                <a:latin typeface="Arial"/>
                <a:cs typeface="Arial"/>
              </a:rPr>
              <a:t> Le </a:t>
            </a:r>
            <a:r>
              <a:rPr lang="it-IT" dirty="0">
                <a:solidFill>
                  <a:srgbClr val="000000"/>
                </a:solidFill>
                <a:latin typeface="Arial"/>
                <a:cs typeface="Arial"/>
              </a:rPr>
              <a:t>suddette comunicazioni rientrano nell’ambito di quanto previsto dal principio di revisione internazionale (ISA Italia) n. 260, “Comunicazione con i responsabili delle attività di </a:t>
            </a:r>
            <a:r>
              <a:rPr lang="it-IT" dirty="0" err="1" smtClean="0">
                <a:solidFill>
                  <a:srgbClr val="000000"/>
                </a:solidFill>
                <a:latin typeface="Arial"/>
                <a:cs typeface="Arial"/>
              </a:rPr>
              <a:t>governance</a:t>
            </a:r>
            <a:r>
              <a:rPr lang="it-IT" dirty="0" smtClean="0">
                <a:solidFill>
                  <a:srgbClr val="000000"/>
                </a:solidFill>
                <a:latin typeface="Arial"/>
                <a:cs typeface="Arial"/>
              </a:rPr>
              <a:t>”.</a:t>
            </a:r>
            <a:endParaRPr lang="it-IT" dirty="0">
              <a:solidFill>
                <a:srgbClr val="000000"/>
              </a:solidFill>
              <a:latin typeface="Arial"/>
              <a:cs typeface="Arial"/>
            </a:endParaRPr>
          </a:p>
        </p:txBody>
      </p:sp>
      <p:sp>
        <p:nvSpPr>
          <p:cNvPr id="4" name="Segnaposto piè di pagina 3"/>
          <p:cNvSpPr>
            <a:spLocks noGrp="1"/>
          </p:cNvSpPr>
          <p:nvPr>
            <p:ph type="ftr" sz="quarter" idx="11"/>
          </p:nvPr>
        </p:nvSpPr>
        <p:spPr>
          <a:xfrm>
            <a:off x="2822421" y="6344004"/>
            <a:ext cx="3446978"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716910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olo 1"/>
          <p:cNvSpPr>
            <a:spLocks noGrp="1"/>
          </p:cNvSpPr>
          <p:nvPr>
            <p:ph type="title"/>
          </p:nvPr>
        </p:nvSpPr>
        <p:spPr>
          <a:xfrm>
            <a:off x="773158" y="243585"/>
            <a:ext cx="7756263" cy="1054250"/>
          </a:xfrm>
        </p:spPr>
        <p:txBody>
          <a:bodyPr/>
          <a:lstStyle/>
          <a:p>
            <a:pPr algn="ctr"/>
            <a:r>
              <a:rPr lang="it-IT" altLang="it-IT" sz="4000" dirty="0" smtClean="0">
                <a:solidFill>
                  <a:srgbClr val="C00000"/>
                </a:solidFill>
                <a:latin typeface="Arial"/>
                <a:cs typeface="Arial"/>
              </a:rPr>
              <a:t>3. Reporting</a:t>
            </a:r>
          </a:p>
        </p:txBody>
      </p:sp>
      <p:pic>
        <p:nvPicPr>
          <p:cNvPr id="188419" name="Segnaposto contenuto 5"/>
          <p:cNvPicPr>
            <a:picLocks noGrp="1" noChangeAspect="1"/>
          </p:cNvPicPr>
          <p:nvPr>
            <p:ph idx="1"/>
          </p:nvPr>
        </p:nvPicPr>
        <p:blipFill rotWithShape="1">
          <a:blip r:embed="rId2">
            <a:extLst>
              <a:ext uri="{28A0092B-C50C-407E-A947-70E740481C1C}">
                <a14:useLocalDpi xmlns:a14="http://schemas.microsoft.com/office/drawing/2010/main" val="0"/>
              </a:ext>
            </a:extLst>
          </a:blip>
          <a:srcRect l="6789" t="-1" b="703"/>
          <a:stretch/>
        </p:blipFill>
        <p:spPr>
          <a:xfrm>
            <a:off x="158528" y="1560286"/>
            <a:ext cx="8876010" cy="4535714"/>
          </a:xfrm>
        </p:spPr>
      </p:pic>
      <p:sp>
        <p:nvSpPr>
          <p:cNvPr id="2" name="Segnaposto piè di pagina 1"/>
          <p:cNvSpPr>
            <a:spLocks noGrp="1"/>
          </p:cNvSpPr>
          <p:nvPr>
            <p:ph type="ftr" sz="quarter" idx="11"/>
          </p:nvPr>
        </p:nvSpPr>
        <p:spPr>
          <a:xfrm>
            <a:off x="2821847" y="6174952"/>
            <a:ext cx="3307339" cy="47195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188421" name="Ovale 1"/>
          <p:cNvSpPr>
            <a:spLocks noChangeArrowheads="1"/>
          </p:cNvSpPr>
          <p:nvPr/>
        </p:nvSpPr>
        <p:spPr bwMode="auto">
          <a:xfrm>
            <a:off x="6129186" y="4693557"/>
            <a:ext cx="2232025" cy="720725"/>
          </a:xfrm>
          <a:prstGeom prst="ellipse">
            <a:avLst/>
          </a:prstGeom>
          <a:noFill/>
          <a:ln w="57150" algn="ctr">
            <a:solidFill>
              <a:srgbClr val="FFFF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pic>
        <p:nvPicPr>
          <p:cNvPr id="8" name="Immagine 7" descr="logo studio.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3750051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Grp="1" noChangeArrowheads="1"/>
          </p:cNvSpPr>
          <p:nvPr>
            <p:ph type="title"/>
          </p:nvPr>
        </p:nvSpPr>
        <p:spPr>
          <a:xfrm>
            <a:off x="650875" y="169333"/>
            <a:ext cx="7813675" cy="740305"/>
          </a:xfrm>
        </p:spPr>
        <p:txBody>
          <a:bodyPr/>
          <a:lstStyle/>
          <a:p>
            <a:pPr algn="ctr">
              <a:defRPr/>
            </a:pPr>
            <a:r>
              <a:rPr lang="en-GB" sz="4000" dirty="0" err="1">
                <a:solidFill>
                  <a:srgbClr val="C00000"/>
                </a:solidFill>
                <a:latin typeface="Arial"/>
                <a:cs typeface="Arial"/>
              </a:rPr>
              <a:t>Relazione</a:t>
            </a:r>
            <a:r>
              <a:rPr lang="en-GB" sz="4000" dirty="0">
                <a:solidFill>
                  <a:srgbClr val="C00000"/>
                </a:solidFill>
                <a:latin typeface="Arial"/>
                <a:cs typeface="Arial"/>
              </a:rPr>
              <a:t> di </a:t>
            </a:r>
            <a:r>
              <a:rPr lang="en-GB" sz="4000" dirty="0" err="1">
                <a:solidFill>
                  <a:srgbClr val="C00000"/>
                </a:solidFill>
                <a:latin typeface="Arial"/>
                <a:cs typeface="Arial"/>
              </a:rPr>
              <a:t>revisione</a:t>
            </a:r>
            <a:endParaRPr lang="en-GB" sz="4000" dirty="0">
              <a:solidFill>
                <a:srgbClr val="C00000"/>
              </a:solidFill>
              <a:latin typeface="Arial"/>
              <a:cs typeface="Arial"/>
            </a:endParaRPr>
          </a:p>
        </p:txBody>
      </p:sp>
      <p:sp>
        <p:nvSpPr>
          <p:cNvPr id="189443" name="Segnaposto testo 1"/>
          <p:cNvSpPr>
            <a:spLocks noGrp="1"/>
          </p:cNvSpPr>
          <p:nvPr>
            <p:ph type="body" sz="quarter" idx="13"/>
          </p:nvPr>
        </p:nvSpPr>
        <p:spPr>
          <a:xfrm>
            <a:off x="560691" y="948569"/>
            <a:ext cx="8464550" cy="481603"/>
          </a:xfrm>
        </p:spPr>
        <p:txBody>
          <a:bodyPr>
            <a:normAutofit/>
          </a:bodyPr>
          <a:lstStyle/>
          <a:p>
            <a:pPr marL="0" indent="0">
              <a:spcBef>
                <a:spcPct val="0"/>
              </a:spcBef>
              <a:spcAft>
                <a:spcPct val="0"/>
              </a:spcAft>
              <a:buNone/>
            </a:pPr>
            <a:r>
              <a:rPr lang="en-GB" altLang="it-IT" dirty="0" smtClean="0">
                <a:solidFill>
                  <a:schemeClr val="tx1"/>
                </a:solidFill>
              </a:rPr>
              <a:t>art. 14  </a:t>
            </a:r>
            <a:r>
              <a:rPr lang="en-GB" altLang="it-IT" dirty="0" err="1" smtClean="0">
                <a:solidFill>
                  <a:schemeClr val="tx1"/>
                </a:solidFill>
              </a:rPr>
              <a:t>D.Lgs</a:t>
            </a:r>
            <a:r>
              <a:rPr lang="en-GB" altLang="it-IT" dirty="0" smtClean="0">
                <a:solidFill>
                  <a:schemeClr val="tx1"/>
                </a:solidFill>
              </a:rPr>
              <a:t>. 39</a:t>
            </a:r>
            <a:endParaRPr lang="it-IT" altLang="it-IT" dirty="0" smtClean="0">
              <a:solidFill>
                <a:schemeClr val="tx1"/>
              </a:solidFill>
            </a:endParaRPr>
          </a:p>
        </p:txBody>
      </p:sp>
      <p:sp>
        <p:nvSpPr>
          <p:cNvPr id="2" name="Segnaposto piè di pagina 1"/>
          <p:cNvSpPr>
            <a:spLocks noGrp="1"/>
          </p:cNvSpPr>
          <p:nvPr>
            <p:ph type="ftr" sz="quarter" idx="15"/>
          </p:nvPr>
        </p:nvSpPr>
        <p:spPr>
          <a:xfrm>
            <a:off x="2688816" y="6288390"/>
            <a:ext cx="3330984" cy="471799"/>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graphicFrame>
        <p:nvGraphicFramePr>
          <p:cNvPr id="5" name="Diagramma 4"/>
          <p:cNvGraphicFramePr/>
          <p:nvPr>
            <p:extLst>
              <p:ext uri="{D42A27DB-BD31-4B8C-83A1-F6EECF244321}">
                <p14:modId xmlns:p14="http://schemas.microsoft.com/office/powerpoint/2010/main" val="15279323"/>
              </p:ext>
            </p:extLst>
          </p:nvPr>
        </p:nvGraphicFramePr>
        <p:xfrm>
          <a:off x="362857" y="1644953"/>
          <a:ext cx="8575524" cy="4643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llout 1 6"/>
          <p:cNvSpPr/>
          <p:nvPr/>
        </p:nvSpPr>
        <p:spPr>
          <a:xfrm>
            <a:off x="5786664" y="4685544"/>
            <a:ext cx="3057525" cy="798513"/>
          </a:xfrm>
          <a:prstGeom prst="borderCallout1">
            <a:avLst>
              <a:gd name="adj1" fmla="val 42938"/>
              <a:gd name="adj2" fmla="val 2709"/>
              <a:gd name="adj3" fmla="val -13046"/>
              <a:gd name="adj4" fmla="val -40267"/>
            </a:avLst>
          </a:prstGeom>
          <a:solidFill>
            <a:schemeClr val="accent1">
              <a:lumMod val="90000"/>
            </a:schemeClr>
          </a:solidFill>
          <a:ln/>
        </p:spPr>
        <p:style>
          <a:lnRef idx="2">
            <a:schemeClr val="accent1"/>
          </a:lnRef>
          <a:fillRef idx="1">
            <a:schemeClr val="lt1"/>
          </a:fillRef>
          <a:effectRef idx="0">
            <a:schemeClr val="accent1"/>
          </a:effectRef>
          <a:fontRef idx="minor">
            <a:schemeClr val="dk1"/>
          </a:fontRef>
        </p:style>
        <p:txBody>
          <a:bodyPr lIns="66462" tIns="66462" rIns="66462" bIns="66462" anchor="ctr"/>
          <a:lstStyle/>
          <a:p>
            <a:pPr algn="ctr">
              <a:defRPr/>
            </a:pPr>
            <a:r>
              <a:rPr lang="it-IT" sz="1477" dirty="0"/>
              <a:t>Anche in appendice separata </a:t>
            </a:r>
          </a:p>
        </p:txBody>
      </p:sp>
      <p:pic>
        <p:nvPicPr>
          <p:cNvPr id="9" name="Immagine 8" descr="logo studio.png"/>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942084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olo 1"/>
          <p:cNvSpPr>
            <a:spLocks noGrp="1"/>
          </p:cNvSpPr>
          <p:nvPr>
            <p:ph type="title"/>
          </p:nvPr>
        </p:nvSpPr>
        <p:spPr>
          <a:xfrm>
            <a:off x="688490" y="207298"/>
            <a:ext cx="7756263" cy="1316701"/>
          </a:xfrm>
        </p:spPr>
        <p:txBody>
          <a:bodyPr/>
          <a:lstStyle/>
          <a:p>
            <a:pPr algn="ctr"/>
            <a:r>
              <a:rPr lang="it-IT" altLang="it-IT" sz="4000" dirty="0" smtClean="0">
                <a:solidFill>
                  <a:srgbClr val="C00000"/>
                </a:solidFill>
                <a:latin typeface="Arial"/>
                <a:cs typeface="Arial"/>
              </a:rPr>
              <a:t>Isa Italia 700 la relazione di revisione</a:t>
            </a:r>
            <a:endParaRPr lang="en-US" altLang="fr-FR" sz="4000" dirty="0" smtClean="0">
              <a:solidFill>
                <a:srgbClr val="C00000"/>
              </a:solidFill>
              <a:latin typeface="Arial"/>
              <a:cs typeface="Arial"/>
            </a:endParaRPr>
          </a:p>
        </p:txBody>
      </p:sp>
      <p:sp>
        <p:nvSpPr>
          <p:cNvPr id="4" name="Segnaposto contenuto 3"/>
          <p:cNvSpPr>
            <a:spLocks noGrp="1"/>
          </p:cNvSpPr>
          <p:nvPr>
            <p:ph idx="1"/>
          </p:nvPr>
        </p:nvSpPr>
        <p:spPr>
          <a:xfrm>
            <a:off x="457200" y="1524000"/>
            <a:ext cx="8229600" cy="4928326"/>
          </a:xfrm>
        </p:spPr>
        <p:txBody>
          <a:bodyPr>
            <a:normAutofit lnSpcReduction="10000"/>
          </a:bodyPr>
          <a:lstStyle/>
          <a:p>
            <a:pPr marL="0" indent="0">
              <a:defRPr/>
            </a:pPr>
            <a:r>
              <a:rPr lang="it-IT" sz="1846" dirty="0" smtClean="0">
                <a:solidFill>
                  <a:srgbClr val="786860"/>
                </a:solidFill>
              </a:rPr>
              <a:t> </a:t>
            </a:r>
            <a:r>
              <a:rPr lang="it-IT" sz="2300" dirty="0" smtClean="0">
                <a:solidFill>
                  <a:srgbClr val="000000"/>
                </a:solidFill>
                <a:latin typeface="Arial"/>
                <a:cs typeface="Arial"/>
              </a:rPr>
              <a:t>Il </a:t>
            </a:r>
            <a:r>
              <a:rPr lang="it-IT" sz="2300" dirty="0">
                <a:solidFill>
                  <a:srgbClr val="000000"/>
                </a:solidFill>
                <a:latin typeface="Arial"/>
                <a:cs typeface="Arial"/>
              </a:rPr>
              <a:t>revisore deve concludere se egli abbia acquisito una ragionevole sicurezza sul fatto che il bilancio nel suo complesso non contenga errori significativi, dovuti a frodi ovvero a comportamenti o eventi non intenzionali. </a:t>
            </a:r>
          </a:p>
          <a:p>
            <a:pPr>
              <a:defRPr/>
            </a:pPr>
            <a:endParaRPr lang="it-IT" sz="2300" dirty="0">
              <a:solidFill>
                <a:srgbClr val="000000"/>
              </a:solidFill>
              <a:latin typeface="Arial"/>
              <a:cs typeface="Arial"/>
            </a:endParaRPr>
          </a:p>
          <a:p>
            <a:pPr>
              <a:defRPr/>
            </a:pPr>
            <a:r>
              <a:rPr lang="it-IT" sz="2300" dirty="0">
                <a:solidFill>
                  <a:srgbClr val="000000"/>
                </a:solidFill>
                <a:latin typeface="Arial"/>
                <a:cs typeface="Arial"/>
              </a:rPr>
              <a:t>Tale conclusione complessiva deve tenere conto:</a:t>
            </a:r>
          </a:p>
          <a:p>
            <a:pPr marL="335582" indent="-335582">
              <a:defRPr/>
            </a:pPr>
            <a:r>
              <a:rPr lang="it-IT" sz="2300" dirty="0">
                <a:solidFill>
                  <a:srgbClr val="000000"/>
                </a:solidFill>
                <a:latin typeface="Arial"/>
                <a:cs typeface="Arial"/>
              </a:rPr>
              <a:t>a)  della conclusione del revisore in merito al fatto se siano stati acquisiti elementi probativi sufficienti ed appropriati, in conformità al principio di revisione internazionale (ISA Italia) n. 330; </a:t>
            </a:r>
          </a:p>
          <a:p>
            <a:pPr marL="335582" indent="-335582">
              <a:defRPr/>
            </a:pPr>
            <a:r>
              <a:rPr lang="it-IT" sz="2300" dirty="0">
                <a:solidFill>
                  <a:srgbClr val="000000"/>
                </a:solidFill>
                <a:latin typeface="Arial"/>
                <a:cs typeface="Arial"/>
              </a:rPr>
              <a:t>b)  della conclusione del revisore in merito al fatto se gli errori non corretti, singolarmente o nel loro insieme, siano significativi, in conformità al principio di revisione internazionale (ISA Italia) n. 450 </a:t>
            </a:r>
          </a:p>
          <a:p>
            <a:pPr>
              <a:defRPr/>
            </a:pPr>
            <a:endParaRPr lang="it-IT" sz="2300" dirty="0"/>
          </a:p>
        </p:txBody>
      </p:sp>
      <p:sp>
        <p:nvSpPr>
          <p:cNvPr id="2" name="Segnaposto piè di pagina 1"/>
          <p:cNvSpPr>
            <a:spLocks noGrp="1"/>
          </p:cNvSpPr>
          <p:nvPr>
            <p:ph type="ftr" sz="quarter" idx="11"/>
          </p:nvPr>
        </p:nvSpPr>
        <p:spPr>
          <a:xfrm>
            <a:off x="3124199" y="6344004"/>
            <a:ext cx="3293827"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596391292"/>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1" name="Titolo 8"/>
          <p:cNvSpPr>
            <a:spLocks noGrp="1"/>
          </p:cNvSpPr>
          <p:nvPr>
            <p:ph type="title"/>
          </p:nvPr>
        </p:nvSpPr>
        <p:spPr>
          <a:xfrm>
            <a:off x="688490" y="-166914"/>
            <a:ext cx="7756263" cy="1705428"/>
          </a:xfrm>
        </p:spPr>
        <p:txBody>
          <a:bodyPr/>
          <a:lstStyle/>
          <a:p>
            <a:pPr algn="ctr"/>
            <a:r>
              <a:rPr lang="it-IT" altLang="it-IT" sz="4000" dirty="0" smtClean="0">
                <a:solidFill>
                  <a:srgbClr val="C00000"/>
                </a:solidFill>
                <a:latin typeface="Arial"/>
                <a:cs typeface="Arial"/>
              </a:rPr>
              <a:t>Isa Italia 700 la relazione di revisione</a:t>
            </a:r>
          </a:p>
        </p:txBody>
      </p:sp>
      <p:sp>
        <p:nvSpPr>
          <p:cNvPr id="193538" name="Segnaposto contenuto 2"/>
          <p:cNvSpPr>
            <a:spLocks noGrp="1"/>
          </p:cNvSpPr>
          <p:nvPr>
            <p:ph idx="1"/>
          </p:nvPr>
        </p:nvSpPr>
        <p:spPr>
          <a:xfrm>
            <a:off x="141120" y="915394"/>
            <a:ext cx="8762333" cy="2293617"/>
          </a:xfrm>
        </p:spPr>
        <p:txBody>
          <a:bodyPr/>
          <a:lstStyle/>
          <a:p>
            <a:pPr marL="0" indent="0">
              <a:spcBef>
                <a:spcPct val="0"/>
              </a:spcBef>
            </a:pPr>
            <a:r>
              <a:rPr lang="it-IT" altLang="it-IT" sz="1600" b="0" dirty="0" smtClean="0">
                <a:solidFill>
                  <a:srgbClr val="786860"/>
                </a:solidFill>
              </a:rPr>
              <a:t> </a:t>
            </a:r>
            <a:r>
              <a:rPr lang="it-IT" altLang="it-IT" sz="2000" b="0" dirty="0" smtClean="0">
                <a:solidFill>
                  <a:srgbClr val="000000"/>
                </a:solidFill>
                <a:latin typeface="Arial"/>
                <a:cs typeface="Arial"/>
              </a:rPr>
              <a:t>La relazione di revisione dichiara che il revisore ha svolto la revisione contabile del bilancio. </a:t>
            </a:r>
            <a:r>
              <a:rPr lang="it-IT" altLang="it-IT" sz="2000" dirty="0" smtClean="0">
                <a:solidFill>
                  <a:srgbClr val="000000"/>
                </a:solidFill>
                <a:latin typeface="Arial"/>
                <a:cs typeface="Arial"/>
              </a:rPr>
              <a:t>È obbligatorio dichiarare l’intestazione di ciascuno dei prospetti che lo costituiscono, la data o il periodo di riferimento e le note che accompagnano il bilancio</a:t>
            </a:r>
            <a:r>
              <a:rPr lang="it-IT" altLang="it-IT" sz="2000" dirty="0" smtClean="0">
                <a:solidFill>
                  <a:srgbClr val="000000"/>
                </a:solidFill>
              </a:rPr>
              <a:t>.</a:t>
            </a:r>
          </a:p>
        </p:txBody>
      </p:sp>
      <p:sp>
        <p:nvSpPr>
          <p:cNvPr id="2" name="Segnaposto piè di pagina 1"/>
          <p:cNvSpPr>
            <a:spLocks noGrp="1"/>
          </p:cNvSpPr>
          <p:nvPr>
            <p:ph type="ftr" sz="quarter" idx="11"/>
          </p:nvPr>
        </p:nvSpPr>
        <p:spPr>
          <a:xfrm>
            <a:off x="1620891" y="6312053"/>
            <a:ext cx="5287921" cy="545947"/>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graphicFrame>
        <p:nvGraphicFramePr>
          <p:cNvPr id="5" name="Diagramma 4"/>
          <p:cNvGraphicFramePr/>
          <p:nvPr>
            <p:extLst>
              <p:ext uri="{D42A27DB-BD31-4B8C-83A1-F6EECF244321}">
                <p14:modId xmlns:p14="http://schemas.microsoft.com/office/powerpoint/2010/main" val="3499436756"/>
              </p:ext>
            </p:extLst>
          </p:nvPr>
        </p:nvGraphicFramePr>
        <p:xfrm>
          <a:off x="757596" y="2747214"/>
          <a:ext cx="7486953" cy="3190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magine 7" descr="logo studio.png"/>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4251976423"/>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olo 9"/>
          <p:cNvSpPr>
            <a:spLocks noGrp="1"/>
          </p:cNvSpPr>
          <p:nvPr>
            <p:ph type="title"/>
          </p:nvPr>
        </p:nvSpPr>
        <p:spPr>
          <a:xfrm>
            <a:off x="429555" y="292423"/>
            <a:ext cx="7991871" cy="860566"/>
          </a:xfrm>
        </p:spPr>
        <p:txBody>
          <a:bodyPr>
            <a:normAutofit fontScale="90000"/>
          </a:bodyPr>
          <a:lstStyle/>
          <a:p>
            <a:pPr algn="ctr"/>
            <a:r>
              <a:rPr lang="it-IT" altLang="it-IT" sz="4000" dirty="0" smtClean="0">
                <a:solidFill>
                  <a:srgbClr val="C00000"/>
                </a:solidFill>
                <a:latin typeface="Arial"/>
                <a:cs typeface="Arial"/>
              </a:rPr>
              <a:t>Isa Italia 700 la relazione di revisione</a:t>
            </a:r>
          </a:p>
        </p:txBody>
      </p:sp>
      <p:sp>
        <p:nvSpPr>
          <p:cNvPr id="194563" name="Segnaposto contenuto 2"/>
          <p:cNvSpPr>
            <a:spLocks noGrp="1"/>
          </p:cNvSpPr>
          <p:nvPr>
            <p:ph idx="1"/>
          </p:nvPr>
        </p:nvSpPr>
        <p:spPr>
          <a:xfrm>
            <a:off x="665163" y="1720850"/>
            <a:ext cx="7813675" cy="3851275"/>
          </a:xfrm>
        </p:spPr>
        <p:txBody>
          <a:bodyPr/>
          <a:lstStyle/>
          <a:p>
            <a:pPr marL="0" indent="0">
              <a:buNone/>
            </a:pPr>
            <a:endParaRPr lang="it-IT" altLang="it-IT" b="0" dirty="0" smtClean="0">
              <a:solidFill>
                <a:srgbClr val="786860"/>
              </a:solidFill>
            </a:endParaRPr>
          </a:p>
          <a:p>
            <a:pPr marL="0" indent="0"/>
            <a:endParaRPr lang="it-IT" altLang="it-IT" b="0" dirty="0" smtClean="0">
              <a:solidFill>
                <a:srgbClr val="786860"/>
              </a:solidFill>
            </a:endParaRPr>
          </a:p>
        </p:txBody>
      </p:sp>
      <p:sp>
        <p:nvSpPr>
          <p:cNvPr id="2" name="Segnaposto piè di pagina 1"/>
          <p:cNvSpPr>
            <a:spLocks noGrp="1"/>
          </p:cNvSpPr>
          <p:nvPr>
            <p:ph type="ftr" sz="quarter" idx="11"/>
          </p:nvPr>
        </p:nvSpPr>
        <p:spPr>
          <a:xfrm>
            <a:off x="1728972" y="6273912"/>
            <a:ext cx="5027428" cy="460622"/>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4" name="CasellaDiTesto 3"/>
          <p:cNvSpPr txBox="1"/>
          <p:nvPr/>
        </p:nvSpPr>
        <p:spPr>
          <a:xfrm>
            <a:off x="532189" y="1152989"/>
            <a:ext cx="7510463" cy="29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06" tIns="42203" rIns="84406" bIns="42203">
            <a:spAutoFit/>
          </a:bodyPr>
          <a:lstStyle>
            <a:lvl1pPr>
              <a:lnSpc>
                <a:spcPct val="80000"/>
              </a:lnSpc>
              <a:spcBef>
                <a:spcPts val="0"/>
              </a:spcBef>
              <a:spcAft>
                <a:spcPts val="0"/>
              </a:spcAft>
              <a:defRPr sz="1800" b="0">
                <a:solidFill>
                  <a:schemeClr val="accent1"/>
                </a:solidFill>
                <a:latin typeface="+mn-lt"/>
                <a:cs typeface="+mn-cs"/>
              </a:defRPr>
            </a:lvl1pPr>
            <a:lvl2pPr marL="742950" indent="-285750">
              <a:spcBef>
                <a:spcPct val="20000"/>
              </a:spcBef>
              <a:buClr>
                <a:schemeClr val="hlink"/>
              </a:buClr>
              <a:buChar char="–"/>
              <a:defRPr sz="2800">
                <a:latin typeface="+mn-lt"/>
              </a:defRPr>
            </a:lvl2pPr>
            <a:lvl3pPr marL="1143000" indent="-228600">
              <a:spcBef>
                <a:spcPct val="20000"/>
              </a:spcBef>
              <a:buClr>
                <a:schemeClr val="hlink"/>
              </a:buClr>
              <a:buChar char="•"/>
              <a:defRPr sz="2400">
                <a:latin typeface="+mn-lt"/>
              </a:defRPr>
            </a:lvl3pPr>
            <a:lvl4pPr marL="1600200" indent="-228600">
              <a:spcBef>
                <a:spcPct val="20000"/>
              </a:spcBef>
              <a:buClr>
                <a:schemeClr val="hlink"/>
              </a:buClr>
              <a:buChar char="–"/>
              <a:defRPr sz="2000">
                <a:latin typeface="+mn-lt"/>
              </a:defRPr>
            </a:lvl4pPr>
            <a:lvl5pPr marL="2057400" indent="-228600">
              <a:spcBef>
                <a:spcPct val="20000"/>
              </a:spcBef>
              <a:buClr>
                <a:schemeClr val="hlink"/>
              </a:buClr>
              <a:buChar char="»"/>
              <a:defRPr sz="2000">
                <a:latin typeface="+mn-lt"/>
              </a:defRPr>
            </a:lvl5pPr>
            <a:lvl6pPr marL="2514600" indent="-228600" fontAlgn="base">
              <a:spcBef>
                <a:spcPct val="20000"/>
              </a:spcBef>
              <a:spcAft>
                <a:spcPct val="0"/>
              </a:spcAft>
              <a:buClr>
                <a:schemeClr val="hlink"/>
              </a:buClr>
              <a:buChar char="»"/>
              <a:defRPr sz="2000">
                <a:latin typeface="+mn-lt"/>
              </a:defRPr>
            </a:lvl6pPr>
            <a:lvl7pPr marL="2971800" indent="-228600" fontAlgn="base">
              <a:spcBef>
                <a:spcPct val="20000"/>
              </a:spcBef>
              <a:spcAft>
                <a:spcPct val="0"/>
              </a:spcAft>
              <a:buClr>
                <a:schemeClr val="hlink"/>
              </a:buClr>
              <a:buChar char="»"/>
              <a:defRPr sz="2000">
                <a:latin typeface="+mn-lt"/>
              </a:defRPr>
            </a:lvl7pPr>
            <a:lvl8pPr marL="3429000" indent="-228600" fontAlgn="base">
              <a:spcBef>
                <a:spcPct val="20000"/>
              </a:spcBef>
              <a:spcAft>
                <a:spcPct val="0"/>
              </a:spcAft>
              <a:buClr>
                <a:schemeClr val="hlink"/>
              </a:buClr>
              <a:buChar char="»"/>
              <a:defRPr sz="2000">
                <a:latin typeface="+mn-lt"/>
              </a:defRPr>
            </a:lvl8pPr>
            <a:lvl9pPr marL="3886200" indent="-228600" fontAlgn="base">
              <a:spcBef>
                <a:spcPct val="20000"/>
              </a:spcBef>
              <a:spcAft>
                <a:spcPct val="0"/>
              </a:spcAft>
              <a:buClr>
                <a:schemeClr val="hlink"/>
              </a:buClr>
              <a:buChar char="»"/>
              <a:defRPr sz="2000">
                <a:latin typeface="+mn-lt"/>
              </a:defRPr>
            </a:lvl9pPr>
          </a:lstStyle>
          <a:p>
            <a:pPr>
              <a:defRPr/>
            </a:pPr>
            <a:r>
              <a:rPr lang="it-IT" sz="1662" dirty="0">
                <a:solidFill>
                  <a:schemeClr val="tx1"/>
                </a:solidFill>
                <a:latin typeface="Arial"/>
                <a:cs typeface="Arial"/>
              </a:rPr>
              <a:t>Firma in caso di incarico art.14</a:t>
            </a:r>
          </a:p>
        </p:txBody>
      </p:sp>
      <p:graphicFrame>
        <p:nvGraphicFramePr>
          <p:cNvPr id="5" name="Diagramma 4"/>
          <p:cNvGraphicFramePr/>
          <p:nvPr>
            <p:extLst>
              <p:ext uri="{D42A27DB-BD31-4B8C-83A1-F6EECF244321}">
                <p14:modId xmlns:p14="http://schemas.microsoft.com/office/powerpoint/2010/main" val="3673272373"/>
              </p:ext>
            </p:extLst>
          </p:nvPr>
        </p:nvGraphicFramePr>
        <p:xfrm>
          <a:off x="429555" y="1520151"/>
          <a:ext cx="8357811" cy="432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magine 8" descr="logo studio.png"/>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77776279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1715310" y="6298392"/>
            <a:ext cx="4873869" cy="458071"/>
          </a:xfrm>
        </p:spPr>
        <p:txBody>
          <a:bodyPr/>
          <a:lstStyle/>
          <a:p>
            <a:pPr algn="ctr"/>
            <a:r>
              <a:rPr lang="it-IT" dirty="0" smtClean="0">
                <a:solidFill>
                  <a:schemeClr val="tx1"/>
                </a:solidFill>
                <a:latin typeface="Arial" panose="020B0604020202020204" pitchFamily="34" charset="0"/>
                <a:cs typeface="Arial" panose="020B0604020202020204" pitchFamily="34" charset="0"/>
              </a:rPr>
              <a:t>Fabrizio Dominici Dottore Commercialista </a:t>
            </a:r>
          </a:p>
          <a:p>
            <a:pPr algn="ctr"/>
            <a:r>
              <a:rPr lang="it-IT" dirty="0" smtClean="0">
                <a:solidFill>
                  <a:schemeClr val="tx1"/>
                </a:solidFill>
                <a:latin typeface="Arial" panose="020B0604020202020204" pitchFamily="34" charset="0"/>
                <a:cs typeface="Arial" panose="020B0604020202020204" pitchFamily="34" charset="0"/>
              </a:rPr>
              <a:t> Revisore Legale Pubblicista</a:t>
            </a:r>
            <a:endParaRPr lang="it-IT" dirty="0">
              <a:solidFill>
                <a:schemeClr val="tx1"/>
              </a:solidFill>
              <a:latin typeface="Arial" panose="020B0604020202020204" pitchFamily="34" charset="0"/>
              <a:cs typeface="Arial" panose="020B0604020202020204" pitchFamily="34" charset="0"/>
            </a:endParaRPr>
          </a:p>
        </p:txBody>
      </p:sp>
      <p:sp>
        <p:nvSpPr>
          <p:cNvPr id="4" name="Titolo 3"/>
          <p:cNvSpPr>
            <a:spLocks noGrp="1"/>
          </p:cNvSpPr>
          <p:nvPr>
            <p:ph type="ctrTitle" idx="4294967295"/>
          </p:nvPr>
        </p:nvSpPr>
        <p:spPr>
          <a:xfrm>
            <a:off x="690379" y="1293813"/>
            <a:ext cx="7989888" cy="1168033"/>
          </a:xfrm>
        </p:spPr>
        <p:txBody>
          <a:bodyPr>
            <a:normAutofit fontScale="90000"/>
          </a:bodyPr>
          <a:lstStyle/>
          <a:p>
            <a:pPr algn="ctr"/>
            <a:r>
              <a:rPr lang="it-IT" sz="4000" dirty="0">
                <a:solidFill>
                  <a:srgbClr val="C00000"/>
                </a:solidFill>
                <a:latin typeface="Arial"/>
                <a:cs typeface="Arial"/>
              </a:rPr>
              <a:t>LE FASI DEL PROCESSO DI REVISIONE</a:t>
            </a:r>
          </a:p>
        </p:txBody>
      </p:sp>
      <p:sp>
        <p:nvSpPr>
          <p:cNvPr id="5" name="Sottotitolo 4"/>
          <p:cNvSpPr>
            <a:spLocks noGrp="1"/>
          </p:cNvSpPr>
          <p:nvPr>
            <p:ph type="subTitle" idx="4294967295"/>
          </p:nvPr>
        </p:nvSpPr>
        <p:spPr>
          <a:xfrm>
            <a:off x="690379" y="3025303"/>
            <a:ext cx="7620000" cy="1997210"/>
          </a:xfrm>
        </p:spPr>
        <p:txBody>
          <a:bodyPr>
            <a:noAutofit/>
          </a:bodyPr>
          <a:lstStyle/>
          <a:p>
            <a:pPr marL="0" indent="0" algn="ctr">
              <a:buNone/>
            </a:pPr>
            <a:endParaRPr lang="it-IT" sz="3600" dirty="0" smtClean="0">
              <a:latin typeface="Arial"/>
              <a:cs typeface="Arial"/>
            </a:endParaRPr>
          </a:p>
          <a:p>
            <a:pPr marL="0" indent="0" algn="ctr">
              <a:buNone/>
            </a:pPr>
            <a:r>
              <a:rPr lang="it-IT" sz="3600" dirty="0" smtClean="0">
                <a:latin typeface="Arial"/>
                <a:cs typeface="Arial"/>
              </a:rPr>
              <a:t>1.valutazione </a:t>
            </a:r>
            <a:r>
              <a:rPr lang="it-IT" sz="3600" dirty="0">
                <a:latin typeface="Arial"/>
                <a:cs typeface="Arial"/>
              </a:rPr>
              <a:t>del rischio</a:t>
            </a:r>
            <a:br>
              <a:rPr lang="it-IT" sz="3600" dirty="0">
                <a:latin typeface="Arial"/>
                <a:cs typeface="Arial"/>
              </a:rPr>
            </a:br>
            <a:r>
              <a:rPr lang="it-IT" sz="3600" dirty="0">
                <a:latin typeface="Arial"/>
                <a:cs typeface="Arial"/>
              </a:rPr>
              <a:t>2.risposta al rischio</a:t>
            </a:r>
            <a:br>
              <a:rPr lang="it-IT" sz="3600" dirty="0">
                <a:latin typeface="Arial"/>
                <a:cs typeface="Arial"/>
              </a:rPr>
            </a:br>
            <a:r>
              <a:rPr lang="it-IT" sz="3600" dirty="0">
                <a:latin typeface="Arial"/>
                <a:cs typeface="Arial"/>
              </a:rPr>
              <a:t>3.reporting</a:t>
            </a:r>
            <a:br>
              <a:rPr lang="it-IT" sz="3600" dirty="0">
                <a:latin typeface="Arial"/>
                <a:cs typeface="Arial"/>
              </a:rPr>
            </a:br>
            <a:endParaRPr lang="it-IT" sz="3600" dirty="0">
              <a:latin typeface="Arial"/>
              <a:cs typeface="Arial"/>
            </a:endParaRPr>
          </a:p>
        </p:txBody>
      </p:sp>
    </p:spTree>
    <p:extLst>
      <p:ext uri="{BB962C8B-B14F-4D97-AF65-F5344CB8AC3E}">
        <p14:creationId xmlns:p14="http://schemas.microsoft.com/office/powerpoint/2010/main" val="248786051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olo 1"/>
          <p:cNvSpPr>
            <a:spLocks noGrp="1"/>
          </p:cNvSpPr>
          <p:nvPr>
            <p:ph type="title"/>
          </p:nvPr>
        </p:nvSpPr>
        <p:spPr>
          <a:xfrm>
            <a:off x="1161908" y="0"/>
            <a:ext cx="6781800" cy="1600200"/>
          </a:xfrm>
        </p:spPr>
        <p:txBody>
          <a:bodyPr/>
          <a:lstStyle/>
          <a:p>
            <a:pPr algn="ctr"/>
            <a:r>
              <a:rPr lang="it-IT" altLang="it-IT" sz="4000" dirty="0" smtClean="0">
                <a:solidFill>
                  <a:srgbClr val="C00000"/>
                </a:solidFill>
                <a:latin typeface="Arial"/>
                <a:cs typeface="Arial"/>
              </a:rPr>
              <a:t>Isa Italia 700 la relazione di revisione </a:t>
            </a:r>
            <a:endParaRPr lang="en-US" altLang="fr-FR" sz="4000" dirty="0" smtClean="0">
              <a:solidFill>
                <a:srgbClr val="C00000"/>
              </a:solidFill>
              <a:latin typeface="Arial"/>
              <a:cs typeface="Arial"/>
            </a:endParaRPr>
          </a:p>
        </p:txBody>
      </p:sp>
      <p:sp>
        <p:nvSpPr>
          <p:cNvPr id="198659" name="Segnaposto contenuto 2"/>
          <p:cNvSpPr>
            <a:spLocks noGrp="1"/>
          </p:cNvSpPr>
          <p:nvPr>
            <p:ph idx="1"/>
          </p:nvPr>
        </p:nvSpPr>
        <p:spPr>
          <a:xfrm>
            <a:off x="416299" y="1464440"/>
            <a:ext cx="7745505" cy="4705676"/>
          </a:xfrm>
        </p:spPr>
        <p:txBody>
          <a:bodyPr>
            <a:normAutofit fontScale="92500" lnSpcReduction="20000"/>
          </a:bodyPr>
          <a:lstStyle/>
          <a:p>
            <a:pPr marL="0" indent="0">
              <a:lnSpc>
                <a:spcPct val="150000"/>
              </a:lnSpc>
              <a:spcBef>
                <a:spcPct val="0"/>
              </a:spcBef>
              <a:buNone/>
            </a:pPr>
            <a:r>
              <a:rPr lang="it-IT" altLang="it-IT" dirty="0" smtClean="0">
                <a:solidFill>
                  <a:srgbClr val="C00000"/>
                </a:solidFill>
                <a:latin typeface="Tahoma" panose="020B0604030504040204" pitchFamily="34" charset="0"/>
                <a:cs typeface="Tahoma" panose="020B0604030504040204" pitchFamily="34" charset="0"/>
              </a:rPr>
              <a:t> </a:t>
            </a:r>
            <a:r>
              <a:rPr lang="it-IT" altLang="it-IT" dirty="0" smtClean="0">
                <a:solidFill>
                  <a:srgbClr val="C00000"/>
                </a:solidFill>
                <a:latin typeface="Arial"/>
                <a:cs typeface="Arial"/>
              </a:rPr>
              <a:t>Elementi alla base del giudizio</a:t>
            </a:r>
          </a:p>
          <a:p>
            <a:pPr marL="36000" indent="0">
              <a:lnSpc>
                <a:spcPct val="120000"/>
              </a:lnSpc>
              <a:spcBef>
                <a:spcPct val="0"/>
              </a:spcBef>
              <a:buNone/>
            </a:pPr>
            <a:r>
              <a:rPr lang="it-IT" altLang="it-IT" b="0" dirty="0" smtClean="0">
                <a:solidFill>
                  <a:srgbClr val="786860"/>
                </a:solidFill>
                <a:latin typeface="Arial"/>
                <a:cs typeface="Arial"/>
              </a:rPr>
              <a:t> </a:t>
            </a:r>
            <a:r>
              <a:rPr lang="it-IT" altLang="it-IT" b="0" dirty="0" smtClean="0">
                <a:solidFill>
                  <a:srgbClr val="000000"/>
                </a:solidFill>
                <a:latin typeface="Arial"/>
                <a:cs typeface="Arial"/>
              </a:rPr>
              <a:t>[Ho][Abbiamo] svolto la revisione contabile in conformità ai principi di revisione internazionali (ISA Italia). Le [mie][nostre] responsabilità ai sensi di tali principi sono ulteriormente descritte nella sezione Responsabilità [del revisore][della società di revisione] per la revisione contabile del bilancio d’esercizio della presente relazione. [Sono indipendente][Siamo indipendenti] rispetto alla Società in conformità alle norme e ai principi  in materia di etica e di indipendenza applicabili nell’ordinamento italiano alla revisione contabile del bilancio.  [Ritengo][Riteniamo] di aver acquisito elementi probativi sufficienti ed appropriati su cui basare il [mio][nostro] giudizio.</a:t>
            </a:r>
          </a:p>
          <a:p>
            <a:pPr marL="0" indent="0">
              <a:lnSpc>
                <a:spcPct val="150000"/>
              </a:lnSpc>
              <a:spcBef>
                <a:spcPct val="0"/>
              </a:spcBef>
            </a:pPr>
            <a:endParaRPr lang="it-IT" altLang="fr-FR" sz="1000" dirty="0" smtClean="0">
              <a:solidFill>
                <a:srgbClr val="786860"/>
              </a:solidFill>
              <a:latin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a:xfrm>
            <a:off x="1642969" y="6344296"/>
            <a:ext cx="5377632" cy="498173"/>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485315026"/>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egnaposto contenuto 2"/>
          <p:cNvSpPr>
            <a:spLocks noGrp="1"/>
          </p:cNvSpPr>
          <p:nvPr>
            <p:ph idx="1"/>
          </p:nvPr>
        </p:nvSpPr>
        <p:spPr>
          <a:xfrm>
            <a:off x="411238" y="1167319"/>
            <a:ext cx="8596721" cy="5183919"/>
          </a:xfrm>
        </p:spPr>
        <p:txBody>
          <a:bodyPr>
            <a:normAutofit fontScale="40000" lnSpcReduction="20000"/>
          </a:bodyPr>
          <a:lstStyle/>
          <a:p>
            <a:pPr marL="0" indent="0">
              <a:lnSpc>
                <a:spcPct val="120000"/>
              </a:lnSpc>
              <a:spcBef>
                <a:spcPct val="0"/>
              </a:spcBef>
              <a:spcAft>
                <a:spcPts val="925"/>
              </a:spcAft>
            </a:pPr>
            <a:r>
              <a:rPr lang="it-IT" altLang="it-IT" sz="4300" dirty="0" smtClean="0">
                <a:solidFill>
                  <a:srgbClr val="C00000"/>
                </a:solidFill>
                <a:ea typeface="Calibri" panose="020F0502020204030204" pitchFamily="34" charset="0"/>
                <a:cs typeface="Times New Roman" panose="02020603050405020304" pitchFamily="18" charset="0"/>
              </a:rPr>
              <a:t> </a:t>
            </a:r>
            <a:r>
              <a:rPr lang="it-IT" altLang="it-IT" sz="4300" dirty="0" smtClean="0">
                <a:solidFill>
                  <a:srgbClr val="C00000"/>
                </a:solidFill>
                <a:latin typeface="Arial"/>
                <a:ea typeface="Calibri" panose="020F0502020204030204" pitchFamily="34" charset="0"/>
                <a:cs typeface="Arial"/>
              </a:rPr>
              <a:t>Responsabilità degli amministratori e del collegio sindacale per il bilancio d’esercizio</a:t>
            </a:r>
          </a:p>
          <a:p>
            <a:pPr marL="0" indent="0">
              <a:lnSpc>
                <a:spcPct val="120000"/>
              </a:lnSpc>
              <a:spcBef>
                <a:spcPct val="0"/>
              </a:spcBef>
              <a:spcAft>
                <a:spcPts val="925"/>
              </a:spcAft>
            </a:pPr>
            <a:r>
              <a:rPr lang="it-IT" altLang="it-IT" sz="4300" dirty="0" smtClean="0">
                <a:solidFill>
                  <a:srgbClr val="786860"/>
                </a:solidFill>
                <a:latin typeface="Arial"/>
                <a:ea typeface="Calibri" panose="020F0502020204030204" pitchFamily="34" charset="0"/>
                <a:cs typeface="Arial"/>
              </a:rPr>
              <a:t> </a:t>
            </a:r>
            <a:r>
              <a:rPr lang="it-IT" altLang="it-IT" sz="4300" dirty="0" smtClean="0">
                <a:solidFill>
                  <a:srgbClr val="000000"/>
                </a:solidFill>
                <a:latin typeface="Arial"/>
                <a:ea typeface="Calibri" panose="020F0502020204030204" pitchFamily="34" charset="0"/>
                <a:cs typeface="Arial"/>
              </a:rPr>
              <a:t>Gli amministratori sono responsabili per la redazione del bilancio d’esercizio che fornisca una rappresentazione veritiera e corretta in conformità alle norme italiane che ne disciplinano i criteri di redazione e, nei termini previsti dalla legge, per quella parte del controllo interno dagli stessi ritenuta necessaria per consentire la redazione di un bilancio che non contenga errori significativi dovuti a frodi o a comportamenti o eventi non intenzionali.</a:t>
            </a:r>
          </a:p>
          <a:p>
            <a:pPr marL="0" indent="0">
              <a:lnSpc>
                <a:spcPct val="120000"/>
              </a:lnSpc>
              <a:spcBef>
                <a:spcPct val="0"/>
              </a:spcBef>
              <a:spcAft>
                <a:spcPts val="925"/>
              </a:spcAft>
            </a:pPr>
            <a:r>
              <a:rPr lang="it-IT" altLang="it-IT" sz="4300" dirty="0" smtClean="0">
                <a:solidFill>
                  <a:srgbClr val="000000"/>
                </a:solidFill>
                <a:latin typeface="Arial"/>
                <a:ea typeface="Calibri" panose="020F0502020204030204" pitchFamily="34" charset="0"/>
                <a:cs typeface="Arial"/>
              </a:rPr>
              <a:t> Nel redigere il bilancio d’esercizio gli amministratori sono responsabili per la valutazione della capacità della Società di continuare ad operare come un’entità in funzionamento e per l’appropriatezza dell’utilizzo del presupposto della continuità aziendale, nonché per una adeguata informativa in materia. Gli amministratori utilizzano il presupposto della continuità aziendale nella redazione del bilancio d’esercizio a meno che abbiano valutato che sussistono le condizioni per la liquidazione della Società o per l’interruzione dell’attività o non abbiano alternative realistiche a tali scelte.</a:t>
            </a:r>
          </a:p>
          <a:p>
            <a:pPr marL="0" indent="0">
              <a:lnSpc>
                <a:spcPct val="120000"/>
              </a:lnSpc>
              <a:spcBef>
                <a:spcPct val="0"/>
              </a:spcBef>
              <a:spcAft>
                <a:spcPts val="925"/>
              </a:spcAft>
            </a:pPr>
            <a:r>
              <a:rPr lang="it-IT" altLang="it-IT" sz="4300" dirty="0" smtClean="0">
                <a:solidFill>
                  <a:srgbClr val="000000"/>
                </a:solidFill>
                <a:latin typeface="Arial"/>
                <a:ea typeface="Calibri" panose="020F0502020204030204" pitchFamily="34" charset="0"/>
                <a:cs typeface="Arial"/>
              </a:rPr>
              <a:t> Il collegio sindacale ha la responsabilità della vigilanza, nei termini previsti dalla legge, sul processo di predisposizione dell’informativa finanziaria della Società.</a:t>
            </a:r>
          </a:p>
          <a:p>
            <a:pPr marL="0" indent="0">
              <a:spcBef>
                <a:spcPct val="0"/>
              </a:spcBef>
            </a:pPr>
            <a:endParaRPr lang="it-IT" altLang="fr-FR" sz="1400" dirty="0" smtClean="0">
              <a:solidFill>
                <a:srgbClr val="000000"/>
              </a:solidFill>
              <a:ea typeface="Calibri" panose="020F0502020204030204" pitchFamily="34" charset="0"/>
              <a:cs typeface="Times New Roman" panose="02020603050405020304" pitchFamily="18" charset="0"/>
            </a:endParaRPr>
          </a:p>
        </p:txBody>
      </p:sp>
      <p:sp>
        <p:nvSpPr>
          <p:cNvPr id="2" name="Segnaposto piè di pagina 1"/>
          <p:cNvSpPr>
            <a:spLocks noGrp="1"/>
          </p:cNvSpPr>
          <p:nvPr>
            <p:ph type="ftr" sz="quarter" idx="11"/>
          </p:nvPr>
        </p:nvSpPr>
        <p:spPr>
          <a:xfrm>
            <a:off x="1432663" y="6351238"/>
            <a:ext cx="5115021"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8" name="Titolo 1"/>
          <p:cNvSpPr txBox="1">
            <a:spLocks/>
          </p:cNvSpPr>
          <p:nvPr/>
        </p:nvSpPr>
        <p:spPr bwMode="gray">
          <a:xfrm>
            <a:off x="790575" y="262103"/>
            <a:ext cx="7470473" cy="133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06" tIns="42203" rIns="84406" bIns="42203" anchor="ctr"/>
          <a:lstStyle>
            <a:lvl1pPr algn="l" rtl="0" eaLnBrk="0" fontAlgn="base" hangingPunct="0">
              <a:lnSpc>
                <a:spcPct val="80000"/>
              </a:lnSpc>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pPr algn="ctr">
              <a:defRPr/>
            </a:pPr>
            <a:r>
              <a:rPr lang="it-IT" sz="4000" kern="0" dirty="0">
                <a:solidFill>
                  <a:srgbClr val="C00000"/>
                </a:solidFill>
                <a:latin typeface="Arial"/>
                <a:cs typeface="Arial"/>
              </a:rPr>
              <a:t>Isa Italia 700 la relazione di revisione </a:t>
            </a:r>
            <a:endParaRPr lang="en-US" altLang="fr-FR" sz="4000" kern="0" dirty="0">
              <a:solidFill>
                <a:srgbClr val="C00000"/>
              </a:solidFill>
              <a:latin typeface="Arial"/>
              <a:cs typeface="Arial"/>
            </a:endParaRPr>
          </a:p>
        </p:txBody>
      </p:sp>
      <p:pic>
        <p:nvPicPr>
          <p:cNvPr id="7" name="Immagine 6"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3483121415"/>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Titolo 1"/>
          <p:cNvSpPr>
            <a:spLocks noGrp="1"/>
          </p:cNvSpPr>
          <p:nvPr>
            <p:ph type="title"/>
          </p:nvPr>
        </p:nvSpPr>
        <p:spPr>
          <a:xfrm>
            <a:off x="688490" y="290286"/>
            <a:ext cx="7756263" cy="13341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06" tIns="42203" rIns="84406" bIns="42203" anchor="ctr"/>
          <a:lstStyle/>
          <a:p>
            <a:pPr algn="ctr"/>
            <a:r>
              <a:rPr lang="it-IT" altLang="it-IT" sz="4000" dirty="0" smtClean="0">
                <a:solidFill>
                  <a:srgbClr val="C00000"/>
                </a:solidFill>
                <a:latin typeface="Arial"/>
                <a:cs typeface="Arial"/>
              </a:rPr>
              <a:t>Isa Italia 700 la relazione di revisione </a:t>
            </a:r>
            <a:endParaRPr lang="en-US" altLang="fr-FR" sz="4000" dirty="0" smtClean="0">
              <a:solidFill>
                <a:srgbClr val="C00000"/>
              </a:solidFill>
              <a:latin typeface="Arial"/>
              <a:cs typeface="Arial"/>
            </a:endParaRPr>
          </a:p>
        </p:txBody>
      </p:sp>
      <p:sp>
        <p:nvSpPr>
          <p:cNvPr id="200706" name="Segnaposto contenuto 2"/>
          <p:cNvSpPr>
            <a:spLocks noGrp="1"/>
          </p:cNvSpPr>
          <p:nvPr>
            <p:ph idx="1"/>
          </p:nvPr>
        </p:nvSpPr>
        <p:spPr>
          <a:xfrm>
            <a:off x="435429" y="1515648"/>
            <a:ext cx="8285238" cy="4656667"/>
          </a:xfrm>
        </p:spPr>
        <p:txBody>
          <a:bodyPr>
            <a:normAutofit fontScale="25000" lnSpcReduction="20000"/>
          </a:bodyPr>
          <a:lstStyle/>
          <a:p>
            <a:pPr marL="36000" indent="0">
              <a:lnSpc>
                <a:spcPct val="120000"/>
              </a:lnSpc>
              <a:spcBef>
                <a:spcPct val="0"/>
              </a:spcBef>
              <a:spcAft>
                <a:spcPts val="925"/>
              </a:spcAft>
              <a:buNone/>
            </a:pPr>
            <a:r>
              <a:rPr lang="it-IT" altLang="it-IT" sz="3200" dirty="0" smtClean="0">
                <a:solidFill>
                  <a:srgbClr val="C00000"/>
                </a:solidFill>
                <a:ea typeface="Calibri" panose="020F0502020204030204" pitchFamily="34" charset="0"/>
                <a:cs typeface="Times New Roman" panose="02020603050405020304" pitchFamily="18" charset="0"/>
              </a:rPr>
              <a:t> </a:t>
            </a:r>
            <a:r>
              <a:rPr lang="it-IT" altLang="it-IT" sz="8000" dirty="0" smtClean="0">
                <a:solidFill>
                  <a:srgbClr val="C00000"/>
                </a:solidFill>
                <a:latin typeface="Arial"/>
                <a:ea typeface="Calibri" panose="020F0502020204030204" pitchFamily="34" charset="0"/>
                <a:cs typeface="Arial"/>
              </a:rPr>
              <a:t>Responsabilità [del revisore][della società di revisione] per la revisione contabile del bilancio d’esercizio</a:t>
            </a:r>
          </a:p>
          <a:p>
            <a:pPr marL="36000" indent="0">
              <a:lnSpc>
                <a:spcPct val="120000"/>
              </a:lnSpc>
              <a:spcBef>
                <a:spcPct val="0"/>
              </a:spcBef>
              <a:spcAft>
                <a:spcPts val="925"/>
              </a:spcAft>
              <a:buNone/>
            </a:pPr>
            <a:r>
              <a:rPr lang="it-IT" altLang="it-IT" sz="8000" b="0" dirty="0" smtClean="0">
                <a:solidFill>
                  <a:srgbClr val="786860"/>
                </a:solidFill>
                <a:latin typeface="Arial"/>
                <a:ea typeface="Calibri" panose="020F0502020204030204" pitchFamily="34" charset="0"/>
                <a:cs typeface="Arial"/>
              </a:rPr>
              <a:t> </a:t>
            </a:r>
            <a:r>
              <a:rPr lang="it-IT" altLang="it-IT" sz="8000" b="0" dirty="0" smtClean="0">
                <a:solidFill>
                  <a:srgbClr val="000000"/>
                </a:solidFill>
                <a:latin typeface="Arial"/>
                <a:ea typeface="Calibri" panose="020F0502020204030204" pitchFamily="34" charset="0"/>
                <a:cs typeface="Arial"/>
              </a:rPr>
              <a:t>I [miei][nostri] obiettivi sono l’acquisizione di una ragionevole sicurezza che il bilancio d’esercizio nel suo complesso non contenga errori significativi, dovuti a frodi o a comportamenti o eventi non intenzionali, e l’emissione di una relazione di revisione che includa il [mio][nostro] giudizio. Per ragionevole sicurezza si intende un livello elevato di sicurezza che, tuttavia, non fornisce la garanzia che una revisione contabile svolta in conformità ai principi di revisione internazionali (ISA Italia) individui sempre un errore significativo, qualora esistente. Gli errori possono derivare da frodi o da comportamenti o eventi non intenzionali e sono considerati significativi qualora ci si possa ragionevolmente attendere che essi, singolarmente o nel loro insieme, siano in grado di influenzare le decisioni economiche prese dagli utilizzatori sulla base del bilancio d’esercizio.</a:t>
            </a:r>
          </a:p>
        </p:txBody>
      </p:sp>
      <p:sp>
        <p:nvSpPr>
          <p:cNvPr id="2" name="Segnaposto piè di pagina 1"/>
          <p:cNvSpPr>
            <a:spLocks noGrp="1"/>
          </p:cNvSpPr>
          <p:nvPr>
            <p:ph type="ftr" sz="quarter" idx="11"/>
          </p:nvPr>
        </p:nvSpPr>
        <p:spPr>
          <a:xfrm>
            <a:off x="2937883" y="6272738"/>
            <a:ext cx="3691627" cy="521514"/>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1551676517"/>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egnaposto contenuto 2"/>
          <p:cNvSpPr>
            <a:spLocks noGrp="1"/>
          </p:cNvSpPr>
          <p:nvPr>
            <p:ph idx="1"/>
          </p:nvPr>
        </p:nvSpPr>
        <p:spPr>
          <a:xfrm>
            <a:off x="229810" y="1462357"/>
            <a:ext cx="8563428" cy="4669275"/>
          </a:xfrm>
        </p:spPr>
        <p:txBody>
          <a:bodyPr>
            <a:noAutofit/>
          </a:bodyPr>
          <a:lstStyle/>
          <a:p>
            <a:pPr marL="0" indent="0">
              <a:lnSpc>
                <a:spcPct val="115000"/>
              </a:lnSpc>
              <a:spcBef>
                <a:spcPct val="0"/>
              </a:spcBef>
              <a:spcAft>
                <a:spcPts val="925"/>
              </a:spcAft>
            </a:pPr>
            <a:r>
              <a:rPr lang="it-IT" altLang="it-IT" sz="1900" dirty="0" smtClean="0">
                <a:solidFill>
                  <a:srgbClr val="786860"/>
                </a:solidFill>
                <a:ea typeface="Calibri" panose="020F0502020204030204" pitchFamily="34" charset="0"/>
                <a:cs typeface="Times New Roman" panose="02020603050405020304" pitchFamily="18" charset="0"/>
              </a:rPr>
              <a:t> </a:t>
            </a:r>
            <a:r>
              <a:rPr lang="it-IT" altLang="it-IT" sz="1900" dirty="0" smtClean="0">
                <a:solidFill>
                  <a:srgbClr val="000000"/>
                </a:solidFill>
                <a:latin typeface="Arial"/>
                <a:ea typeface="Calibri" panose="020F0502020204030204" pitchFamily="34" charset="0"/>
                <a:cs typeface="Arial"/>
              </a:rPr>
              <a:t>Nell’ambito della revisione contabile svolta in conformità ai principi di revisione internazionali (ISA Italia), [ho esercitato][abbiamo esercitato] il giudizio professionale e [ho mantenuto][abbiamo mantenuto] lo scetticismo professionale per tutta la durata della revisione contabile. Inoltre:</a:t>
            </a:r>
          </a:p>
          <a:p>
            <a:pPr marL="0" indent="0">
              <a:lnSpc>
                <a:spcPct val="115000"/>
              </a:lnSpc>
              <a:spcBef>
                <a:spcPct val="0"/>
              </a:spcBef>
              <a:spcAft>
                <a:spcPct val="0"/>
              </a:spcAft>
              <a:buFont typeface="Times New Roman" panose="02020603050405020304" pitchFamily="18" charset="0"/>
              <a:buChar char="•"/>
            </a:pPr>
            <a:r>
              <a:rPr lang="it-IT" altLang="it-IT" sz="1900" dirty="0" smtClean="0">
                <a:solidFill>
                  <a:srgbClr val="000000"/>
                </a:solidFill>
                <a:latin typeface="Arial"/>
                <a:ea typeface="Calibri" panose="020F0502020204030204" pitchFamily="34" charset="0"/>
                <a:cs typeface="Arial"/>
              </a:rPr>
              <a:t> [ho identificato e valutato][abbiamo identificato e valutato] i rischi di errori significativi nel bilancio d’esercizio, dovuti a frodi o a comportamenti o eventi non intenzionali; [ho definito e svolto][abbiamo definito e svolto] procedure di revisione in risposta a tali rischi; [ho acquisito][abbiamo acquisito] elementi probativi sufficienti ed appropriati su cui basare il [mio][nostro] giudizio. Il rischio di non individuare un errore significativo dovuto a frodi è più elevato rispetto al rischio di non individuare un errore significativo derivante da comportamenti o eventi non intenzionali, poiché la frode può implicare l’esistenza di collusioni, falsificazioni, omissioni intenzionali, rappresentazioni fuorvianti o forzature del controllo interno;</a:t>
            </a:r>
          </a:p>
        </p:txBody>
      </p:sp>
      <p:sp>
        <p:nvSpPr>
          <p:cNvPr id="2" name="Segnaposto piè di pagina 1"/>
          <p:cNvSpPr>
            <a:spLocks noGrp="1"/>
          </p:cNvSpPr>
          <p:nvPr>
            <p:ph type="ftr" sz="quarter" idx="11"/>
          </p:nvPr>
        </p:nvSpPr>
        <p:spPr>
          <a:xfrm>
            <a:off x="2937883" y="6310312"/>
            <a:ext cx="3841273"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6" name="Titolo 1"/>
          <p:cNvSpPr txBox="1">
            <a:spLocks/>
          </p:cNvSpPr>
          <p:nvPr/>
        </p:nvSpPr>
        <p:spPr bwMode="gray">
          <a:xfrm>
            <a:off x="1100667" y="338664"/>
            <a:ext cx="7184571" cy="125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06" tIns="42203" rIns="84406" bIns="42203" anchor="ctr"/>
          <a:lstStyle>
            <a:lvl1pPr algn="l" rtl="0" eaLnBrk="0" fontAlgn="base" hangingPunct="0">
              <a:lnSpc>
                <a:spcPct val="80000"/>
              </a:lnSpc>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pPr algn="ctr">
              <a:defRPr/>
            </a:pPr>
            <a:r>
              <a:rPr lang="it-IT" sz="4000" kern="0" dirty="0">
                <a:solidFill>
                  <a:srgbClr val="C00000"/>
                </a:solidFill>
                <a:latin typeface="Arial"/>
                <a:cs typeface="Arial"/>
              </a:rPr>
              <a:t>Isa Italia 700 la relazione di revisione </a:t>
            </a:r>
            <a:endParaRPr lang="en-US" altLang="fr-FR" sz="4000" kern="0" dirty="0">
              <a:solidFill>
                <a:srgbClr val="C00000"/>
              </a:solidFill>
              <a:latin typeface="Arial"/>
              <a:cs typeface="Arial"/>
            </a:endParaRPr>
          </a:p>
        </p:txBody>
      </p:sp>
      <p:pic>
        <p:nvPicPr>
          <p:cNvPr id="8" name="Immagine 7" descr="logo studio.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3557402542"/>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egnaposto contenuto 2"/>
          <p:cNvSpPr>
            <a:spLocks noGrp="1"/>
          </p:cNvSpPr>
          <p:nvPr>
            <p:ph idx="1"/>
          </p:nvPr>
        </p:nvSpPr>
        <p:spPr>
          <a:xfrm>
            <a:off x="350763" y="1305216"/>
            <a:ext cx="8394094" cy="4916209"/>
          </a:xfrm>
        </p:spPr>
        <p:txBody>
          <a:bodyPr>
            <a:normAutofit fontScale="92500" lnSpcReduction="10000"/>
          </a:bodyPr>
          <a:lstStyle/>
          <a:p>
            <a:pPr marL="36000" indent="316800" algn="just">
              <a:lnSpc>
                <a:spcPct val="150000"/>
              </a:lnSpc>
              <a:spcAft>
                <a:spcPts val="600"/>
              </a:spcAft>
              <a:buFont typeface="Times New Roman" panose="02020603050405020304" pitchFamily="18" charset="0"/>
              <a:buChar char="•"/>
              <a:defRPr/>
            </a:pPr>
            <a:r>
              <a:rPr lang="it-IT" sz="1477" b="0" dirty="0">
                <a:solidFill>
                  <a:srgbClr val="000000"/>
                </a:solidFill>
                <a:latin typeface="Arial"/>
                <a:ea typeface="Calibri" panose="020F0502020204030204" pitchFamily="34" charset="0"/>
                <a:cs typeface="Arial"/>
              </a:rPr>
              <a:t>[ho acquisito][abbiamo acquisito] una comprensione del controllo interno rilevante ai fini della revisione contabile allo scopo di definire procedure di revisione appropriate nelle circostanze e non per esprimere un giudizio sull’efficacia del controllo interno della Società; </a:t>
            </a:r>
          </a:p>
          <a:p>
            <a:pPr marL="36000" indent="316800" algn="just">
              <a:lnSpc>
                <a:spcPct val="150000"/>
              </a:lnSpc>
              <a:spcAft>
                <a:spcPts val="600"/>
              </a:spcAft>
              <a:buFont typeface="Times New Roman" panose="02020603050405020304" pitchFamily="18" charset="0"/>
              <a:buChar char="•"/>
              <a:defRPr/>
            </a:pPr>
            <a:r>
              <a:rPr lang="it-IT" sz="1477" b="0" dirty="0">
                <a:solidFill>
                  <a:srgbClr val="000000"/>
                </a:solidFill>
                <a:latin typeface="Arial"/>
                <a:ea typeface="Calibri" panose="020F0502020204030204" pitchFamily="34" charset="0"/>
                <a:cs typeface="Arial"/>
              </a:rPr>
              <a:t>[ho valutato][abbiamo valutato] l'appropriatezza dei principi contabili utilizzati nonché la ragionevolezza delle stime contabili effettuate dagli amministratori, inclusa la relativa informativa;</a:t>
            </a:r>
          </a:p>
          <a:p>
            <a:pPr marL="36000" indent="316800" algn="just">
              <a:lnSpc>
                <a:spcPct val="150000"/>
              </a:lnSpc>
              <a:spcAft>
                <a:spcPts val="600"/>
              </a:spcAft>
              <a:buFont typeface="Times New Roman" panose="02020603050405020304" pitchFamily="18" charset="0"/>
              <a:buChar char="•"/>
              <a:defRPr/>
            </a:pPr>
            <a:r>
              <a:rPr lang="it-IT" sz="1477" b="0" dirty="0">
                <a:solidFill>
                  <a:srgbClr val="000000"/>
                </a:solidFill>
                <a:latin typeface="Arial"/>
                <a:ea typeface="Calibri" panose="020F0502020204030204" pitchFamily="34" charset="0"/>
                <a:cs typeface="Arial"/>
              </a:rPr>
              <a:t>[sono giunto][siamo giunti] ad una conclusione sull'appropriatezza dell'utilizzo da parte degli amministratori del presupposto della continuità aziendale e, in base agli elementi probativi acquisiti,  sull’eventuale esistenza di una incertezza significativa riguardo a eventi o circostanze che possono far sorgere dubbi significativi sulla capacità della Società di continuare ad operare come un’entità in funzionamento. In presenza di un'incertezza significativa, [sono tenuto][siamo tenuti] a richiamare l'attenzione nella relazione di revisione sulla relativa informativa di bilancio, ovvero, qualora tale informativa sia inadeguata, a riflettere tale circostanza nella formulazione del [mio][nostro] giudizio. Le [mie][nostre] conclusioni sono basate sugli elementi probativi acquisiti fino alla data della presente relazione. Tuttavia, eventi o circostanze successivi possono comportare che la Società cessi di operare come un’entità in funzionamento</a:t>
            </a:r>
            <a:r>
              <a:rPr lang="it-IT" sz="1477" b="0" dirty="0" smtClean="0">
                <a:solidFill>
                  <a:srgbClr val="000000"/>
                </a:solidFill>
                <a:latin typeface="Arial"/>
                <a:ea typeface="Calibri" panose="020F0502020204030204" pitchFamily="34" charset="0"/>
                <a:cs typeface="Arial"/>
              </a:rPr>
              <a:t>;</a:t>
            </a:r>
            <a:endParaRPr lang="it-IT" sz="1477" b="0" dirty="0">
              <a:solidFill>
                <a:srgbClr val="000000"/>
              </a:solidFill>
              <a:latin typeface="Arial"/>
              <a:ea typeface="Calibri" panose="020F0502020204030204" pitchFamily="34" charset="0"/>
              <a:cs typeface="Arial"/>
            </a:endParaRPr>
          </a:p>
        </p:txBody>
      </p:sp>
      <p:sp>
        <p:nvSpPr>
          <p:cNvPr id="2" name="Segnaposto piè di pagina 1"/>
          <p:cNvSpPr>
            <a:spLocks noGrp="1"/>
          </p:cNvSpPr>
          <p:nvPr>
            <p:ph type="ftr" sz="quarter" idx="11"/>
          </p:nvPr>
        </p:nvSpPr>
        <p:spPr>
          <a:xfrm>
            <a:off x="2973448" y="6310312"/>
            <a:ext cx="3309599"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6" name="Titolo 1"/>
          <p:cNvSpPr txBox="1">
            <a:spLocks/>
          </p:cNvSpPr>
          <p:nvPr/>
        </p:nvSpPr>
        <p:spPr bwMode="gray">
          <a:xfrm rot="10800000" flipV="1">
            <a:off x="699246" y="302381"/>
            <a:ext cx="7813675" cy="125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06" tIns="42203" rIns="84406" bIns="42203" anchor="ctr"/>
          <a:lstStyle>
            <a:lvl1pPr algn="l" rtl="0" eaLnBrk="0" fontAlgn="base" hangingPunct="0">
              <a:lnSpc>
                <a:spcPct val="80000"/>
              </a:lnSpc>
              <a:spcBef>
                <a:spcPct val="0"/>
              </a:spcBef>
              <a:spcAft>
                <a:spcPct val="0"/>
              </a:spcAft>
              <a:defRPr sz="3400">
                <a:solidFill>
                  <a:schemeClr val="hlink"/>
                </a:solidFill>
                <a:latin typeface="+mj-lt"/>
                <a:ea typeface="+mj-ea"/>
                <a:cs typeface="+mj-cs"/>
              </a:defRPr>
            </a:lvl1pPr>
            <a:lvl2pPr algn="l" rtl="0" eaLnBrk="0" fontAlgn="base" hangingPunct="0">
              <a:spcBef>
                <a:spcPct val="0"/>
              </a:spcBef>
              <a:spcAft>
                <a:spcPct val="0"/>
              </a:spcAft>
              <a:defRPr sz="3400">
                <a:solidFill>
                  <a:schemeClr val="hlink"/>
                </a:solidFill>
                <a:latin typeface="Tahoma" pitchFamily="1" charset="0"/>
              </a:defRPr>
            </a:lvl2pPr>
            <a:lvl3pPr algn="l" rtl="0" eaLnBrk="0" fontAlgn="base" hangingPunct="0">
              <a:spcBef>
                <a:spcPct val="0"/>
              </a:spcBef>
              <a:spcAft>
                <a:spcPct val="0"/>
              </a:spcAft>
              <a:defRPr sz="3400">
                <a:solidFill>
                  <a:schemeClr val="hlink"/>
                </a:solidFill>
                <a:latin typeface="Tahoma" pitchFamily="1" charset="0"/>
              </a:defRPr>
            </a:lvl3pPr>
            <a:lvl4pPr algn="l" rtl="0" eaLnBrk="0" fontAlgn="base" hangingPunct="0">
              <a:spcBef>
                <a:spcPct val="0"/>
              </a:spcBef>
              <a:spcAft>
                <a:spcPct val="0"/>
              </a:spcAft>
              <a:defRPr sz="3400">
                <a:solidFill>
                  <a:schemeClr val="hlink"/>
                </a:solidFill>
                <a:latin typeface="Tahoma" pitchFamily="1" charset="0"/>
              </a:defRPr>
            </a:lvl4pPr>
            <a:lvl5pPr algn="l" rtl="0" eaLnBrk="0" fontAlgn="base" hangingPunct="0">
              <a:spcBef>
                <a:spcPct val="0"/>
              </a:spcBef>
              <a:spcAft>
                <a:spcPct val="0"/>
              </a:spcAft>
              <a:defRPr sz="3400">
                <a:solidFill>
                  <a:schemeClr val="hlink"/>
                </a:solidFill>
                <a:latin typeface="Tahoma" pitchFamily="1" charset="0"/>
              </a:defRPr>
            </a:lvl5pPr>
            <a:lvl6pPr marL="457200" algn="l" rtl="0" fontAlgn="base">
              <a:spcBef>
                <a:spcPct val="0"/>
              </a:spcBef>
              <a:spcAft>
                <a:spcPct val="0"/>
              </a:spcAft>
              <a:defRPr sz="3400">
                <a:solidFill>
                  <a:schemeClr val="hlink"/>
                </a:solidFill>
                <a:latin typeface="Tahoma" pitchFamily="1" charset="0"/>
              </a:defRPr>
            </a:lvl6pPr>
            <a:lvl7pPr marL="914400" algn="l" rtl="0" fontAlgn="base">
              <a:spcBef>
                <a:spcPct val="0"/>
              </a:spcBef>
              <a:spcAft>
                <a:spcPct val="0"/>
              </a:spcAft>
              <a:defRPr sz="3400">
                <a:solidFill>
                  <a:schemeClr val="hlink"/>
                </a:solidFill>
                <a:latin typeface="Tahoma" pitchFamily="1" charset="0"/>
              </a:defRPr>
            </a:lvl7pPr>
            <a:lvl8pPr marL="1371600" algn="l" rtl="0" fontAlgn="base">
              <a:spcBef>
                <a:spcPct val="0"/>
              </a:spcBef>
              <a:spcAft>
                <a:spcPct val="0"/>
              </a:spcAft>
              <a:defRPr sz="3400">
                <a:solidFill>
                  <a:schemeClr val="hlink"/>
                </a:solidFill>
                <a:latin typeface="Tahoma" pitchFamily="1" charset="0"/>
              </a:defRPr>
            </a:lvl8pPr>
            <a:lvl9pPr marL="1828800" algn="l" rtl="0" fontAlgn="base">
              <a:spcBef>
                <a:spcPct val="0"/>
              </a:spcBef>
              <a:spcAft>
                <a:spcPct val="0"/>
              </a:spcAft>
              <a:defRPr sz="3400">
                <a:solidFill>
                  <a:schemeClr val="hlink"/>
                </a:solidFill>
                <a:latin typeface="Tahoma" pitchFamily="1" charset="0"/>
              </a:defRPr>
            </a:lvl9pPr>
          </a:lstStyle>
          <a:p>
            <a:pPr algn="ctr">
              <a:defRPr/>
            </a:pPr>
            <a:r>
              <a:rPr lang="it-IT" sz="4000" kern="0" dirty="0">
                <a:solidFill>
                  <a:srgbClr val="C00000"/>
                </a:solidFill>
                <a:latin typeface="Arial"/>
                <a:cs typeface="Arial"/>
              </a:rPr>
              <a:t>Isa Italia 700 la relazione di revisione </a:t>
            </a:r>
            <a:endParaRPr lang="en-US" altLang="fr-FR" sz="4000" kern="0" dirty="0">
              <a:solidFill>
                <a:srgbClr val="C00000"/>
              </a:solidFill>
              <a:latin typeface="Arial"/>
              <a:cs typeface="Arial"/>
            </a:endParaRPr>
          </a:p>
        </p:txBody>
      </p:sp>
      <p:pic>
        <p:nvPicPr>
          <p:cNvPr id="8" name="Immagine 7"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206232109"/>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olo 2"/>
          <p:cNvSpPr>
            <a:spLocks noGrp="1"/>
          </p:cNvSpPr>
          <p:nvPr>
            <p:ph type="title"/>
          </p:nvPr>
        </p:nvSpPr>
        <p:spPr>
          <a:xfrm>
            <a:off x="688490" y="229810"/>
            <a:ext cx="7756263" cy="1394596"/>
          </a:xfrm>
        </p:spPr>
        <p:txBody>
          <a:bodyPr/>
          <a:lstStyle/>
          <a:p>
            <a:pPr algn="ctr"/>
            <a:r>
              <a:rPr lang="it-IT" altLang="it-IT" sz="4000" dirty="0" smtClean="0">
                <a:solidFill>
                  <a:srgbClr val="C00000"/>
                </a:solidFill>
                <a:latin typeface="Arial"/>
                <a:cs typeface="Arial"/>
              </a:rPr>
              <a:t>Isa Italia 700 la relazione di revisione</a:t>
            </a:r>
          </a:p>
        </p:txBody>
      </p:sp>
      <p:sp>
        <p:nvSpPr>
          <p:cNvPr id="4" name="Segnaposto contenuto 3"/>
          <p:cNvSpPr>
            <a:spLocks noGrp="1"/>
          </p:cNvSpPr>
          <p:nvPr>
            <p:ph idx="1"/>
          </p:nvPr>
        </p:nvSpPr>
        <p:spPr>
          <a:xfrm>
            <a:off x="520095" y="1624406"/>
            <a:ext cx="8188476" cy="4801810"/>
          </a:xfrm>
        </p:spPr>
        <p:txBody>
          <a:bodyPr>
            <a:normAutofit fontScale="92500" lnSpcReduction="10000"/>
          </a:bodyPr>
          <a:lstStyle/>
          <a:p>
            <a:pPr indent="367200">
              <a:lnSpc>
                <a:spcPct val="115000"/>
              </a:lnSpc>
              <a:spcAft>
                <a:spcPts val="923"/>
              </a:spcAft>
              <a:defRPr/>
            </a:pPr>
            <a:r>
              <a:rPr lang="it-IT" dirty="0" smtClean="0">
                <a:solidFill>
                  <a:srgbClr val="000000"/>
                </a:solidFill>
                <a:latin typeface="Arial"/>
                <a:ea typeface="Calibri" panose="020F0502020204030204" pitchFamily="34" charset="0"/>
                <a:cs typeface="Arial"/>
              </a:rPr>
              <a:t>[Ho </a:t>
            </a:r>
            <a:r>
              <a:rPr lang="it-IT" dirty="0">
                <a:solidFill>
                  <a:srgbClr val="000000"/>
                </a:solidFill>
                <a:latin typeface="Arial"/>
                <a:ea typeface="Calibri" panose="020F0502020204030204" pitchFamily="34" charset="0"/>
                <a:cs typeface="Arial"/>
              </a:rPr>
              <a:t>valutato][abbiamo valutato] la presentazione, la struttura e il contenuto del bilancio d’esercizio nel suo complesso, inclusa l'informativa, e se il bilancio d’esercizio rappresenti le operazioni e gli eventi sottostanti in modo da fornire una corretta rappresentazione.</a:t>
            </a:r>
          </a:p>
          <a:p>
            <a:pPr indent="367200">
              <a:lnSpc>
                <a:spcPct val="115000"/>
              </a:lnSpc>
              <a:spcAft>
                <a:spcPts val="923"/>
              </a:spcAft>
              <a:defRPr/>
            </a:pPr>
            <a:r>
              <a:rPr lang="it-IT" dirty="0" smtClean="0">
                <a:solidFill>
                  <a:srgbClr val="000000"/>
                </a:solidFill>
                <a:latin typeface="Arial"/>
                <a:ea typeface="Calibri" panose="020F0502020204030204" pitchFamily="34" charset="0"/>
                <a:cs typeface="Arial"/>
              </a:rPr>
              <a:t>  [</a:t>
            </a:r>
            <a:r>
              <a:rPr lang="it-IT" dirty="0">
                <a:solidFill>
                  <a:srgbClr val="000000"/>
                </a:solidFill>
                <a:latin typeface="Arial"/>
                <a:ea typeface="Calibri" panose="020F0502020204030204" pitchFamily="34" charset="0"/>
                <a:cs typeface="Arial"/>
              </a:rPr>
              <a:t>Ho comunicato][Abbiamo comunicato] ai responsabili delle attività di governance, identificati ad un livello appropriato come richiesto dagli ISA Italia, tra gli altri aspetti, la portata e la tempistica pianificate per la revisione contabile e i risultati significativi emersi, incluse le eventuali carenze significative nel controllo interno identificate nel corso della revisione contabile.</a:t>
            </a:r>
          </a:p>
          <a:p>
            <a:pPr marL="0" indent="0">
              <a:buNone/>
              <a:defRPr/>
            </a:pPr>
            <a:endParaRPr lang="it-IT" sz="1292" dirty="0">
              <a:solidFill>
                <a:srgbClr val="000000"/>
              </a:solidFill>
            </a:endParaRPr>
          </a:p>
        </p:txBody>
      </p:sp>
      <p:sp>
        <p:nvSpPr>
          <p:cNvPr id="2" name="Segnaposto piè di pagina 1"/>
          <p:cNvSpPr>
            <a:spLocks noGrp="1"/>
          </p:cNvSpPr>
          <p:nvPr>
            <p:ph type="ftr" sz="quarter" idx="11"/>
          </p:nvPr>
        </p:nvSpPr>
        <p:spPr>
          <a:xfrm>
            <a:off x="2912224" y="6425763"/>
            <a:ext cx="3337659"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2900954475"/>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Titolo 2"/>
          <p:cNvSpPr>
            <a:spLocks noGrp="1"/>
          </p:cNvSpPr>
          <p:nvPr>
            <p:ph type="title"/>
          </p:nvPr>
        </p:nvSpPr>
        <p:spPr>
          <a:xfrm>
            <a:off x="688490" y="915393"/>
            <a:ext cx="7756263" cy="640415"/>
          </a:xfrm>
        </p:spPr>
        <p:txBody>
          <a:bodyPr>
            <a:noAutofit/>
          </a:bodyPr>
          <a:lstStyle/>
          <a:p>
            <a:pPr algn="ctr"/>
            <a:r>
              <a:rPr lang="it-IT" altLang="it-IT" sz="4000" dirty="0" smtClean="0">
                <a:solidFill>
                  <a:srgbClr val="C00000"/>
                </a:solidFill>
                <a:latin typeface="Arial"/>
                <a:cs typeface="Arial"/>
              </a:rPr>
              <a:t>Isa Italia 700 la relazione di revisione</a:t>
            </a:r>
          </a:p>
        </p:txBody>
      </p:sp>
      <p:sp>
        <p:nvSpPr>
          <p:cNvPr id="204803" name="Segnaposto testo 1"/>
          <p:cNvSpPr>
            <a:spLocks noGrp="1"/>
          </p:cNvSpPr>
          <p:nvPr>
            <p:ph idx="1"/>
          </p:nvPr>
        </p:nvSpPr>
        <p:spPr>
          <a:xfrm>
            <a:off x="495905" y="1490606"/>
            <a:ext cx="8248952" cy="4874381"/>
          </a:xfrm>
        </p:spPr>
        <p:txBody>
          <a:bodyPr>
            <a:normAutofit fontScale="92500" lnSpcReduction="20000"/>
          </a:bodyPr>
          <a:lstStyle/>
          <a:p>
            <a:pPr marL="0" indent="0">
              <a:lnSpc>
                <a:spcPct val="120000"/>
              </a:lnSpc>
              <a:spcBef>
                <a:spcPct val="0"/>
              </a:spcBef>
              <a:spcAft>
                <a:spcPts val="925"/>
              </a:spcAft>
            </a:pPr>
            <a:r>
              <a:rPr lang="it-IT" altLang="it-IT" sz="1800" dirty="0" smtClean="0">
                <a:solidFill>
                  <a:srgbClr val="786860"/>
                </a:solidFill>
                <a:ea typeface="Calibri" panose="020F0502020204030204" pitchFamily="34" charset="0"/>
                <a:cs typeface="Times New Roman" panose="02020603050405020304" pitchFamily="18" charset="0"/>
              </a:rPr>
              <a:t> </a:t>
            </a:r>
            <a:r>
              <a:rPr lang="it-IT" altLang="it-IT" sz="1800" dirty="0" smtClean="0">
                <a:solidFill>
                  <a:srgbClr val="000000"/>
                </a:solidFill>
                <a:latin typeface="Arial"/>
                <a:ea typeface="Calibri" panose="020F0502020204030204" pitchFamily="34" charset="0"/>
                <a:cs typeface="Arial"/>
              </a:rPr>
              <a:t>Relazione su altre disposizioni di legge e regolamentari</a:t>
            </a:r>
          </a:p>
          <a:p>
            <a:pPr marL="0" indent="0">
              <a:lnSpc>
                <a:spcPct val="120000"/>
              </a:lnSpc>
              <a:spcBef>
                <a:spcPct val="0"/>
              </a:spcBef>
              <a:spcAft>
                <a:spcPts val="925"/>
              </a:spcAft>
            </a:pPr>
            <a:r>
              <a:rPr lang="it-IT" altLang="it-IT" sz="1800" b="0" dirty="0" smtClean="0">
                <a:solidFill>
                  <a:srgbClr val="000000"/>
                </a:solidFill>
                <a:latin typeface="Arial"/>
                <a:ea typeface="Calibri" panose="020F0502020204030204" pitchFamily="34" charset="0"/>
                <a:cs typeface="Arial"/>
              </a:rPr>
              <a:t> Gli amministratori della ABC sono responsabili per la predisposizione della relazione sulla gestione della ABC al 31 dicembre 20xx,incluse la sua coerenza con il relativo bilancio d’esercizio e la sua conformità alle norme di legge.</a:t>
            </a:r>
          </a:p>
          <a:p>
            <a:pPr marL="0" indent="0">
              <a:lnSpc>
                <a:spcPct val="120000"/>
              </a:lnSpc>
              <a:spcBef>
                <a:spcPct val="0"/>
              </a:spcBef>
              <a:spcAft>
                <a:spcPts val="925"/>
              </a:spcAft>
            </a:pPr>
            <a:r>
              <a:rPr lang="it-IT" altLang="it-IT" sz="1800" b="0" dirty="0" smtClean="0">
                <a:solidFill>
                  <a:srgbClr val="000000"/>
                </a:solidFill>
                <a:latin typeface="Arial"/>
                <a:ea typeface="Calibri" panose="020F0502020204030204" pitchFamily="34" charset="0"/>
                <a:cs typeface="Arial"/>
              </a:rPr>
              <a:t> Abbiamo svolto le procedure indicate nel principio di revisione (Sa Italia) n. 720B al fine di esprimere un giudizio sulla coerenza della relazione sulla gestione con il bilancio d’esercizio della ABC al 31 dicembre 20xx </a:t>
            </a:r>
            <a:r>
              <a:rPr lang="it-IT" altLang="it-IT" sz="1800" b="0" u="sng" dirty="0" smtClean="0">
                <a:solidFill>
                  <a:srgbClr val="000000"/>
                </a:solidFill>
                <a:latin typeface="Arial"/>
                <a:ea typeface="Calibri" panose="020F0502020204030204" pitchFamily="34" charset="0"/>
                <a:cs typeface="Arial"/>
              </a:rPr>
              <a:t>e sulla conformità della stessa alle norme di legge, nonché di rilasciare una dichiarazione su eventuali errori significativi.</a:t>
            </a:r>
          </a:p>
          <a:p>
            <a:pPr marL="0" indent="0">
              <a:lnSpc>
                <a:spcPct val="120000"/>
              </a:lnSpc>
              <a:spcBef>
                <a:spcPct val="0"/>
              </a:spcBef>
              <a:spcAft>
                <a:spcPts val="925"/>
              </a:spcAft>
            </a:pPr>
            <a:r>
              <a:rPr lang="it-IT" altLang="it-IT" sz="1800" b="0" dirty="0" smtClean="0">
                <a:solidFill>
                  <a:srgbClr val="000000"/>
                </a:solidFill>
                <a:latin typeface="Arial"/>
                <a:ea typeface="Calibri" panose="020F0502020204030204" pitchFamily="34" charset="0"/>
                <a:cs typeface="Arial"/>
              </a:rPr>
              <a:t> A nostro giudizio, la relazione sulla gestione è coerente con il bilancio d’esercizio della ABC al 31 dicembre 20xx ed è redatto in conformità alla legge.</a:t>
            </a:r>
          </a:p>
          <a:p>
            <a:pPr marL="0" indent="0">
              <a:lnSpc>
                <a:spcPct val="120000"/>
              </a:lnSpc>
              <a:spcBef>
                <a:spcPct val="0"/>
              </a:spcBef>
              <a:spcAft>
                <a:spcPts val="925"/>
              </a:spcAft>
            </a:pPr>
            <a:r>
              <a:rPr lang="it-IT" altLang="it-IT" sz="1800" b="0" dirty="0" smtClean="0">
                <a:solidFill>
                  <a:srgbClr val="000000"/>
                </a:solidFill>
                <a:latin typeface="Arial"/>
                <a:ea typeface="Calibri" panose="020F0502020204030204" pitchFamily="34" charset="0"/>
                <a:cs typeface="Arial"/>
              </a:rPr>
              <a:t> Con riferimento alla dichiarazione di cui all’articolo 14, co.2, lettera e), del </a:t>
            </a:r>
            <a:r>
              <a:rPr lang="it-IT" altLang="it-IT" sz="1800" b="0" dirty="0" err="1" smtClean="0">
                <a:solidFill>
                  <a:srgbClr val="000000"/>
                </a:solidFill>
                <a:latin typeface="Arial"/>
                <a:ea typeface="Calibri" panose="020F0502020204030204" pitchFamily="34" charset="0"/>
                <a:cs typeface="Arial"/>
              </a:rPr>
              <a:t>D.Lgs</a:t>
            </a:r>
            <a:r>
              <a:rPr lang="it-IT" altLang="it-IT" sz="1800" b="0" dirty="0" smtClean="0">
                <a:solidFill>
                  <a:srgbClr val="000000"/>
                </a:solidFill>
                <a:latin typeface="Arial"/>
                <a:ea typeface="Calibri" panose="020F0502020204030204" pitchFamily="34" charset="0"/>
                <a:cs typeface="Arial"/>
              </a:rPr>
              <a:t> 39/2010, rilasciata sulla base delle conoscenze e della comprensione dell’impresa e del relativo contesto acquisite ne corso dell’attività di revisione, non ho [abbiamo] nulla da riportare.</a:t>
            </a:r>
          </a:p>
          <a:p>
            <a:pPr marL="0" indent="0">
              <a:lnSpc>
                <a:spcPct val="115000"/>
              </a:lnSpc>
              <a:spcBef>
                <a:spcPct val="0"/>
              </a:spcBef>
              <a:spcAft>
                <a:spcPts val="925"/>
              </a:spcAft>
            </a:pPr>
            <a:endParaRPr lang="it-IT" altLang="it-IT" sz="1400" dirty="0" smtClean="0">
              <a:ea typeface="Calibri" panose="020F0502020204030204" pitchFamily="34" charset="0"/>
              <a:cs typeface="Times New Roman" panose="02020603050405020304" pitchFamily="18" charset="0"/>
            </a:endParaRPr>
          </a:p>
        </p:txBody>
      </p:sp>
      <p:sp>
        <p:nvSpPr>
          <p:cNvPr id="2" name="Segnaposto piè di pagina 1"/>
          <p:cNvSpPr>
            <a:spLocks noGrp="1"/>
          </p:cNvSpPr>
          <p:nvPr>
            <p:ph type="ftr" sz="quarter" idx="11"/>
          </p:nvPr>
        </p:nvSpPr>
        <p:spPr>
          <a:xfrm>
            <a:off x="3258089" y="6390893"/>
            <a:ext cx="3415432"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915381241"/>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olo 1"/>
          <p:cNvSpPr>
            <a:spLocks noGrp="1"/>
          </p:cNvSpPr>
          <p:nvPr>
            <p:ph type="title"/>
          </p:nvPr>
        </p:nvSpPr>
        <p:spPr>
          <a:xfrm>
            <a:off x="688490" y="193524"/>
            <a:ext cx="7756263" cy="1430882"/>
          </a:xfrm>
        </p:spPr>
        <p:txBody>
          <a:bodyPr/>
          <a:lstStyle/>
          <a:p>
            <a:pPr algn="ctr"/>
            <a:r>
              <a:rPr lang="it-IT" altLang="it-IT" sz="4000" dirty="0" smtClean="0">
                <a:solidFill>
                  <a:srgbClr val="C00000"/>
                </a:solidFill>
                <a:latin typeface="Arial"/>
                <a:cs typeface="Arial"/>
              </a:rPr>
              <a:t>Isa </a:t>
            </a:r>
            <a:r>
              <a:rPr lang="it-IT" altLang="it-IT" sz="4000" dirty="0" err="1" smtClean="0">
                <a:solidFill>
                  <a:srgbClr val="C00000"/>
                </a:solidFill>
                <a:latin typeface="Arial"/>
                <a:cs typeface="Arial"/>
              </a:rPr>
              <a:t>italia</a:t>
            </a:r>
            <a:r>
              <a:rPr lang="it-IT" altLang="it-IT" sz="4000" dirty="0" smtClean="0">
                <a:solidFill>
                  <a:srgbClr val="C00000"/>
                </a:solidFill>
                <a:latin typeface="Arial"/>
                <a:cs typeface="Arial"/>
              </a:rPr>
              <a:t> 705 il giudizio con modifica </a:t>
            </a:r>
          </a:p>
        </p:txBody>
      </p:sp>
      <p:sp>
        <p:nvSpPr>
          <p:cNvPr id="5" name="Rectangle 3"/>
          <p:cNvSpPr>
            <a:spLocks noGrp="1" noChangeArrowheads="1"/>
          </p:cNvSpPr>
          <p:nvPr>
            <p:ph idx="1"/>
          </p:nvPr>
        </p:nvSpPr>
        <p:spPr>
          <a:xfrm>
            <a:off x="411238" y="1640736"/>
            <a:ext cx="8321523" cy="4609653"/>
          </a:xfrm>
        </p:spPr>
        <p:txBody>
          <a:bodyPr>
            <a:normAutofit fontScale="92500" lnSpcReduction="20000"/>
          </a:bodyPr>
          <a:lstStyle/>
          <a:p>
            <a:pPr marL="0" indent="0" eaLnBrk="1" hangingPunct="1">
              <a:defRPr/>
            </a:pPr>
            <a:r>
              <a:rPr lang="it-IT" sz="2800" u="sng" dirty="0" smtClean="0">
                <a:solidFill>
                  <a:srgbClr val="000000"/>
                </a:solidFill>
              </a:rPr>
              <a:t> </a:t>
            </a:r>
            <a:r>
              <a:rPr lang="it-IT" sz="2800" u="sng" dirty="0" smtClean="0">
                <a:solidFill>
                  <a:srgbClr val="000000"/>
                </a:solidFill>
                <a:latin typeface="Arial"/>
                <a:cs typeface="Arial"/>
              </a:rPr>
              <a:t>Giudizio </a:t>
            </a:r>
            <a:r>
              <a:rPr lang="it-IT" sz="2800" u="sng" dirty="0">
                <a:solidFill>
                  <a:srgbClr val="000000"/>
                </a:solidFill>
                <a:latin typeface="Arial"/>
                <a:cs typeface="Arial"/>
              </a:rPr>
              <a:t>con modifica</a:t>
            </a:r>
            <a:r>
              <a:rPr lang="it-IT" sz="2800" dirty="0">
                <a:solidFill>
                  <a:srgbClr val="000000"/>
                </a:solidFill>
                <a:latin typeface="Arial"/>
                <a:cs typeface="Arial"/>
              </a:rPr>
              <a:t> </a:t>
            </a:r>
            <a:r>
              <a:rPr lang="it-IT" sz="2800" b="0" dirty="0">
                <a:solidFill>
                  <a:srgbClr val="000000"/>
                </a:solidFill>
                <a:latin typeface="Arial"/>
                <a:cs typeface="Arial"/>
              </a:rPr>
              <a:t>- Definizione: un giudizio con rilievi, un giudizio negativo, una dichiarazione di impossibilità di esprimere un giudizio</a:t>
            </a:r>
          </a:p>
          <a:p>
            <a:pPr marL="0" indent="0" eaLnBrk="1" hangingPunct="1">
              <a:defRPr/>
            </a:pPr>
            <a:endParaRPr lang="it-IT" sz="2800" b="0" dirty="0">
              <a:solidFill>
                <a:srgbClr val="000000"/>
              </a:solidFill>
              <a:latin typeface="Arial"/>
              <a:cs typeface="Arial"/>
            </a:endParaRPr>
          </a:p>
          <a:p>
            <a:pPr>
              <a:buClr>
                <a:schemeClr val="bg1">
                  <a:lumMod val="50000"/>
                </a:schemeClr>
              </a:buClr>
              <a:defRPr/>
            </a:pPr>
            <a:r>
              <a:rPr lang="it-IT" sz="2800" b="0" dirty="0" smtClean="0">
                <a:solidFill>
                  <a:srgbClr val="000000"/>
                </a:solidFill>
                <a:latin typeface="Arial"/>
                <a:cs typeface="Arial"/>
              </a:rPr>
              <a:t> Il </a:t>
            </a:r>
            <a:r>
              <a:rPr lang="it-IT" sz="2800" b="0" dirty="0">
                <a:solidFill>
                  <a:srgbClr val="000000"/>
                </a:solidFill>
                <a:latin typeface="Arial"/>
                <a:cs typeface="Arial"/>
              </a:rPr>
              <a:t>revisore deve esprimere un </a:t>
            </a:r>
            <a:r>
              <a:rPr lang="it-IT" sz="2800" u="sng" dirty="0">
                <a:solidFill>
                  <a:srgbClr val="000000"/>
                </a:solidFill>
                <a:latin typeface="Arial"/>
                <a:cs typeface="Arial"/>
              </a:rPr>
              <a:t>giudizio con modifica </a:t>
            </a:r>
            <a:r>
              <a:rPr lang="it-IT" sz="2800" b="0" dirty="0">
                <a:solidFill>
                  <a:srgbClr val="000000"/>
                </a:solidFill>
                <a:latin typeface="Arial"/>
                <a:cs typeface="Arial"/>
              </a:rPr>
              <a:t>nella relazione di revisione laddove:</a:t>
            </a:r>
          </a:p>
          <a:p>
            <a:pPr marL="335460" indent="-335460">
              <a:buFont typeface="Wingdings" pitchFamily="2" charset="2"/>
              <a:buAutoNum type="alphaLcParenR"/>
              <a:defRPr/>
            </a:pPr>
            <a:r>
              <a:rPr lang="it-IT" sz="2800" b="0" dirty="0">
                <a:solidFill>
                  <a:srgbClr val="000000"/>
                </a:solidFill>
                <a:latin typeface="Arial"/>
                <a:cs typeface="Arial"/>
              </a:rPr>
              <a:t>concluda che, sulla base degli elementi probativi acquisiti, il bilancio nel suo complesso contenga errori significativi; ovvero</a:t>
            </a:r>
          </a:p>
          <a:p>
            <a:pPr marL="335460" indent="-335460">
              <a:buFont typeface="Wingdings" pitchFamily="2" charset="2"/>
              <a:buAutoNum type="alphaLcParenR"/>
              <a:defRPr/>
            </a:pPr>
            <a:r>
              <a:rPr lang="it-IT" sz="2800" b="0" dirty="0">
                <a:solidFill>
                  <a:srgbClr val="000000"/>
                </a:solidFill>
                <a:latin typeface="Arial"/>
                <a:cs typeface="Arial"/>
              </a:rPr>
              <a:t>non sia in grado di acquisire elementi probativi sufficienti ed appropriati per concludere che il bilancio nel suo complesso non contenga errori </a:t>
            </a:r>
            <a:r>
              <a:rPr lang="it-IT" sz="2800" b="0" dirty="0" smtClean="0">
                <a:solidFill>
                  <a:srgbClr val="000000"/>
                </a:solidFill>
                <a:latin typeface="Arial"/>
                <a:cs typeface="Arial"/>
              </a:rPr>
              <a:t>significativi</a:t>
            </a:r>
            <a:endParaRPr lang="it-IT" sz="1662" b="0" dirty="0">
              <a:solidFill>
                <a:srgbClr val="000000"/>
              </a:solidFill>
              <a:latin typeface="Arial"/>
              <a:cs typeface="Arial"/>
            </a:endParaRPr>
          </a:p>
          <a:p>
            <a:pPr eaLnBrk="1" hangingPunct="1">
              <a:buFontTx/>
              <a:buChar char="•"/>
              <a:defRPr/>
            </a:pPr>
            <a:endParaRPr lang="it-IT" sz="1662" b="0" dirty="0">
              <a:solidFill>
                <a:srgbClr val="786860"/>
              </a:solidFill>
            </a:endParaRPr>
          </a:p>
        </p:txBody>
      </p:sp>
      <p:sp>
        <p:nvSpPr>
          <p:cNvPr id="2" name="Segnaposto piè di pagina 1"/>
          <p:cNvSpPr>
            <a:spLocks noGrp="1"/>
          </p:cNvSpPr>
          <p:nvPr>
            <p:ph type="ftr" sz="quarter" idx="11"/>
          </p:nvPr>
        </p:nvSpPr>
        <p:spPr>
          <a:xfrm>
            <a:off x="2931762" y="6399731"/>
            <a:ext cx="3510014"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3213060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olo 1"/>
          <p:cNvSpPr>
            <a:spLocks noGrp="1"/>
          </p:cNvSpPr>
          <p:nvPr>
            <p:ph type="title"/>
          </p:nvPr>
        </p:nvSpPr>
        <p:spPr>
          <a:xfrm>
            <a:off x="410535" y="156275"/>
            <a:ext cx="7905926" cy="1359734"/>
          </a:xfrm>
        </p:spPr>
        <p:txBody>
          <a:bodyPr>
            <a:noAutofit/>
          </a:bodyPr>
          <a:lstStyle/>
          <a:p>
            <a:pPr algn="ctr"/>
            <a:r>
              <a:rPr lang="it-IT" altLang="it-IT" sz="4000" dirty="0" smtClean="0">
                <a:solidFill>
                  <a:srgbClr val="C00000"/>
                </a:solidFill>
              </a:rPr>
              <a:t>Isa </a:t>
            </a:r>
            <a:r>
              <a:rPr lang="it-IT" altLang="it-IT" sz="4000" dirty="0" err="1" smtClean="0">
                <a:solidFill>
                  <a:srgbClr val="C00000"/>
                </a:solidFill>
              </a:rPr>
              <a:t>italia</a:t>
            </a:r>
            <a:r>
              <a:rPr lang="it-IT" altLang="it-IT" sz="4000" dirty="0" smtClean="0">
                <a:solidFill>
                  <a:srgbClr val="C00000"/>
                </a:solidFill>
              </a:rPr>
              <a:t> 705 il giudizio con modifica </a:t>
            </a:r>
          </a:p>
        </p:txBody>
      </p:sp>
      <p:sp>
        <p:nvSpPr>
          <p:cNvPr id="5" name="Rectangle 3"/>
          <p:cNvSpPr>
            <a:spLocks noGrp="1" noChangeArrowheads="1"/>
          </p:cNvSpPr>
          <p:nvPr>
            <p:ph idx="1"/>
          </p:nvPr>
        </p:nvSpPr>
        <p:spPr>
          <a:xfrm>
            <a:off x="290286" y="1682963"/>
            <a:ext cx="8575523" cy="4850189"/>
          </a:xfrm>
        </p:spPr>
        <p:txBody>
          <a:bodyPr>
            <a:normAutofit fontScale="85000" lnSpcReduction="20000"/>
          </a:bodyPr>
          <a:lstStyle/>
          <a:p>
            <a:pPr marL="0" indent="0" eaLnBrk="1" hangingPunct="1">
              <a:lnSpc>
                <a:spcPct val="110000"/>
              </a:lnSpc>
              <a:buNone/>
              <a:defRPr/>
            </a:pPr>
            <a:r>
              <a:rPr lang="it-IT" sz="1662" dirty="0" smtClean="0">
                <a:solidFill>
                  <a:srgbClr val="786860"/>
                </a:solidFill>
              </a:rPr>
              <a:t> </a:t>
            </a:r>
            <a:r>
              <a:rPr lang="it-IT" dirty="0" smtClean="0">
                <a:solidFill>
                  <a:srgbClr val="000000"/>
                </a:solidFill>
              </a:rPr>
              <a:t>Le </a:t>
            </a:r>
            <a:r>
              <a:rPr lang="it-IT" dirty="0">
                <a:solidFill>
                  <a:srgbClr val="000000"/>
                </a:solidFill>
              </a:rPr>
              <a:t>limitazioni al processo di revisione rappresentano invece ostacoli allo svolgimento del lavoro secondo le regole fissate dai principi di revisione di riferimento, ostacoli che possono derivare da mancanze di elementi probativi o da vere e proprie limitazioni che la società ha imposto alle verifiche del revisore.</a:t>
            </a:r>
          </a:p>
          <a:p>
            <a:pPr marL="0" indent="0" eaLnBrk="1" hangingPunct="1">
              <a:lnSpc>
                <a:spcPct val="110000"/>
              </a:lnSpc>
              <a:buNone/>
              <a:defRPr/>
            </a:pPr>
            <a:r>
              <a:rPr lang="it-IT" dirty="0" smtClean="0">
                <a:solidFill>
                  <a:srgbClr val="000000"/>
                </a:solidFill>
              </a:rPr>
              <a:t> Esempi di tali fenomeni posso essere:</a:t>
            </a:r>
            <a:endParaRPr lang="it-IT" dirty="0">
              <a:solidFill>
                <a:srgbClr val="000000"/>
              </a:solidFill>
            </a:endParaRPr>
          </a:p>
          <a:p>
            <a:pPr marL="0" indent="0" eaLnBrk="1" hangingPunct="1">
              <a:lnSpc>
                <a:spcPct val="110000"/>
              </a:lnSpc>
              <a:buNone/>
              <a:defRPr/>
            </a:pPr>
            <a:r>
              <a:rPr lang="it-IT" dirty="0" smtClean="0">
                <a:solidFill>
                  <a:srgbClr val="000000"/>
                </a:solidFill>
              </a:rPr>
              <a:t> motivata </a:t>
            </a:r>
            <a:r>
              <a:rPr lang="it-IT" dirty="0">
                <a:solidFill>
                  <a:srgbClr val="000000"/>
                </a:solidFill>
              </a:rPr>
              <a:t>indisponibilità dei bilanci di società partecipate;</a:t>
            </a:r>
          </a:p>
          <a:p>
            <a:pPr marL="0" indent="0" eaLnBrk="1" hangingPunct="1">
              <a:lnSpc>
                <a:spcPct val="110000"/>
              </a:lnSpc>
              <a:buNone/>
              <a:defRPr/>
            </a:pPr>
            <a:r>
              <a:rPr lang="it-IT" dirty="0" smtClean="0">
                <a:solidFill>
                  <a:srgbClr val="000000"/>
                </a:solidFill>
              </a:rPr>
              <a:t> diniego </a:t>
            </a:r>
            <a:r>
              <a:rPr lang="it-IT" dirty="0">
                <a:solidFill>
                  <a:srgbClr val="000000"/>
                </a:solidFill>
              </a:rPr>
              <a:t>da parte della società all’invio a terzi di richieste di conferma;</a:t>
            </a:r>
          </a:p>
          <a:p>
            <a:pPr marL="0" indent="0" eaLnBrk="1" hangingPunct="1">
              <a:lnSpc>
                <a:spcPct val="110000"/>
              </a:lnSpc>
              <a:buNone/>
              <a:defRPr/>
            </a:pPr>
            <a:r>
              <a:rPr lang="it-IT" dirty="0" smtClean="0">
                <a:solidFill>
                  <a:srgbClr val="000000"/>
                </a:solidFill>
              </a:rPr>
              <a:t> diniego </a:t>
            </a:r>
            <a:r>
              <a:rPr lang="it-IT" dirty="0">
                <a:solidFill>
                  <a:srgbClr val="000000"/>
                </a:solidFill>
              </a:rPr>
              <a:t>al rilascio della lettera di attestazione;</a:t>
            </a:r>
          </a:p>
          <a:p>
            <a:pPr marL="0" indent="0" eaLnBrk="1" hangingPunct="1">
              <a:lnSpc>
                <a:spcPct val="110000"/>
              </a:lnSpc>
              <a:buNone/>
              <a:defRPr/>
            </a:pPr>
            <a:r>
              <a:rPr lang="it-IT" dirty="0" smtClean="0">
                <a:solidFill>
                  <a:srgbClr val="000000"/>
                </a:solidFill>
              </a:rPr>
              <a:t> impossibilità </a:t>
            </a:r>
            <a:r>
              <a:rPr lang="it-IT" dirty="0">
                <a:solidFill>
                  <a:srgbClr val="000000"/>
                </a:solidFill>
              </a:rPr>
              <a:t>di assistere alle operazioni inventariali delle rimanenze di apertura, non verificate da altri revisori, avendo ricevuto l’incarico successivamente alla loro esecuzione, quando non sono possibili procedure alternative;</a:t>
            </a:r>
          </a:p>
          <a:p>
            <a:pPr marL="0" indent="0" eaLnBrk="1" hangingPunct="1">
              <a:lnSpc>
                <a:spcPct val="110000"/>
              </a:lnSpc>
              <a:buNone/>
              <a:defRPr/>
            </a:pPr>
            <a:r>
              <a:rPr lang="it-IT" dirty="0" smtClean="0">
                <a:solidFill>
                  <a:srgbClr val="000000"/>
                </a:solidFill>
              </a:rPr>
              <a:t> situazioni </a:t>
            </a:r>
            <a:r>
              <a:rPr lang="it-IT" dirty="0">
                <a:solidFill>
                  <a:srgbClr val="000000"/>
                </a:solidFill>
              </a:rPr>
              <a:t>di incertezza nei cui confronti gli amministratori hanno posto in essere azioni e conseguenti trattamenti contabili fortemente opinabili.</a:t>
            </a:r>
          </a:p>
          <a:p>
            <a:pPr marL="0" indent="0" eaLnBrk="1" hangingPunct="1">
              <a:defRPr/>
            </a:pPr>
            <a:endParaRPr lang="it-IT" sz="1662" b="0" dirty="0">
              <a:solidFill>
                <a:srgbClr val="000000"/>
              </a:solidFill>
            </a:endParaRPr>
          </a:p>
          <a:p>
            <a:pPr eaLnBrk="1" hangingPunct="1">
              <a:buFontTx/>
              <a:buChar char="•"/>
              <a:defRPr/>
            </a:pPr>
            <a:endParaRPr lang="it-IT" sz="1662" b="0" dirty="0">
              <a:solidFill>
                <a:srgbClr val="000000"/>
              </a:solidFill>
            </a:endParaRPr>
          </a:p>
        </p:txBody>
      </p:sp>
      <p:sp>
        <p:nvSpPr>
          <p:cNvPr id="2" name="Segnaposto piè di pagina 1"/>
          <p:cNvSpPr>
            <a:spLocks noGrp="1"/>
          </p:cNvSpPr>
          <p:nvPr>
            <p:ph type="ftr" sz="quarter" idx="11"/>
          </p:nvPr>
        </p:nvSpPr>
        <p:spPr>
          <a:xfrm>
            <a:off x="1604335" y="6268571"/>
            <a:ext cx="5448604" cy="529161"/>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206851" name="Segnaposto testo 3"/>
          <p:cNvSpPr>
            <a:spLocks noGrp="1"/>
          </p:cNvSpPr>
          <p:nvPr>
            <p:ph type="body" sz="quarter" idx="4294967295"/>
          </p:nvPr>
        </p:nvSpPr>
        <p:spPr>
          <a:xfrm>
            <a:off x="290286" y="1244286"/>
            <a:ext cx="8464550" cy="438678"/>
          </a:xfrm>
        </p:spPr>
        <p:txBody>
          <a:bodyPr>
            <a:noAutofit/>
          </a:bodyPr>
          <a:lstStyle/>
          <a:p>
            <a:pPr marL="0" indent="0">
              <a:spcBef>
                <a:spcPct val="0"/>
              </a:spcBef>
              <a:spcAft>
                <a:spcPct val="0"/>
              </a:spcAft>
              <a:buNone/>
            </a:pPr>
            <a:r>
              <a:rPr lang="it-IT" altLang="it-IT" sz="1800" b="1" dirty="0">
                <a:solidFill>
                  <a:srgbClr val="000000"/>
                </a:solidFill>
              </a:rPr>
              <a:t>Limitazioni al procedimento di revisione </a:t>
            </a:r>
          </a:p>
        </p:txBody>
      </p:sp>
      <p:pic>
        <p:nvPicPr>
          <p:cNvPr id="8" name="Immagine 7"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602692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olo 1"/>
          <p:cNvSpPr>
            <a:spLocks noGrp="1"/>
          </p:cNvSpPr>
          <p:nvPr>
            <p:ph type="title"/>
          </p:nvPr>
        </p:nvSpPr>
        <p:spPr>
          <a:xfrm>
            <a:off x="952500" y="217714"/>
            <a:ext cx="6819900" cy="1422703"/>
          </a:xfrm>
        </p:spPr>
        <p:txBody>
          <a:bodyPr/>
          <a:lstStyle/>
          <a:p>
            <a:pPr algn="ctr"/>
            <a:r>
              <a:rPr lang="it-IT" altLang="it-IT" sz="4000" dirty="0" smtClean="0">
                <a:solidFill>
                  <a:srgbClr val="C00000"/>
                </a:solidFill>
              </a:rPr>
              <a:t>Isa </a:t>
            </a:r>
            <a:r>
              <a:rPr lang="it-IT" altLang="it-IT" sz="4000" dirty="0" err="1" smtClean="0">
                <a:solidFill>
                  <a:srgbClr val="C00000"/>
                </a:solidFill>
              </a:rPr>
              <a:t>italia</a:t>
            </a:r>
            <a:r>
              <a:rPr lang="it-IT" altLang="it-IT" sz="4000" dirty="0" smtClean="0">
                <a:solidFill>
                  <a:srgbClr val="C00000"/>
                </a:solidFill>
              </a:rPr>
              <a:t> 705 il giudizio con modifica </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381627638"/>
              </p:ext>
            </p:extLst>
          </p:nvPr>
        </p:nvGraphicFramePr>
        <p:xfrm>
          <a:off x="356768" y="1685909"/>
          <a:ext cx="8229600" cy="1794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piè di pagina 1"/>
          <p:cNvSpPr>
            <a:spLocks noGrp="1"/>
          </p:cNvSpPr>
          <p:nvPr>
            <p:ph type="ftr" sz="quarter" idx="11"/>
          </p:nvPr>
        </p:nvSpPr>
        <p:spPr>
          <a:xfrm>
            <a:off x="1474679" y="6328840"/>
            <a:ext cx="5449018" cy="503506"/>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grpSp>
        <p:nvGrpSpPr>
          <p:cNvPr id="207876" name="Gruppo 6"/>
          <p:cNvGrpSpPr>
            <a:grpSpLocks/>
          </p:cNvGrpSpPr>
          <p:nvPr/>
        </p:nvGrpSpPr>
        <p:grpSpPr bwMode="auto">
          <a:xfrm>
            <a:off x="356768" y="3761858"/>
            <a:ext cx="3292475" cy="1989137"/>
            <a:chOff x="0" y="2370716"/>
            <a:chExt cx="3566160" cy="2154694"/>
          </a:xfrm>
        </p:grpSpPr>
        <p:sp>
          <p:nvSpPr>
            <p:cNvPr id="8" name="Rettangolo arrotondato 7"/>
            <p:cNvSpPr/>
            <p:nvPr/>
          </p:nvSpPr>
          <p:spPr>
            <a:xfrm>
              <a:off x="0" y="2370716"/>
              <a:ext cx="3566160" cy="215469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asellaDiTesto 8"/>
            <p:cNvSpPr txBox="1"/>
            <p:nvPr/>
          </p:nvSpPr>
          <p:spPr>
            <a:xfrm>
              <a:off x="104888" y="2475613"/>
              <a:ext cx="3356386" cy="1944900"/>
            </a:xfrm>
            <a:prstGeom prst="rect">
              <a:avLst/>
            </a:prstGeom>
          </p:spPr>
          <p:style>
            <a:lnRef idx="0">
              <a:scrgbClr r="0" g="0" b="0"/>
            </a:lnRef>
            <a:fillRef idx="0">
              <a:scrgbClr r="0" g="0" b="0"/>
            </a:fillRef>
            <a:effectRef idx="0">
              <a:scrgbClr r="0" g="0" b="0"/>
            </a:effectRef>
            <a:fontRef idx="minor">
              <a:schemeClr val="lt1"/>
            </a:fontRef>
          </p:style>
          <p:txBody>
            <a:bodyPr lIns="144194" tIns="72097" rIns="144194" bIns="72097" spcCol="1270" anchor="ctr"/>
            <a:lstStyle/>
            <a:p>
              <a:pPr algn="ctr" defTabSz="1682304">
                <a:lnSpc>
                  <a:spcPct val="90000"/>
                </a:lnSpc>
                <a:spcAft>
                  <a:spcPct val="35000"/>
                </a:spcAft>
                <a:defRPr/>
              </a:pPr>
              <a:r>
                <a:rPr lang="it-IT" sz="4985" b="0" dirty="0"/>
                <a:t>Giudizio con rilievi</a:t>
              </a:r>
            </a:p>
          </p:txBody>
        </p:sp>
      </p:grpSp>
      <p:grpSp>
        <p:nvGrpSpPr>
          <p:cNvPr id="207877" name="Gruppo 9"/>
          <p:cNvGrpSpPr>
            <a:grpSpLocks/>
          </p:cNvGrpSpPr>
          <p:nvPr/>
        </p:nvGrpSpPr>
        <p:grpSpPr bwMode="auto">
          <a:xfrm>
            <a:off x="3647656" y="3480570"/>
            <a:ext cx="4938712" cy="2535388"/>
            <a:chOff x="3639641" y="-778182"/>
            <a:chExt cx="5349240" cy="2586742"/>
          </a:xfrm>
        </p:grpSpPr>
        <p:sp>
          <p:nvSpPr>
            <p:cNvPr id="11" name="Freccia a destra 10"/>
            <p:cNvSpPr/>
            <p:nvPr/>
          </p:nvSpPr>
          <p:spPr>
            <a:xfrm>
              <a:off x="3639641" y="-778182"/>
              <a:ext cx="5349240" cy="2586742"/>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Freccia a destra 4"/>
            <p:cNvSpPr txBox="1"/>
            <p:nvPr/>
          </p:nvSpPr>
          <p:spPr>
            <a:xfrm>
              <a:off x="3641360" y="-290449"/>
              <a:ext cx="4541094" cy="16167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068" tIns="14068" rIns="14068" bIns="14068" spcCol="1270"/>
            <a:lstStyle/>
            <a:p>
              <a:pPr marL="211021" lvl="1" indent="-211021" defTabSz="984763">
                <a:lnSpc>
                  <a:spcPct val="90000"/>
                </a:lnSpc>
                <a:spcAft>
                  <a:spcPct val="15000"/>
                </a:spcAft>
                <a:buFontTx/>
                <a:buChar char="••"/>
                <a:defRPr/>
              </a:pPr>
              <a:r>
                <a:rPr lang="it-IT" sz="2215" b="0" dirty="0"/>
                <a:t>Non ha acquisito elementi probativi, ma conclude che gli effetti sul bilancio degli errori non individuati potrebbero essere significativi ma non pervasivi </a:t>
              </a:r>
            </a:p>
          </p:txBody>
        </p:sp>
      </p:grpSp>
      <p:pic>
        <p:nvPicPr>
          <p:cNvPr id="14" name="Immagine 13" descr="logo studio.png"/>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2309313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91309" y="242072"/>
            <a:ext cx="7517422" cy="742666"/>
          </a:xfrm>
        </p:spPr>
        <p:txBody>
          <a:bodyPr/>
          <a:lstStyle/>
          <a:p>
            <a:r>
              <a:rPr lang="it-IT" altLang="it-IT" sz="4000" dirty="0">
                <a:solidFill>
                  <a:srgbClr val="C00000"/>
                </a:solidFill>
                <a:latin typeface="Arial"/>
                <a:cs typeface="Arial"/>
              </a:rPr>
              <a:t>1.Valutazione del rischio</a:t>
            </a:r>
            <a:endParaRPr lang="it-IT" sz="4000" dirty="0">
              <a:latin typeface="Arial"/>
              <a:cs typeface="Arial"/>
            </a:endParaRPr>
          </a:p>
        </p:txBody>
      </p:sp>
      <p:pic>
        <p:nvPicPr>
          <p:cNvPr id="4" name="Immagine 303108"/>
          <p:cNvPicPr>
            <a:picLocks noGrp="1" noChangeAspect="1"/>
          </p:cNvPicPr>
          <p:nvPr>
            <p:ph idx="1"/>
          </p:nvPr>
        </p:nvPicPr>
        <p:blipFill>
          <a:blip r:embed="rId2">
            <a:clrChange>
              <a:clrFrom>
                <a:srgbClr val="FFFFFF"/>
              </a:clrFrom>
              <a:clrTo>
                <a:srgbClr val="FFFFFF">
                  <a:alpha val="0"/>
                </a:srgbClr>
              </a:clrTo>
            </a:clrChange>
            <a:alphaModFix/>
            <a:extLst>
              <a:ext uri="{BEBA8EAE-BF5A-486C-A8C5-ECC9F3942E4B}">
                <a14:imgProps xmlns:a14="http://schemas.microsoft.com/office/drawing/2010/main">
                  <a14:imgLayer r:embed="rId3">
                    <a14:imgEffect>
                      <a14:sharpenSoften amount="44000"/>
                    </a14:imgEffect>
                  </a14:imgLayer>
                </a14:imgProps>
              </a:ext>
              <a:ext uri="{28A0092B-C50C-407E-A947-70E740481C1C}">
                <a14:useLocalDpi xmlns:a14="http://schemas.microsoft.com/office/drawing/2010/main" val="0"/>
              </a:ext>
            </a:extLst>
          </a:blip>
          <a:srcRect t="-988" b="-988"/>
          <a:stretch>
            <a:fillRect/>
          </a:stretch>
        </p:blipFill>
        <p:spPr bwMode="auto">
          <a:xfrm>
            <a:off x="636495" y="984738"/>
            <a:ext cx="7745505" cy="5169877"/>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a:xfrm>
            <a:off x="2529191" y="6300811"/>
            <a:ext cx="3490609" cy="572529"/>
          </a:xfrm>
        </p:spPr>
        <p:txBody>
          <a:bodyPr/>
          <a:lstStyle/>
          <a:p>
            <a:pPr algn="ctr"/>
            <a:r>
              <a:rPr lang="it-IT" smtClean="0">
                <a:solidFill>
                  <a:schemeClr val="tx1"/>
                </a:solidFill>
                <a:latin typeface="Arial" panose="020B0604020202020204" pitchFamily="34" charset="0"/>
                <a:cs typeface="Arial" panose="020B0604020202020204" pitchFamily="34" charset="0"/>
              </a:rPr>
              <a:t>Fabrizio Dominici Dottore Commercialista  Revisore Legale Pubblicista</a:t>
            </a:r>
            <a:endParaRPr lang="it-IT"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61746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olo 1"/>
          <p:cNvSpPr>
            <a:spLocks noGrp="1"/>
          </p:cNvSpPr>
          <p:nvPr>
            <p:ph type="title"/>
          </p:nvPr>
        </p:nvSpPr>
        <p:spPr>
          <a:xfrm>
            <a:off x="708287" y="444213"/>
            <a:ext cx="7756263" cy="1173260"/>
          </a:xfrm>
        </p:spPr>
        <p:txBody>
          <a:bodyPr>
            <a:noAutofit/>
          </a:bodyPr>
          <a:lstStyle/>
          <a:p>
            <a:pPr algn="ctr"/>
            <a:r>
              <a:rPr lang="it-IT" altLang="it-IT" sz="4000" dirty="0" smtClean="0">
                <a:solidFill>
                  <a:srgbClr val="C00000"/>
                </a:solidFill>
              </a:rPr>
              <a:t>Isa </a:t>
            </a:r>
            <a:r>
              <a:rPr lang="it-IT" altLang="it-IT" sz="4000" dirty="0" err="1" smtClean="0">
                <a:solidFill>
                  <a:srgbClr val="C00000"/>
                </a:solidFill>
              </a:rPr>
              <a:t>italia</a:t>
            </a:r>
            <a:r>
              <a:rPr lang="it-IT" altLang="it-IT" sz="4000" dirty="0" smtClean="0">
                <a:solidFill>
                  <a:srgbClr val="C00000"/>
                </a:solidFill>
              </a:rPr>
              <a:t> 705 il giudizio con modifica </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083782355"/>
              </p:ext>
            </p:extLst>
          </p:nvPr>
        </p:nvGraphicFramePr>
        <p:xfrm>
          <a:off x="444371" y="1507531"/>
          <a:ext cx="8456990" cy="4620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piè di pagina 1"/>
          <p:cNvSpPr>
            <a:spLocks noGrp="1"/>
          </p:cNvSpPr>
          <p:nvPr>
            <p:ph type="ftr" sz="quarter" idx="11"/>
          </p:nvPr>
        </p:nvSpPr>
        <p:spPr>
          <a:xfrm>
            <a:off x="3088883" y="6285796"/>
            <a:ext cx="4034754"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5" name="Rectangle 3"/>
          <p:cNvSpPr>
            <a:spLocks noGrp="1" noChangeArrowheads="1"/>
          </p:cNvSpPr>
          <p:nvPr>
            <p:ph type="body" sz="quarter" idx="4294967295"/>
          </p:nvPr>
        </p:nvSpPr>
        <p:spPr>
          <a:xfrm>
            <a:off x="0" y="1800225"/>
            <a:ext cx="8464550" cy="3851275"/>
          </a:xfrm>
        </p:spPr>
        <p:txBody>
          <a:bodyPr>
            <a:normAutofit/>
          </a:bodyPr>
          <a:lstStyle/>
          <a:p>
            <a:pPr marL="0" indent="0" eaLnBrk="1" hangingPunct="1">
              <a:defRPr/>
            </a:pPr>
            <a:endParaRPr lang="it-IT" sz="1662" b="0" dirty="0">
              <a:solidFill>
                <a:srgbClr val="786860"/>
              </a:solidFill>
            </a:endParaRPr>
          </a:p>
          <a:p>
            <a:pPr eaLnBrk="1" hangingPunct="1">
              <a:buFontTx/>
              <a:buChar char="•"/>
              <a:defRPr/>
            </a:pPr>
            <a:endParaRPr lang="it-IT" sz="1662" b="0" dirty="0">
              <a:solidFill>
                <a:srgbClr val="786860"/>
              </a:solidFill>
            </a:endParaRPr>
          </a:p>
        </p:txBody>
      </p:sp>
      <p:pic>
        <p:nvPicPr>
          <p:cNvPr id="8" name="Immagine 7" descr="logo studio.png"/>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1144051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olo 1"/>
          <p:cNvSpPr>
            <a:spLocks noGrp="1"/>
          </p:cNvSpPr>
          <p:nvPr>
            <p:ph type="title"/>
          </p:nvPr>
        </p:nvSpPr>
        <p:spPr>
          <a:xfrm>
            <a:off x="688490" y="133048"/>
            <a:ext cx="7756263" cy="1521724"/>
          </a:xfrm>
        </p:spPr>
        <p:txBody>
          <a:bodyPr/>
          <a:lstStyle/>
          <a:p>
            <a:pPr algn="ctr"/>
            <a:r>
              <a:rPr lang="it-IT" altLang="it-IT" sz="4000" dirty="0" smtClean="0">
                <a:solidFill>
                  <a:srgbClr val="C00000"/>
                </a:solidFill>
              </a:rPr>
              <a:t>Isa Italia 706 richiami di informativa e altri aspetti</a:t>
            </a:r>
          </a:p>
        </p:txBody>
      </p:sp>
      <p:sp>
        <p:nvSpPr>
          <p:cNvPr id="209923" name="Segnaposto testo 2"/>
          <p:cNvSpPr>
            <a:spLocks noGrp="1"/>
          </p:cNvSpPr>
          <p:nvPr>
            <p:ph idx="1"/>
          </p:nvPr>
        </p:nvSpPr>
        <p:spPr>
          <a:xfrm>
            <a:off x="314476" y="1531818"/>
            <a:ext cx="8551333" cy="4718329"/>
          </a:xfrm>
        </p:spPr>
        <p:txBody>
          <a:bodyPr>
            <a:noAutofit/>
          </a:bodyPr>
          <a:lstStyle/>
          <a:p>
            <a:pPr marL="0" indent="0">
              <a:spcBef>
                <a:spcPct val="0"/>
              </a:spcBef>
            </a:pPr>
            <a:r>
              <a:rPr lang="it-IT" altLang="it-IT" sz="3200" dirty="0" smtClean="0">
                <a:solidFill>
                  <a:srgbClr val="B70E29"/>
                </a:solidFill>
              </a:rPr>
              <a:t> Richiamo di informativa </a:t>
            </a:r>
            <a:r>
              <a:rPr lang="it-IT" altLang="it-IT" sz="3200" dirty="0" smtClean="0">
                <a:solidFill>
                  <a:srgbClr val="000000"/>
                </a:solidFill>
              </a:rPr>
              <a:t>– un paragrafo inserito nella relazione di revisione che fa riferimento ad un aspetto appropriatamente presentato o oggetto di appropriata informativa nel bilancio che, secondo il giudizio professionale del revisore, riveste un’importanza tale da risultare fondamentale ai fini della comprensione del  bilancio  stesso da parte degli utilizzatori.</a:t>
            </a:r>
          </a:p>
        </p:txBody>
      </p:sp>
      <p:sp>
        <p:nvSpPr>
          <p:cNvPr id="2" name="Segnaposto piè di pagina 1"/>
          <p:cNvSpPr>
            <a:spLocks noGrp="1"/>
          </p:cNvSpPr>
          <p:nvPr>
            <p:ph type="ftr" sz="quarter" idx="11"/>
          </p:nvPr>
        </p:nvSpPr>
        <p:spPr>
          <a:xfrm>
            <a:off x="2148350" y="6391251"/>
            <a:ext cx="5229004"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4007069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olo 1"/>
          <p:cNvSpPr>
            <a:spLocks noGrp="1"/>
          </p:cNvSpPr>
          <p:nvPr>
            <p:ph type="title"/>
          </p:nvPr>
        </p:nvSpPr>
        <p:spPr>
          <a:xfrm>
            <a:off x="547369" y="335422"/>
            <a:ext cx="7756263" cy="1309930"/>
          </a:xfrm>
        </p:spPr>
        <p:txBody>
          <a:bodyPr>
            <a:normAutofit fontScale="90000"/>
          </a:bodyPr>
          <a:lstStyle/>
          <a:p>
            <a:pPr algn="ctr"/>
            <a:r>
              <a:rPr lang="it-IT" altLang="it-IT" sz="4000" dirty="0" smtClean="0">
                <a:solidFill>
                  <a:srgbClr val="C00000"/>
                </a:solidFill>
              </a:rPr>
              <a:t>Isa Italia 706 richiami di informativa e altri aspetti</a:t>
            </a:r>
          </a:p>
        </p:txBody>
      </p:sp>
      <p:sp>
        <p:nvSpPr>
          <p:cNvPr id="210947" name="Segnaposto testo 2"/>
          <p:cNvSpPr>
            <a:spLocks noGrp="1"/>
          </p:cNvSpPr>
          <p:nvPr>
            <p:ph idx="1"/>
          </p:nvPr>
        </p:nvSpPr>
        <p:spPr>
          <a:xfrm>
            <a:off x="350763" y="1795877"/>
            <a:ext cx="8454570" cy="4784724"/>
          </a:xfrm>
        </p:spPr>
        <p:txBody>
          <a:bodyPr>
            <a:normAutofit fontScale="92500" lnSpcReduction="10000"/>
          </a:bodyPr>
          <a:lstStyle/>
          <a:p>
            <a:pPr marL="0" indent="0">
              <a:spcBef>
                <a:spcPct val="0"/>
              </a:spcBef>
            </a:pPr>
            <a:r>
              <a:rPr lang="it-IT" altLang="it-IT" sz="3200" dirty="0" smtClean="0">
                <a:solidFill>
                  <a:srgbClr val="786860"/>
                </a:solidFill>
              </a:rPr>
              <a:t> </a:t>
            </a:r>
            <a:r>
              <a:rPr lang="it-IT" altLang="it-IT" sz="3200" dirty="0" smtClean="0">
                <a:solidFill>
                  <a:srgbClr val="000000"/>
                </a:solidFill>
              </a:rPr>
              <a:t>ISA 706.A1 </a:t>
            </a:r>
            <a:r>
              <a:rPr lang="it-IT" altLang="it-IT" sz="3200" dirty="0" smtClean="0">
                <a:solidFill>
                  <a:srgbClr val="B70E29"/>
                </a:solidFill>
              </a:rPr>
              <a:t>esempi di circostanze </a:t>
            </a:r>
            <a:r>
              <a:rPr lang="it-IT" altLang="it-IT" sz="3200" dirty="0" smtClean="0">
                <a:solidFill>
                  <a:srgbClr val="000000"/>
                </a:solidFill>
              </a:rPr>
              <a:t>in cui il revisore può considerare necessario inserirlo sono:</a:t>
            </a:r>
          </a:p>
          <a:p>
            <a:pPr marL="0" indent="0">
              <a:spcBef>
                <a:spcPct val="0"/>
              </a:spcBef>
              <a:buFontTx/>
              <a:buChar char="•"/>
            </a:pPr>
            <a:r>
              <a:rPr lang="it-IT" altLang="it-IT" sz="3200" dirty="0" smtClean="0">
                <a:solidFill>
                  <a:srgbClr val="000000"/>
                </a:solidFill>
              </a:rPr>
              <a:t> Incertezza relativa all’esito futuro di contenziosi di natura eccezionale o di azioni da parte dell’autorità di vigilanza</a:t>
            </a:r>
          </a:p>
          <a:p>
            <a:pPr marL="0" indent="0">
              <a:spcBef>
                <a:spcPct val="0"/>
              </a:spcBef>
              <a:buFontTx/>
              <a:buChar char="•"/>
            </a:pPr>
            <a:r>
              <a:rPr lang="it-IT" altLang="it-IT" sz="3200" dirty="0" smtClean="0">
                <a:solidFill>
                  <a:srgbClr val="000000"/>
                </a:solidFill>
              </a:rPr>
              <a:t> Applicazione anticipata di un nuovo principio contabile </a:t>
            </a:r>
          </a:p>
          <a:p>
            <a:pPr marL="0" indent="0">
              <a:spcBef>
                <a:spcPct val="0"/>
              </a:spcBef>
              <a:buFontTx/>
              <a:buChar char="•"/>
            </a:pPr>
            <a:r>
              <a:rPr lang="it-IT" altLang="it-IT" sz="3200" dirty="0" smtClean="0">
                <a:solidFill>
                  <a:srgbClr val="000000"/>
                </a:solidFill>
              </a:rPr>
              <a:t> Grave catastrofe che ha avuto o continua ad avere effetto significativo sulla situazione patrimoniale e finanziaria dell’impresa </a:t>
            </a:r>
          </a:p>
          <a:p>
            <a:pPr marL="0" indent="0">
              <a:spcBef>
                <a:spcPct val="0"/>
              </a:spcBef>
            </a:pPr>
            <a:endParaRPr lang="it-IT" altLang="it-IT" sz="2500" dirty="0" smtClean="0"/>
          </a:p>
          <a:p>
            <a:pPr marL="0" indent="0">
              <a:spcBef>
                <a:spcPct val="0"/>
              </a:spcBef>
            </a:pPr>
            <a:endParaRPr lang="it-IT" altLang="it-IT" sz="2500" dirty="0" smtClean="0">
              <a:solidFill>
                <a:srgbClr val="786860"/>
              </a:solidFill>
            </a:endParaRPr>
          </a:p>
        </p:txBody>
      </p:sp>
      <p:sp>
        <p:nvSpPr>
          <p:cNvPr id="2" name="Segnaposto piè di pagina 1"/>
          <p:cNvSpPr>
            <a:spLocks noGrp="1"/>
          </p:cNvSpPr>
          <p:nvPr>
            <p:ph type="ftr" sz="quarter" idx="11"/>
          </p:nvPr>
        </p:nvSpPr>
        <p:spPr>
          <a:xfrm>
            <a:off x="1905141" y="6344004"/>
            <a:ext cx="5053352"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62738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olo 1"/>
          <p:cNvSpPr>
            <a:spLocks noGrp="1"/>
          </p:cNvSpPr>
          <p:nvPr>
            <p:ph type="title"/>
          </p:nvPr>
        </p:nvSpPr>
        <p:spPr>
          <a:xfrm>
            <a:off x="323852" y="0"/>
            <a:ext cx="7730066" cy="1519321"/>
          </a:xfrm>
        </p:spPr>
        <p:txBody>
          <a:bodyPr/>
          <a:lstStyle/>
          <a:p>
            <a:pPr algn="ctr"/>
            <a:r>
              <a:rPr lang="it-IT" altLang="it-IT" sz="4000" dirty="0" smtClean="0">
                <a:solidFill>
                  <a:srgbClr val="C00000"/>
                </a:solidFill>
              </a:rPr>
              <a:t>Isa Italia 706 richiami di informativa e altri aspetti</a:t>
            </a:r>
          </a:p>
        </p:txBody>
      </p:sp>
      <p:sp>
        <p:nvSpPr>
          <p:cNvPr id="211971" name="Segnaposto testo 2"/>
          <p:cNvSpPr>
            <a:spLocks noGrp="1"/>
          </p:cNvSpPr>
          <p:nvPr>
            <p:ph type="body" sz="quarter" idx="13"/>
          </p:nvPr>
        </p:nvSpPr>
        <p:spPr>
          <a:xfrm>
            <a:off x="323851" y="1318116"/>
            <a:ext cx="8464549" cy="5036299"/>
          </a:xfrm>
        </p:spPr>
        <p:txBody>
          <a:bodyPr>
            <a:normAutofit fontScale="55000" lnSpcReduction="20000"/>
          </a:bodyPr>
          <a:lstStyle/>
          <a:p>
            <a:pPr marL="0" indent="0">
              <a:lnSpc>
                <a:spcPct val="170000"/>
              </a:lnSpc>
              <a:spcBef>
                <a:spcPct val="0"/>
              </a:spcBef>
            </a:pPr>
            <a:r>
              <a:rPr lang="it-IT" altLang="it-IT" sz="4000" dirty="0" smtClean="0">
                <a:solidFill>
                  <a:srgbClr val="B70E29"/>
                </a:solidFill>
              </a:rPr>
              <a:t>  </a:t>
            </a:r>
            <a:r>
              <a:rPr lang="it-IT" altLang="it-IT" sz="4900" dirty="0" smtClean="0">
                <a:solidFill>
                  <a:srgbClr val="B70E29"/>
                </a:solidFill>
              </a:rPr>
              <a:t>Altri aspetti</a:t>
            </a:r>
            <a:r>
              <a:rPr lang="it-IT" altLang="it-IT" sz="4900" dirty="0" smtClean="0">
                <a:solidFill>
                  <a:srgbClr val="786860"/>
                </a:solidFill>
              </a:rPr>
              <a:t> </a:t>
            </a:r>
            <a:r>
              <a:rPr lang="it-IT" altLang="it-IT" sz="4900" dirty="0" smtClean="0">
                <a:solidFill>
                  <a:srgbClr val="000000"/>
                </a:solidFill>
              </a:rPr>
              <a:t>«un paragrafo inserito nella relazione di revisione che fa riferimento ad un </a:t>
            </a:r>
            <a:r>
              <a:rPr lang="it-IT" altLang="it-IT" sz="4900" dirty="0" smtClean="0">
                <a:solidFill>
                  <a:srgbClr val="C00000"/>
                </a:solidFill>
              </a:rPr>
              <a:t>aspetto</a:t>
            </a:r>
            <a:r>
              <a:rPr lang="it-IT" altLang="it-IT" sz="4900" dirty="0" smtClean="0">
                <a:solidFill>
                  <a:srgbClr val="786860"/>
                </a:solidFill>
              </a:rPr>
              <a:t> </a:t>
            </a:r>
            <a:r>
              <a:rPr lang="it-IT" altLang="it-IT" sz="4900" dirty="0" smtClean="0">
                <a:solidFill>
                  <a:srgbClr val="000000"/>
                </a:solidFill>
              </a:rPr>
              <a:t>diverso da quelli presentati o oggetto di informativa nel bilancio che, secondo il revisore, </a:t>
            </a:r>
            <a:r>
              <a:rPr lang="it-IT" altLang="it-IT" sz="4900" dirty="0" err="1" smtClean="0">
                <a:solidFill>
                  <a:srgbClr val="000000"/>
                </a:solidFill>
              </a:rPr>
              <a:t>e’</a:t>
            </a:r>
            <a:r>
              <a:rPr lang="it-IT" altLang="it-IT" sz="4900" dirty="0" smtClean="0">
                <a:solidFill>
                  <a:srgbClr val="000000"/>
                </a:solidFill>
              </a:rPr>
              <a:t> rilevante ai fini della comprensione da parte degli utilizzatori della revisione contabile, delle responsabilità del revisore o della relazione di revisione</a:t>
            </a:r>
          </a:p>
          <a:p>
            <a:pPr marL="0" indent="0">
              <a:spcBef>
                <a:spcPct val="0"/>
              </a:spcBef>
            </a:pPr>
            <a:endParaRPr lang="it-IT" altLang="it-IT" sz="2500" dirty="0" smtClean="0">
              <a:solidFill>
                <a:srgbClr val="786860"/>
              </a:solidFill>
            </a:endParaRPr>
          </a:p>
        </p:txBody>
      </p:sp>
      <p:sp>
        <p:nvSpPr>
          <p:cNvPr id="2" name="Segnaposto piè di pagina 1"/>
          <p:cNvSpPr>
            <a:spLocks noGrp="1"/>
          </p:cNvSpPr>
          <p:nvPr>
            <p:ph type="ftr" sz="quarter" idx="15"/>
          </p:nvPr>
        </p:nvSpPr>
        <p:spPr>
          <a:xfrm>
            <a:off x="2634769" y="6201858"/>
            <a:ext cx="3385031" cy="558332"/>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170671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olo 1"/>
          <p:cNvSpPr>
            <a:spLocks noGrp="1"/>
          </p:cNvSpPr>
          <p:nvPr>
            <p:ph type="title"/>
          </p:nvPr>
        </p:nvSpPr>
        <p:spPr>
          <a:xfrm>
            <a:off x="362858" y="125655"/>
            <a:ext cx="8081895" cy="1289487"/>
          </a:xfrm>
        </p:spPr>
        <p:txBody>
          <a:bodyPr>
            <a:normAutofit fontScale="90000"/>
          </a:bodyPr>
          <a:lstStyle/>
          <a:p>
            <a:pPr algn="ctr"/>
            <a:r>
              <a:rPr lang="it-IT" altLang="it-IT" sz="4000" dirty="0">
                <a:solidFill>
                  <a:srgbClr val="C00000"/>
                </a:solidFill>
              </a:rPr>
              <a:t>Isa</a:t>
            </a:r>
            <a:r>
              <a:rPr lang="it-IT" altLang="it-IT" sz="4000" dirty="0" smtClean="0"/>
              <a:t> </a:t>
            </a:r>
            <a:r>
              <a:rPr lang="it-IT" altLang="it-IT" sz="4000" dirty="0">
                <a:solidFill>
                  <a:srgbClr val="C00000"/>
                </a:solidFill>
              </a:rPr>
              <a:t>Italia 706 richiami di informativa e altri aspetti</a:t>
            </a:r>
          </a:p>
        </p:txBody>
      </p:sp>
      <p:sp>
        <p:nvSpPr>
          <p:cNvPr id="212995" name="Segnaposto testo 2"/>
          <p:cNvSpPr>
            <a:spLocks noGrp="1"/>
          </p:cNvSpPr>
          <p:nvPr>
            <p:ph idx="1"/>
          </p:nvPr>
        </p:nvSpPr>
        <p:spPr>
          <a:xfrm>
            <a:off x="362858" y="1854353"/>
            <a:ext cx="8345714" cy="4396543"/>
          </a:xfrm>
        </p:spPr>
        <p:txBody>
          <a:bodyPr>
            <a:normAutofit fontScale="92500" lnSpcReduction="20000"/>
          </a:bodyPr>
          <a:lstStyle/>
          <a:p>
            <a:pPr marL="0" indent="0">
              <a:lnSpc>
                <a:spcPct val="150000"/>
              </a:lnSpc>
              <a:spcBef>
                <a:spcPct val="0"/>
              </a:spcBef>
            </a:pPr>
            <a:r>
              <a:rPr lang="it-IT" altLang="it-IT" sz="2800" dirty="0" smtClean="0">
                <a:solidFill>
                  <a:srgbClr val="786860"/>
                </a:solidFill>
              </a:rPr>
              <a:t> </a:t>
            </a:r>
            <a:r>
              <a:rPr lang="it-IT" altLang="it-IT" sz="3200" dirty="0" smtClean="0">
                <a:solidFill>
                  <a:srgbClr val="000000"/>
                </a:solidFill>
              </a:rPr>
              <a:t>il richiamo deve essere inserito in una sezione separata della relazione con un titolo appropriato.</a:t>
            </a:r>
          </a:p>
          <a:p>
            <a:pPr marL="0" indent="0">
              <a:lnSpc>
                <a:spcPct val="150000"/>
              </a:lnSpc>
              <a:spcBef>
                <a:spcPct val="0"/>
              </a:spcBef>
            </a:pPr>
            <a:endParaRPr lang="it-IT" altLang="it-IT" sz="3200" dirty="0" smtClean="0">
              <a:solidFill>
                <a:srgbClr val="000000"/>
              </a:solidFill>
            </a:endParaRPr>
          </a:p>
          <a:p>
            <a:pPr marL="0" indent="0">
              <a:lnSpc>
                <a:spcPct val="150000"/>
              </a:lnSpc>
              <a:spcBef>
                <a:spcPct val="0"/>
              </a:spcBef>
            </a:pPr>
            <a:r>
              <a:rPr lang="it-IT" altLang="it-IT" sz="3200" dirty="0" smtClean="0">
                <a:solidFill>
                  <a:srgbClr val="000000"/>
                </a:solidFill>
              </a:rPr>
              <a:t> Si deve indicare che il giudizio del revisore non è espresso con modifica in relazione all’aspetto evidenziato. </a:t>
            </a:r>
          </a:p>
        </p:txBody>
      </p:sp>
      <p:sp>
        <p:nvSpPr>
          <p:cNvPr id="2" name="Segnaposto piè di pagina 1"/>
          <p:cNvSpPr>
            <a:spLocks noGrp="1"/>
          </p:cNvSpPr>
          <p:nvPr>
            <p:ph type="ftr" sz="quarter" idx="11"/>
          </p:nvPr>
        </p:nvSpPr>
        <p:spPr>
          <a:xfrm>
            <a:off x="2432095" y="6250896"/>
            <a:ext cx="3587705" cy="607104"/>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212996" name="Segnaposto testo 3"/>
          <p:cNvSpPr>
            <a:spLocks noGrp="1"/>
          </p:cNvSpPr>
          <p:nvPr>
            <p:ph type="body" sz="quarter" idx="4294967295"/>
          </p:nvPr>
        </p:nvSpPr>
        <p:spPr>
          <a:xfrm>
            <a:off x="362858" y="1536700"/>
            <a:ext cx="8781142" cy="339725"/>
          </a:xfrm>
        </p:spPr>
        <p:txBody>
          <a:bodyPr>
            <a:noAutofit/>
          </a:bodyPr>
          <a:lstStyle/>
          <a:p>
            <a:pPr marL="0" indent="0">
              <a:spcBef>
                <a:spcPct val="0"/>
              </a:spcBef>
              <a:spcAft>
                <a:spcPct val="0"/>
              </a:spcAft>
              <a:buNone/>
            </a:pPr>
            <a:r>
              <a:rPr lang="it-IT" altLang="it-IT" sz="3000" dirty="0">
                <a:solidFill>
                  <a:srgbClr val="000000"/>
                </a:solidFill>
              </a:rPr>
              <a:t>Posizione nella relazione </a:t>
            </a:r>
          </a:p>
        </p:txBody>
      </p:sp>
      <p:pic>
        <p:nvPicPr>
          <p:cNvPr id="8" name="Immagine 7"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3442827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73723" y="0"/>
            <a:ext cx="7544030" cy="1054250"/>
          </a:xfrm>
        </p:spPr>
        <p:txBody>
          <a:bodyPr/>
          <a:lstStyle/>
          <a:p>
            <a:pPr algn="ctr"/>
            <a:r>
              <a:rPr lang="it-IT" altLang="it-IT" sz="4000" dirty="0">
                <a:solidFill>
                  <a:srgbClr val="C00000"/>
                </a:solidFill>
                <a:latin typeface="Arial"/>
                <a:cs typeface="Arial"/>
              </a:rPr>
              <a:t>2.Risposta al rischio</a:t>
            </a:r>
            <a:endParaRPr lang="it-IT" sz="4000" dirty="0">
              <a:latin typeface="Arial"/>
              <a:cs typeface="Arial"/>
            </a:endParaRPr>
          </a:p>
        </p:txBody>
      </p:sp>
      <p:pic>
        <p:nvPicPr>
          <p:cNvPr id="4" name="Segnaposto contenuto 8"/>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6110" b="-36110"/>
          <a:stretch>
            <a:fillRect/>
          </a:stretch>
        </p:blipFill>
        <p:spPr>
          <a:xfrm>
            <a:off x="287215" y="-378898"/>
            <a:ext cx="8688909" cy="7017089"/>
          </a:xfrm>
        </p:spPr>
      </p:pic>
      <p:sp>
        <p:nvSpPr>
          <p:cNvPr id="2" name="Segnaposto piè di pagina 1"/>
          <p:cNvSpPr>
            <a:spLocks noGrp="1"/>
          </p:cNvSpPr>
          <p:nvPr>
            <p:ph type="ftr" sz="quarter" idx="11"/>
          </p:nvPr>
        </p:nvSpPr>
        <p:spPr>
          <a:xfrm>
            <a:off x="1754220" y="6285565"/>
            <a:ext cx="4873869" cy="455869"/>
          </a:xfrm>
        </p:spPr>
        <p:txBody>
          <a:bodyPr/>
          <a:lstStyle/>
          <a:p>
            <a:pPr algn="ctr"/>
            <a:r>
              <a:rPr lang="it-IT" dirty="0" smtClean="0">
                <a:solidFill>
                  <a:schemeClr val="tx1"/>
                </a:solidFill>
                <a:latin typeface="Arial" panose="020B0604020202020204" pitchFamily="34" charset="0"/>
                <a:cs typeface="Arial" panose="020B0604020202020204" pitchFamily="34" charset="0"/>
              </a:rPr>
              <a:t>Fabrizio Dominici Dottore Commercialista  </a:t>
            </a:r>
          </a:p>
          <a:p>
            <a:pPr algn="ctr"/>
            <a:r>
              <a:rPr lang="it-IT" dirty="0" smtClean="0">
                <a:solidFill>
                  <a:schemeClr val="tx1"/>
                </a:solidFill>
                <a:latin typeface="Arial" panose="020B0604020202020204" pitchFamily="34" charset="0"/>
                <a:cs typeface="Arial" panose="020B0604020202020204" pitchFamily="34" charset="0"/>
              </a:rPr>
              <a:t>Revisore Legale Pubblicista</a:t>
            </a:r>
            <a:endParaRPr lang="it-IT"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389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800100" y="386863"/>
            <a:ext cx="7508631" cy="571500"/>
          </a:xfrm>
        </p:spPr>
        <p:txBody>
          <a:bodyPr>
            <a:normAutofit fontScale="90000"/>
          </a:bodyPr>
          <a:lstStyle/>
          <a:p>
            <a:pPr algn="ctr"/>
            <a:r>
              <a:rPr lang="it-IT" altLang="it-IT" sz="4000" dirty="0" smtClean="0">
                <a:solidFill>
                  <a:srgbClr val="C00000"/>
                </a:solidFill>
                <a:latin typeface="Arial"/>
                <a:cs typeface="Arial"/>
              </a:rPr>
              <a:t>3. Reporting</a:t>
            </a:r>
          </a:p>
        </p:txBody>
      </p:sp>
      <p:pic>
        <p:nvPicPr>
          <p:cNvPr id="28675" name="Segnaposto contenuto 5"/>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61202" y="1072986"/>
            <a:ext cx="8382000" cy="4923367"/>
          </a:xfrm>
        </p:spPr>
      </p:pic>
      <p:sp>
        <p:nvSpPr>
          <p:cNvPr id="2" name="Segnaposto piè di pagina 1"/>
          <p:cNvSpPr>
            <a:spLocks noGrp="1"/>
          </p:cNvSpPr>
          <p:nvPr>
            <p:ph type="ftr" sz="quarter" idx="11"/>
          </p:nvPr>
        </p:nvSpPr>
        <p:spPr>
          <a:xfrm>
            <a:off x="1880680" y="6285564"/>
            <a:ext cx="4873869" cy="458071"/>
          </a:xfrm>
        </p:spPr>
        <p:txBody>
          <a:bodyPr/>
          <a:lstStyle/>
          <a:p>
            <a:pPr algn="ctr"/>
            <a:r>
              <a:rPr lang="it-IT" dirty="0" smtClean="0">
                <a:solidFill>
                  <a:schemeClr val="tx1"/>
                </a:solidFill>
                <a:latin typeface="Arial" panose="020B0604020202020204" pitchFamily="34" charset="0"/>
                <a:cs typeface="Arial" panose="020B0604020202020204" pitchFamily="34" charset="0"/>
              </a:rPr>
              <a:t>Fabrizio Dominici Dottore Commercialista </a:t>
            </a:r>
          </a:p>
          <a:p>
            <a:pPr algn="ctr"/>
            <a:r>
              <a:rPr lang="it-IT" dirty="0" smtClean="0">
                <a:solidFill>
                  <a:schemeClr val="tx1"/>
                </a:solidFill>
                <a:latin typeface="Arial" panose="020B0604020202020204" pitchFamily="34" charset="0"/>
                <a:cs typeface="Arial" panose="020B0604020202020204" pitchFamily="34" charset="0"/>
              </a:rPr>
              <a:t> Revisore Legale Pubblicista</a:t>
            </a:r>
            <a:endParaRPr lang="it-IT"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020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a:xfrm>
            <a:off x="1583067" y="6272738"/>
            <a:ext cx="4873869" cy="483726"/>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2" name="Titre 1"/>
          <p:cNvSpPr>
            <a:spLocks noGrp="1"/>
          </p:cNvSpPr>
          <p:nvPr>
            <p:ph type="ctrTitle" idx="4294967295"/>
          </p:nvPr>
        </p:nvSpPr>
        <p:spPr>
          <a:xfrm>
            <a:off x="970497" y="1726008"/>
            <a:ext cx="6778625" cy="1955800"/>
          </a:xfrm>
        </p:spPr>
        <p:txBody>
          <a:bodyPr>
            <a:normAutofit fontScale="90000"/>
          </a:bodyPr>
          <a:lstStyle/>
          <a:p>
            <a:pPr algn="ctr">
              <a:defRPr/>
            </a:pPr>
            <a:r>
              <a:rPr lang="it-IT" sz="4400" dirty="0">
                <a:solidFill>
                  <a:srgbClr val="C00000"/>
                </a:solidFill>
                <a:latin typeface="Arial"/>
                <a:cs typeface="Arial"/>
              </a:rPr>
              <a:t>1.LA VALUTAZIONE DEL RISCHIO</a:t>
            </a:r>
            <a:br>
              <a:rPr lang="it-IT" sz="4400" dirty="0">
                <a:solidFill>
                  <a:srgbClr val="C00000"/>
                </a:solidFill>
                <a:latin typeface="Arial"/>
                <a:cs typeface="Arial"/>
              </a:rPr>
            </a:br>
            <a:endParaRPr lang="it-IT" sz="4400" dirty="0">
              <a:solidFill>
                <a:srgbClr val="C00000"/>
              </a:solidFill>
              <a:latin typeface="Arial"/>
              <a:cs typeface="Arial"/>
            </a:endParaRPr>
          </a:p>
        </p:txBody>
      </p:sp>
      <p:sp>
        <p:nvSpPr>
          <p:cNvPr id="4" name="Sottotitolo 3"/>
          <p:cNvSpPr>
            <a:spLocks noGrp="1"/>
          </p:cNvSpPr>
          <p:nvPr>
            <p:ph type="subTitle" idx="4294967295"/>
          </p:nvPr>
        </p:nvSpPr>
        <p:spPr>
          <a:xfrm>
            <a:off x="1219200" y="3681808"/>
            <a:ext cx="6400800" cy="1770062"/>
          </a:xfrm>
        </p:spPr>
        <p:txBody>
          <a:bodyPr>
            <a:normAutofit/>
          </a:bodyPr>
          <a:lstStyle/>
          <a:p>
            <a:pPr marL="0" indent="0" algn="ctr">
              <a:buNone/>
            </a:pPr>
            <a:r>
              <a:rPr lang="it-IT" sz="4000" dirty="0">
                <a:solidFill>
                  <a:srgbClr val="C00000"/>
                </a:solidFill>
                <a:latin typeface="Arial"/>
                <a:ea typeface="+mj-ea"/>
                <a:cs typeface="Arial"/>
              </a:rPr>
              <a:t>procedure preliminari e accettazione dell’incarico</a:t>
            </a:r>
          </a:p>
        </p:txBody>
      </p:sp>
    </p:spTree>
    <p:extLst>
      <p:ext uri="{BB962C8B-B14F-4D97-AF65-F5344CB8AC3E}">
        <p14:creationId xmlns:p14="http://schemas.microsoft.com/office/powerpoint/2010/main" val="172872707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a:xfrm>
            <a:off x="582656" y="361800"/>
            <a:ext cx="7756263" cy="1054250"/>
          </a:xfrm>
        </p:spPr>
        <p:txBody>
          <a:bodyPr/>
          <a:lstStyle/>
          <a:p>
            <a:r>
              <a:rPr lang="it-IT" altLang="it-IT" sz="4000" dirty="0" smtClean="0">
                <a:solidFill>
                  <a:srgbClr val="C00000"/>
                </a:solidFill>
                <a:latin typeface="Arial"/>
                <a:cs typeface="Arial"/>
              </a:rPr>
              <a:t>1.Valutazione del rischio</a:t>
            </a:r>
          </a:p>
        </p:txBody>
      </p:sp>
      <p:sp>
        <p:nvSpPr>
          <p:cNvPr id="2" name="Segnaposto piè di pagina 1"/>
          <p:cNvSpPr>
            <a:spLocks noGrp="1"/>
          </p:cNvSpPr>
          <p:nvPr>
            <p:ph type="ftr" sz="quarter" idx="11"/>
          </p:nvPr>
        </p:nvSpPr>
        <p:spPr>
          <a:xfrm>
            <a:off x="3031601" y="6378086"/>
            <a:ext cx="3225341"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33796" name="Immagine 30310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16050"/>
            <a:ext cx="8388350" cy="494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ttangolo 1"/>
          <p:cNvSpPr>
            <a:spLocks noChangeArrowheads="1"/>
          </p:cNvSpPr>
          <p:nvPr/>
        </p:nvSpPr>
        <p:spPr bwMode="auto">
          <a:xfrm>
            <a:off x="1042988" y="1820863"/>
            <a:ext cx="7813675" cy="1103312"/>
          </a:xfrm>
          <a:prstGeom prst="rect">
            <a:avLst/>
          </a:prstGeom>
          <a:noFill/>
          <a:ln w="76200" algn="ctr">
            <a:solidFill>
              <a:srgbClr val="FF00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Tree>
    <p:extLst>
      <p:ext uri="{BB962C8B-B14F-4D97-AF65-F5344CB8AC3E}">
        <p14:creationId xmlns:p14="http://schemas.microsoft.com/office/powerpoint/2010/main" val="68867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8489" y="252655"/>
            <a:ext cx="7756263" cy="1567677"/>
          </a:xfrm>
        </p:spPr>
        <p:txBody>
          <a:bodyPr/>
          <a:lstStyle/>
          <a:p>
            <a:pPr algn="ctr">
              <a:defRPr/>
            </a:pPr>
            <a:r>
              <a:rPr lang="it-IT" sz="4000" dirty="0" smtClean="0">
                <a:solidFill>
                  <a:srgbClr val="C00000"/>
                </a:solidFill>
                <a:latin typeface="Arial"/>
                <a:cs typeface="Arial"/>
              </a:rPr>
              <a:t>Elenco degli ISA Italia di riferimento</a:t>
            </a:r>
            <a:endParaRPr lang="fr-FR" sz="4000" dirty="0">
              <a:solidFill>
                <a:srgbClr val="C00000"/>
              </a:solidFill>
              <a:latin typeface="Arial"/>
              <a:cs typeface="Arial"/>
            </a:endParaRPr>
          </a:p>
        </p:txBody>
      </p:sp>
      <p:sp>
        <p:nvSpPr>
          <p:cNvPr id="3" name="Segnaposto contenuto 2"/>
          <p:cNvSpPr>
            <a:spLocks noGrp="1"/>
          </p:cNvSpPr>
          <p:nvPr>
            <p:ph idx="1"/>
          </p:nvPr>
        </p:nvSpPr>
        <p:spPr>
          <a:xfrm>
            <a:off x="0" y="2054172"/>
            <a:ext cx="8275448" cy="4803827"/>
          </a:xfrm>
        </p:spPr>
        <p:txBody>
          <a:bodyPr>
            <a:normAutofit fontScale="70000" lnSpcReduction="20000"/>
          </a:bodyPr>
          <a:lstStyle/>
          <a:p>
            <a:pPr lvl="1" algn="just">
              <a:defRPr/>
            </a:pPr>
            <a:endParaRPr lang="it-IT" sz="1600" dirty="0">
              <a:solidFill>
                <a:schemeClr val="tx2"/>
              </a:solidFill>
            </a:endParaRPr>
          </a:p>
          <a:p>
            <a:pPr lvl="1" indent="0" algn="just">
              <a:lnSpc>
                <a:spcPct val="150000"/>
              </a:lnSpc>
              <a:defRPr/>
            </a:pPr>
            <a:r>
              <a:rPr lang="fr-FR" sz="2400" b="1" dirty="0" smtClean="0">
                <a:solidFill>
                  <a:schemeClr val="accent1"/>
                </a:solidFill>
              </a:rPr>
              <a:t> </a:t>
            </a:r>
            <a:r>
              <a:rPr lang="fr-FR" sz="2400" b="1" dirty="0" smtClean="0">
                <a:solidFill>
                  <a:schemeClr val="accent1"/>
                </a:solidFill>
                <a:latin typeface="Arial"/>
                <a:cs typeface="Arial"/>
              </a:rPr>
              <a:t>ISQC </a:t>
            </a:r>
            <a:r>
              <a:rPr lang="fr-FR" sz="2400" b="1" dirty="0" err="1">
                <a:solidFill>
                  <a:schemeClr val="accent1"/>
                </a:solidFill>
                <a:latin typeface="Arial"/>
                <a:cs typeface="Arial"/>
              </a:rPr>
              <a:t>Italia</a:t>
            </a:r>
            <a:r>
              <a:rPr lang="fr-FR" sz="2400" b="1" dirty="0">
                <a:solidFill>
                  <a:schemeClr val="accent1"/>
                </a:solidFill>
                <a:latin typeface="Arial"/>
                <a:cs typeface="Arial"/>
              </a:rPr>
              <a:t> 1: </a:t>
            </a:r>
            <a:r>
              <a:rPr lang="fr-FR" sz="2400" b="1" dirty="0" err="1">
                <a:latin typeface="Arial"/>
                <a:cs typeface="Arial"/>
              </a:rPr>
              <a:t>Controllo</a:t>
            </a:r>
            <a:r>
              <a:rPr lang="fr-FR" sz="2400" b="1" dirty="0">
                <a:latin typeface="Arial"/>
                <a:cs typeface="Arial"/>
              </a:rPr>
              <a:t> </a:t>
            </a:r>
            <a:r>
              <a:rPr lang="fr-FR" sz="2400" b="1" dirty="0" err="1">
                <a:latin typeface="Arial"/>
                <a:cs typeface="Arial"/>
              </a:rPr>
              <a:t>della</a:t>
            </a:r>
            <a:r>
              <a:rPr lang="fr-FR" sz="2400" b="1" dirty="0">
                <a:latin typeface="Arial"/>
                <a:cs typeface="Arial"/>
              </a:rPr>
              <a:t> </a:t>
            </a:r>
            <a:r>
              <a:rPr lang="fr-FR" sz="2400" b="1" dirty="0" err="1">
                <a:latin typeface="Arial"/>
                <a:cs typeface="Arial"/>
              </a:rPr>
              <a:t>qualità</a:t>
            </a:r>
            <a:r>
              <a:rPr lang="fr-FR" sz="2400" b="1" dirty="0">
                <a:latin typeface="Arial"/>
                <a:cs typeface="Arial"/>
              </a:rPr>
              <a:t> per i </a:t>
            </a:r>
            <a:r>
              <a:rPr lang="fr-FR" sz="2400" b="1" dirty="0" err="1">
                <a:latin typeface="Arial"/>
                <a:cs typeface="Arial"/>
              </a:rPr>
              <a:t>soggetti</a:t>
            </a:r>
            <a:r>
              <a:rPr lang="fr-FR" sz="2400" b="1" dirty="0">
                <a:latin typeface="Arial"/>
                <a:cs typeface="Arial"/>
              </a:rPr>
              <a:t> </a:t>
            </a:r>
            <a:r>
              <a:rPr lang="fr-FR" sz="2400" b="1" dirty="0" err="1">
                <a:latin typeface="Arial"/>
                <a:cs typeface="Arial"/>
              </a:rPr>
              <a:t>abilitati</a:t>
            </a:r>
            <a:r>
              <a:rPr lang="fr-FR" sz="2400" b="1" dirty="0">
                <a:latin typeface="Arial"/>
                <a:cs typeface="Arial"/>
              </a:rPr>
              <a:t> </a:t>
            </a:r>
            <a:r>
              <a:rPr lang="fr-FR" sz="2400" b="1" dirty="0" err="1">
                <a:latin typeface="Arial"/>
                <a:cs typeface="Arial"/>
              </a:rPr>
              <a:t>che</a:t>
            </a:r>
            <a:r>
              <a:rPr lang="fr-FR" sz="2400" b="1" dirty="0">
                <a:latin typeface="Arial"/>
                <a:cs typeface="Arial"/>
              </a:rPr>
              <a:t> </a:t>
            </a:r>
            <a:r>
              <a:rPr lang="fr-FR" sz="2400" b="1" dirty="0" err="1">
                <a:latin typeface="Arial"/>
                <a:cs typeface="Arial"/>
              </a:rPr>
              <a:t>svolgono</a:t>
            </a:r>
            <a:r>
              <a:rPr lang="fr-FR" sz="2400" b="1" dirty="0">
                <a:latin typeface="Arial"/>
                <a:cs typeface="Arial"/>
              </a:rPr>
              <a:t> </a:t>
            </a:r>
            <a:r>
              <a:rPr lang="fr-FR" sz="2400" b="1" dirty="0" err="1">
                <a:latin typeface="Arial"/>
                <a:cs typeface="Arial"/>
              </a:rPr>
              <a:t>revisioni</a:t>
            </a:r>
            <a:r>
              <a:rPr lang="fr-FR" sz="2400" b="1" dirty="0">
                <a:latin typeface="Arial"/>
                <a:cs typeface="Arial"/>
              </a:rPr>
              <a:t> </a:t>
            </a:r>
            <a:r>
              <a:rPr lang="fr-FR" sz="2400" b="1" dirty="0" err="1">
                <a:latin typeface="Arial"/>
                <a:cs typeface="Arial"/>
              </a:rPr>
              <a:t>contabili</a:t>
            </a:r>
            <a:r>
              <a:rPr lang="fr-FR" sz="2400" b="1" dirty="0">
                <a:latin typeface="Arial"/>
                <a:cs typeface="Arial"/>
              </a:rPr>
              <a:t> </a:t>
            </a:r>
            <a:r>
              <a:rPr lang="fr-FR" sz="2400" b="1" dirty="0" err="1">
                <a:latin typeface="Arial"/>
                <a:cs typeface="Arial"/>
              </a:rPr>
              <a:t>complete</a:t>
            </a:r>
            <a:r>
              <a:rPr lang="fr-FR" sz="2400" b="1" dirty="0">
                <a:latin typeface="Arial"/>
                <a:cs typeface="Arial"/>
              </a:rPr>
              <a:t> e </a:t>
            </a:r>
            <a:r>
              <a:rPr lang="fr-FR" sz="2400" b="1" dirty="0" err="1">
                <a:latin typeface="Arial"/>
                <a:cs typeface="Arial"/>
              </a:rPr>
              <a:t>limitate</a:t>
            </a:r>
            <a:r>
              <a:rPr lang="fr-FR" sz="2400" b="1" dirty="0">
                <a:latin typeface="Arial"/>
                <a:cs typeface="Arial"/>
              </a:rPr>
              <a:t> </a:t>
            </a:r>
            <a:r>
              <a:rPr lang="fr-FR" sz="2400" b="1" dirty="0" err="1">
                <a:latin typeface="Arial"/>
                <a:cs typeface="Arial"/>
              </a:rPr>
              <a:t>del</a:t>
            </a:r>
            <a:r>
              <a:rPr lang="fr-FR" sz="2400" b="1" dirty="0">
                <a:latin typeface="Arial"/>
                <a:cs typeface="Arial"/>
              </a:rPr>
              <a:t> </a:t>
            </a:r>
            <a:r>
              <a:rPr lang="fr-FR" sz="2400" b="1" dirty="0" err="1">
                <a:latin typeface="Arial"/>
                <a:cs typeface="Arial"/>
              </a:rPr>
              <a:t>bilancio</a:t>
            </a:r>
            <a:r>
              <a:rPr lang="fr-FR" sz="2400" b="1" dirty="0">
                <a:latin typeface="Arial"/>
                <a:cs typeface="Arial"/>
              </a:rPr>
              <a:t>, </a:t>
            </a:r>
            <a:r>
              <a:rPr lang="fr-FR" sz="2400" b="1" dirty="0" err="1">
                <a:latin typeface="Arial"/>
                <a:cs typeface="Arial"/>
              </a:rPr>
              <a:t>nonchè</a:t>
            </a:r>
            <a:r>
              <a:rPr lang="fr-FR" sz="2400" b="1" dirty="0">
                <a:latin typeface="Arial"/>
                <a:cs typeface="Arial"/>
              </a:rPr>
              <a:t> </a:t>
            </a:r>
            <a:r>
              <a:rPr lang="fr-FR" sz="2400" b="1" dirty="0" err="1">
                <a:latin typeface="Arial"/>
                <a:cs typeface="Arial"/>
              </a:rPr>
              <a:t>altri</a:t>
            </a:r>
            <a:r>
              <a:rPr lang="fr-FR" sz="2400" b="1" dirty="0">
                <a:latin typeface="Arial"/>
                <a:cs typeface="Arial"/>
              </a:rPr>
              <a:t> </a:t>
            </a:r>
            <a:r>
              <a:rPr lang="fr-FR" sz="2400" b="1" dirty="0" err="1">
                <a:latin typeface="Arial"/>
                <a:cs typeface="Arial"/>
              </a:rPr>
              <a:t>incarichi</a:t>
            </a:r>
            <a:r>
              <a:rPr lang="fr-FR" sz="2400" b="1" dirty="0">
                <a:latin typeface="Arial"/>
                <a:cs typeface="Arial"/>
              </a:rPr>
              <a:t> </a:t>
            </a:r>
            <a:r>
              <a:rPr lang="fr-FR" sz="2400" b="1" dirty="0" err="1">
                <a:latin typeface="Arial"/>
                <a:cs typeface="Arial"/>
              </a:rPr>
              <a:t>finalizzati</a:t>
            </a:r>
            <a:r>
              <a:rPr lang="fr-FR" sz="2400" b="1" dirty="0">
                <a:latin typeface="Arial"/>
                <a:cs typeface="Arial"/>
              </a:rPr>
              <a:t> a </a:t>
            </a:r>
            <a:r>
              <a:rPr lang="fr-FR" sz="2400" b="1" dirty="0" err="1">
                <a:latin typeface="Arial"/>
                <a:cs typeface="Arial"/>
              </a:rPr>
              <a:t>fornire</a:t>
            </a:r>
            <a:r>
              <a:rPr lang="fr-FR" sz="2400" b="1" dirty="0">
                <a:latin typeface="Arial"/>
                <a:cs typeface="Arial"/>
              </a:rPr>
              <a:t> un </a:t>
            </a:r>
            <a:r>
              <a:rPr lang="fr-FR" sz="2400" b="1" dirty="0" err="1">
                <a:latin typeface="Arial"/>
                <a:cs typeface="Arial"/>
              </a:rPr>
              <a:t>livello</a:t>
            </a:r>
            <a:r>
              <a:rPr lang="fr-FR" sz="2400" b="1" dirty="0">
                <a:latin typeface="Arial"/>
                <a:cs typeface="Arial"/>
              </a:rPr>
              <a:t> di </a:t>
            </a:r>
            <a:r>
              <a:rPr lang="fr-FR" sz="2400" b="1" dirty="0" err="1">
                <a:latin typeface="Arial"/>
                <a:cs typeface="Arial"/>
              </a:rPr>
              <a:t>attendibilità</a:t>
            </a:r>
            <a:r>
              <a:rPr lang="fr-FR" sz="2400" b="1" dirty="0">
                <a:latin typeface="Arial"/>
                <a:cs typeface="Arial"/>
              </a:rPr>
              <a:t> ad </a:t>
            </a:r>
            <a:r>
              <a:rPr lang="fr-FR" sz="2400" b="1" dirty="0" err="1">
                <a:latin typeface="Arial"/>
                <a:cs typeface="Arial"/>
              </a:rPr>
              <a:t>un’informazione</a:t>
            </a:r>
            <a:r>
              <a:rPr lang="fr-FR" sz="2400" b="1" dirty="0">
                <a:latin typeface="Arial"/>
                <a:cs typeface="Arial"/>
              </a:rPr>
              <a:t> e </a:t>
            </a:r>
            <a:r>
              <a:rPr lang="fr-FR" sz="2400" b="1" dirty="0" err="1">
                <a:latin typeface="Arial"/>
                <a:cs typeface="Arial"/>
              </a:rPr>
              <a:t>servizi</a:t>
            </a:r>
            <a:r>
              <a:rPr lang="fr-FR" sz="2400" b="1" dirty="0">
                <a:latin typeface="Arial"/>
                <a:cs typeface="Arial"/>
              </a:rPr>
              <a:t> </a:t>
            </a:r>
            <a:r>
              <a:rPr lang="fr-FR" sz="2400" b="1" dirty="0" err="1" smtClean="0">
                <a:latin typeface="Arial"/>
                <a:cs typeface="Arial"/>
              </a:rPr>
              <a:t>connessi</a:t>
            </a:r>
            <a:endParaRPr lang="fr-FR" sz="2400" b="1" dirty="0" smtClean="0">
              <a:latin typeface="Arial"/>
              <a:cs typeface="Arial"/>
            </a:endParaRPr>
          </a:p>
          <a:p>
            <a:pPr lvl="1" indent="0" algn="just">
              <a:lnSpc>
                <a:spcPct val="150000"/>
              </a:lnSpc>
              <a:buNone/>
              <a:defRPr/>
            </a:pPr>
            <a:endParaRPr lang="fr-FR" sz="2400" b="1" dirty="0">
              <a:solidFill>
                <a:schemeClr val="accent1"/>
              </a:solidFill>
              <a:latin typeface="Arial"/>
              <a:cs typeface="Arial"/>
            </a:endParaRPr>
          </a:p>
          <a:p>
            <a:pPr lvl="1" indent="0" algn="just">
              <a:lnSpc>
                <a:spcPct val="150000"/>
              </a:lnSpc>
              <a:defRPr/>
            </a:pPr>
            <a:r>
              <a:rPr lang="fr-FR" sz="2400" b="1" dirty="0" smtClean="0">
                <a:solidFill>
                  <a:schemeClr val="accent1"/>
                </a:solidFill>
                <a:latin typeface="Arial"/>
                <a:cs typeface="Arial"/>
              </a:rPr>
              <a:t> ISA </a:t>
            </a:r>
            <a:r>
              <a:rPr lang="fr-FR" sz="2400" b="1" dirty="0" err="1">
                <a:solidFill>
                  <a:schemeClr val="accent1"/>
                </a:solidFill>
                <a:latin typeface="Arial"/>
                <a:cs typeface="Arial"/>
              </a:rPr>
              <a:t>Italia</a:t>
            </a:r>
            <a:r>
              <a:rPr lang="fr-FR" sz="2400" b="1" dirty="0">
                <a:solidFill>
                  <a:schemeClr val="accent1"/>
                </a:solidFill>
                <a:latin typeface="Arial"/>
                <a:cs typeface="Arial"/>
              </a:rPr>
              <a:t> </a:t>
            </a:r>
            <a:r>
              <a:rPr lang="fr-FR" sz="2400" b="1" dirty="0" smtClean="0">
                <a:solidFill>
                  <a:schemeClr val="accent1"/>
                </a:solidFill>
                <a:latin typeface="Arial"/>
                <a:cs typeface="Arial"/>
              </a:rPr>
              <a:t>200</a:t>
            </a:r>
            <a:r>
              <a:rPr lang="fr-FR" sz="2400" b="1" dirty="0">
                <a:latin typeface="Arial"/>
                <a:cs typeface="Arial"/>
              </a:rPr>
              <a:t>: </a:t>
            </a:r>
            <a:r>
              <a:rPr lang="it-IT" sz="2400" b="1" dirty="0">
                <a:latin typeface="Arial"/>
                <a:cs typeface="Arial"/>
              </a:rPr>
              <a:t>Obiettivi generali del revisore indipendente e svolgimento </a:t>
            </a:r>
            <a:r>
              <a:rPr lang="it-IT" sz="2400" b="1" dirty="0" smtClean="0">
                <a:latin typeface="Arial"/>
                <a:cs typeface="Arial"/>
              </a:rPr>
              <a:t>della revisione </a:t>
            </a:r>
            <a:r>
              <a:rPr lang="it-IT" sz="2400" b="1" dirty="0">
                <a:latin typeface="Arial"/>
                <a:cs typeface="Arial"/>
              </a:rPr>
              <a:t>contabile in conformità ai principi di </a:t>
            </a:r>
            <a:r>
              <a:rPr lang="it-IT" sz="2400" b="1" dirty="0" smtClean="0">
                <a:latin typeface="Arial"/>
                <a:cs typeface="Arial"/>
              </a:rPr>
              <a:t>revisione internazionali </a:t>
            </a:r>
            <a:r>
              <a:rPr lang="it-IT" sz="2400" b="1" dirty="0">
                <a:latin typeface="Arial"/>
                <a:cs typeface="Arial"/>
              </a:rPr>
              <a:t>(ISA Italia)</a:t>
            </a:r>
            <a:endParaRPr lang="fr-FR" sz="2400" b="1" dirty="0">
              <a:latin typeface="Arial"/>
              <a:cs typeface="Arial"/>
            </a:endParaRPr>
          </a:p>
          <a:p>
            <a:pPr lvl="1" indent="0" algn="just">
              <a:lnSpc>
                <a:spcPct val="150000"/>
              </a:lnSpc>
              <a:defRPr/>
            </a:pPr>
            <a:r>
              <a:rPr lang="fr-FR" sz="2400" b="1" dirty="0" smtClean="0">
                <a:solidFill>
                  <a:schemeClr val="accent1"/>
                </a:solidFill>
                <a:latin typeface="Arial"/>
                <a:cs typeface="Arial"/>
              </a:rPr>
              <a:t> ISA </a:t>
            </a:r>
            <a:r>
              <a:rPr lang="fr-FR" sz="2400" b="1" dirty="0" err="1">
                <a:solidFill>
                  <a:schemeClr val="accent1"/>
                </a:solidFill>
                <a:latin typeface="Arial"/>
                <a:cs typeface="Arial"/>
              </a:rPr>
              <a:t>Italia</a:t>
            </a:r>
            <a:r>
              <a:rPr lang="fr-FR" sz="2400" b="1" dirty="0">
                <a:solidFill>
                  <a:schemeClr val="accent1"/>
                </a:solidFill>
                <a:latin typeface="Arial"/>
                <a:cs typeface="Arial"/>
              </a:rPr>
              <a:t> 210</a:t>
            </a:r>
            <a:r>
              <a:rPr lang="fr-FR" sz="2400" b="1" dirty="0" smtClean="0">
                <a:latin typeface="Arial"/>
                <a:cs typeface="Arial"/>
              </a:rPr>
              <a:t>: </a:t>
            </a:r>
            <a:r>
              <a:rPr lang="fr-FR" sz="2400" b="1" dirty="0" err="1" smtClean="0">
                <a:latin typeface="Arial"/>
                <a:cs typeface="Arial"/>
              </a:rPr>
              <a:t>Accordi</a:t>
            </a:r>
            <a:r>
              <a:rPr lang="fr-FR" sz="2400" b="1" dirty="0" smtClean="0">
                <a:latin typeface="Arial"/>
                <a:cs typeface="Arial"/>
              </a:rPr>
              <a:t> </a:t>
            </a:r>
            <a:r>
              <a:rPr lang="fr-FR" sz="2400" b="1" dirty="0" err="1" smtClean="0">
                <a:latin typeface="Arial"/>
                <a:cs typeface="Arial"/>
              </a:rPr>
              <a:t>relativi</a:t>
            </a:r>
            <a:r>
              <a:rPr lang="fr-FR" sz="2400" b="1" dirty="0" smtClean="0">
                <a:latin typeface="Arial"/>
                <a:cs typeface="Arial"/>
              </a:rPr>
              <a:t> ai </a:t>
            </a:r>
            <a:r>
              <a:rPr lang="fr-FR" sz="2400" b="1" dirty="0" err="1" smtClean="0">
                <a:latin typeface="Arial"/>
                <a:cs typeface="Arial"/>
              </a:rPr>
              <a:t>termini</a:t>
            </a:r>
            <a:r>
              <a:rPr lang="fr-FR" sz="2400" b="1" dirty="0" smtClean="0">
                <a:latin typeface="Arial"/>
                <a:cs typeface="Arial"/>
              </a:rPr>
              <a:t> </a:t>
            </a:r>
            <a:r>
              <a:rPr lang="fr-FR" sz="2400" b="1" dirty="0" err="1" smtClean="0">
                <a:latin typeface="Arial"/>
                <a:cs typeface="Arial"/>
              </a:rPr>
              <a:t>degli</a:t>
            </a:r>
            <a:r>
              <a:rPr lang="fr-FR" sz="2400" b="1" dirty="0" smtClean="0">
                <a:latin typeface="Arial"/>
                <a:cs typeface="Arial"/>
              </a:rPr>
              <a:t> </a:t>
            </a:r>
            <a:r>
              <a:rPr lang="fr-FR" sz="2400" b="1" dirty="0" err="1" smtClean="0">
                <a:latin typeface="Arial"/>
                <a:cs typeface="Arial"/>
              </a:rPr>
              <a:t>incarichi</a:t>
            </a:r>
            <a:r>
              <a:rPr lang="fr-FR" sz="2400" b="1" dirty="0" smtClean="0">
                <a:latin typeface="Arial"/>
                <a:cs typeface="Arial"/>
              </a:rPr>
              <a:t> di  </a:t>
            </a:r>
            <a:r>
              <a:rPr lang="fr-FR" sz="2400" b="1" dirty="0" err="1" smtClean="0">
                <a:latin typeface="Arial"/>
                <a:cs typeface="Arial"/>
              </a:rPr>
              <a:t>revisione</a:t>
            </a:r>
            <a:endParaRPr lang="fr-FR" sz="2400" b="1" dirty="0" smtClean="0">
              <a:latin typeface="Arial"/>
              <a:cs typeface="Arial"/>
            </a:endParaRPr>
          </a:p>
          <a:p>
            <a:pPr lvl="1" indent="0" algn="just">
              <a:lnSpc>
                <a:spcPct val="150000"/>
              </a:lnSpc>
              <a:defRPr/>
            </a:pPr>
            <a:r>
              <a:rPr lang="fr-FR" sz="2400" b="1" dirty="0" smtClean="0">
                <a:solidFill>
                  <a:schemeClr val="accent1"/>
                </a:solidFill>
                <a:latin typeface="Arial"/>
                <a:cs typeface="Arial"/>
              </a:rPr>
              <a:t> ISA </a:t>
            </a:r>
            <a:r>
              <a:rPr lang="fr-FR" sz="2400" b="1" dirty="0" err="1">
                <a:solidFill>
                  <a:schemeClr val="accent1"/>
                </a:solidFill>
                <a:latin typeface="Arial"/>
                <a:cs typeface="Arial"/>
              </a:rPr>
              <a:t>Italia</a:t>
            </a:r>
            <a:r>
              <a:rPr lang="fr-FR" sz="2400" b="1" dirty="0">
                <a:solidFill>
                  <a:schemeClr val="accent1"/>
                </a:solidFill>
                <a:latin typeface="Arial"/>
                <a:cs typeface="Arial"/>
              </a:rPr>
              <a:t> </a:t>
            </a:r>
            <a:r>
              <a:rPr lang="fr-FR" sz="2400" b="1" dirty="0" smtClean="0">
                <a:solidFill>
                  <a:schemeClr val="accent1"/>
                </a:solidFill>
                <a:latin typeface="Arial"/>
                <a:cs typeface="Arial"/>
              </a:rPr>
              <a:t>220</a:t>
            </a:r>
            <a:r>
              <a:rPr lang="fr-FR" sz="2400" b="1" dirty="0">
                <a:latin typeface="Arial"/>
                <a:cs typeface="Arial"/>
              </a:rPr>
              <a:t>: </a:t>
            </a:r>
            <a:r>
              <a:rPr lang="fr-FR" sz="2400" b="1" dirty="0" err="1" smtClean="0">
                <a:latin typeface="Arial"/>
                <a:cs typeface="Arial"/>
              </a:rPr>
              <a:t>Controllo</a:t>
            </a:r>
            <a:r>
              <a:rPr lang="fr-FR" sz="2400" b="1" dirty="0" smtClean="0">
                <a:latin typeface="Arial"/>
                <a:cs typeface="Arial"/>
              </a:rPr>
              <a:t> </a:t>
            </a:r>
            <a:r>
              <a:rPr lang="fr-FR" sz="2400" b="1" dirty="0" err="1" smtClean="0">
                <a:latin typeface="Arial"/>
                <a:cs typeface="Arial"/>
              </a:rPr>
              <a:t>della</a:t>
            </a:r>
            <a:r>
              <a:rPr lang="fr-FR" sz="2400" b="1" dirty="0" smtClean="0">
                <a:latin typeface="Arial"/>
                <a:cs typeface="Arial"/>
              </a:rPr>
              <a:t> </a:t>
            </a:r>
            <a:r>
              <a:rPr lang="fr-FR" sz="2400" b="1" dirty="0" err="1" smtClean="0">
                <a:latin typeface="Arial"/>
                <a:cs typeface="Arial"/>
              </a:rPr>
              <a:t>qualità</a:t>
            </a:r>
            <a:r>
              <a:rPr lang="fr-FR" sz="2400" b="1" dirty="0" smtClean="0">
                <a:latin typeface="Arial"/>
                <a:cs typeface="Arial"/>
              </a:rPr>
              <a:t> </a:t>
            </a:r>
            <a:r>
              <a:rPr lang="fr-FR" sz="2400" b="1" dirty="0" err="1" smtClean="0">
                <a:latin typeface="Arial"/>
                <a:cs typeface="Arial"/>
              </a:rPr>
              <a:t>dell’incarico</a:t>
            </a:r>
            <a:r>
              <a:rPr lang="fr-FR" sz="2400" b="1" dirty="0" smtClean="0">
                <a:latin typeface="Arial"/>
                <a:cs typeface="Arial"/>
              </a:rPr>
              <a:t> di </a:t>
            </a:r>
            <a:r>
              <a:rPr lang="fr-FR" sz="2400" b="1" dirty="0" err="1" smtClean="0">
                <a:latin typeface="Arial"/>
                <a:cs typeface="Arial"/>
              </a:rPr>
              <a:t>revisione</a:t>
            </a:r>
            <a:r>
              <a:rPr lang="fr-FR" sz="2400" b="1" dirty="0" smtClean="0">
                <a:latin typeface="Arial"/>
                <a:cs typeface="Arial"/>
              </a:rPr>
              <a:t> </a:t>
            </a:r>
            <a:r>
              <a:rPr lang="fr-FR" sz="2400" b="1" dirty="0" err="1" smtClean="0">
                <a:latin typeface="Arial"/>
                <a:cs typeface="Arial"/>
              </a:rPr>
              <a:t>contabile</a:t>
            </a:r>
            <a:r>
              <a:rPr lang="fr-FR" sz="2400" b="1" dirty="0" smtClean="0">
                <a:latin typeface="Arial"/>
                <a:cs typeface="Arial"/>
              </a:rPr>
              <a:t> </a:t>
            </a:r>
            <a:r>
              <a:rPr lang="fr-FR" sz="2400" b="1" dirty="0" err="1" smtClean="0">
                <a:latin typeface="Arial"/>
                <a:cs typeface="Arial"/>
              </a:rPr>
              <a:t>del</a:t>
            </a:r>
            <a:r>
              <a:rPr lang="fr-FR" sz="2400" b="1" dirty="0" smtClean="0">
                <a:latin typeface="Arial"/>
                <a:cs typeface="Arial"/>
              </a:rPr>
              <a:t> </a:t>
            </a:r>
            <a:r>
              <a:rPr lang="fr-FR" sz="2400" b="1" dirty="0" err="1" smtClean="0">
                <a:latin typeface="Arial"/>
                <a:cs typeface="Arial"/>
              </a:rPr>
              <a:t>bilancio</a:t>
            </a:r>
            <a:endParaRPr lang="fr-FR" sz="2400" b="1" dirty="0" smtClean="0">
              <a:latin typeface="Arial"/>
              <a:cs typeface="Arial"/>
            </a:endParaRPr>
          </a:p>
          <a:p>
            <a:pPr lvl="1" indent="0" algn="just">
              <a:lnSpc>
                <a:spcPct val="150000"/>
              </a:lnSpc>
              <a:buNone/>
              <a:defRPr/>
            </a:pPr>
            <a:endParaRPr lang="fr-FR" b="1" dirty="0">
              <a:latin typeface="Arial"/>
              <a:cs typeface="Arial"/>
            </a:endParaRPr>
          </a:p>
          <a:p>
            <a:pPr lvl="1" indent="0" algn="just">
              <a:lnSpc>
                <a:spcPct val="150000"/>
              </a:lnSpc>
              <a:defRPr/>
            </a:pPr>
            <a:endParaRPr lang="fr-FR" b="1" dirty="0" smtClean="0"/>
          </a:p>
          <a:p>
            <a:pPr lvl="1" indent="0">
              <a:defRPr/>
            </a:pPr>
            <a:endParaRPr lang="fr-FR" b="1" dirty="0" smtClean="0"/>
          </a:p>
        </p:txBody>
      </p:sp>
      <p:sp>
        <p:nvSpPr>
          <p:cNvPr id="4" name="Segnaposto piè di pagina 3"/>
          <p:cNvSpPr>
            <a:spLocks noGrp="1"/>
          </p:cNvSpPr>
          <p:nvPr>
            <p:ph type="ftr" sz="quarter" idx="11"/>
          </p:nvPr>
        </p:nvSpPr>
        <p:spPr>
          <a:xfrm>
            <a:off x="3124199" y="6161442"/>
            <a:ext cx="3476831" cy="559299"/>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172117663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1415417" y="317500"/>
            <a:ext cx="6124661" cy="1306906"/>
          </a:xfrm>
        </p:spPr>
        <p:txBody>
          <a:bodyPr>
            <a:noAutofit/>
          </a:bodyPr>
          <a:lstStyle/>
          <a:p>
            <a:pPr algn="ctr"/>
            <a:r>
              <a:rPr lang="it-IT" altLang="it-IT" sz="4000" dirty="0" smtClean="0">
                <a:solidFill>
                  <a:srgbClr val="C00000"/>
                </a:solidFill>
                <a:latin typeface="Arial"/>
                <a:cs typeface="Arial"/>
              </a:rPr>
              <a:t>Procedure preliminari all’incarico</a:t>
            </a:r>
          </a:p>
        </p:txBody>
      </p:sp>
      <p:sp>
        <p:nvSpPr>
          <p:cNvPr id="36867" name="Segnaposto contenuto 2"/>
          <p:cNvSpPr>
            <a:spLocks noGrp="1"/>
          </p:cNvSpPr>
          <p:nvPr>
            <p:ph idx="1"/>
          </p:nvPr>
        </p:nvSpPr>
        <p:spPr>
          <a:xfrm>
            <a:off x="636495" y="176544"/>
            <a:ext cx="7745505" cy="4112236"/>
          </a:xfrm>
        </p:spPr>
        <p:txBody>
          <a:bodyPr/>
          <a:lstStyle/>
          <a:p>
            <a:pPr marL="0" indent="0" algn="ctr">
              <a:buNone/>
            </a:pPr>
            <a:r>
              <a:rPr lang="it-IT" altLang="it-IT" dirty="0" smtClean="0">
                <a:solidFill>
                  <a:srgbClr val="000000"/>
                </a:solidFill>
                <a:latin typeface="Arial"/>
                <a:cs typeface="Arial"/>
              </a:rPr>
              <a:t>Le attività preliminari sono finalizzate ad assumere una decisione in merito a:</a:t>
            </a:r>
          </a:p>
        </p:txBody>
      </p:sp>
      <p:sp>
        <p:nvSpPr>
          <p:cNvPr id="2" name="Segnaposto piè di pagina 1"/>
          <p:cNvSpPr>
            <a:spLocks noGrp="1"/>
          </p:cNvSpPr>
          <p:nvPr>
            <p:ph type="ftr" sz="quarter" idx="11"/>
          </p:nvPr>
        </p:nvSpPr>
        <p:spPr>
          <a:xfrm>
            <a:off x="3124200" y="6161442"/>
            <a:ext cx="3347874" cy="572529"/>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graphicFrame>
        <p:nvGraphicFramePr>
          <p:cNvPr id="6" name="Diagramma 5"/>
          <p:cNvGraphicFramePr/>
          <p:nvPr>
            <p:extLst>
              <p:ext uri="{D42A27DB-BD31-4B8C-83A1-F6EECF244321}">
                <p14:modId xmlns:p14="http://schemas.microsoft.com/office/powerpoint/2010/main" val="72005636"/>
              </p:ext>
            </p:extLst>
          </p:nvPr>
        </p:nvGraphicFramePr>
        <p:xfrm>
          <a:off x="729917" y="2889495"/>
          <a:ext cx="7488832" cy="275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magine 7" descr="logo studio.png"/>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1071903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99247" y="125656"/>
            <a:ext cx="7756263" cy="1334843"/>
          </a:xfrm>
        </p:spPr>
        <p:txBody>
          <a:bodyPr/>
          <a:lstStyle/>
          <a:p>
            <a:r>
              <a:rPr lang="fr-FR" b="1" dirty="0">
                <a:solidFill>
                  <a:srgbClr val="C00000"/>
                </a:solidFill>
                <a:latin typeface="Arial"/>
                <a:cs typeface="Arial"/>
              </a:rPr>
              <a:t>Indice</a:t>
            </a:r>
            <a:endParaRPr lang="it-IT" b="1" dirty="0">
              <a:solidFill>
                <a:srgbClr val="C00000"/>
              </a:solidFill>
              <a:latin typeface="Arial"/>
              <a:cs typeface="Arial"/>
            </a:endParaRPr>
          </a:p>
        </p:txBody>
      </p:sp>
      <p:sp>
        <p:nvSpPr>
          <p:cNvPr id="2" name="Segnaposto contenuto 1"/>
          <p:cNvSpPr>
            <a:spLocks noGrp="1"/>
          </p:cNvSpPr>
          <p:nvPr>
            <p:ph idx="1"/>
          </p:nvPr>
        </p:nvSpPr>
        <p:spPr>
          <a:xfrm>
            <a:off x="624838" y="1460499"/>
            <a:ext cx="7745505" cy="4726683"/>
          </a:xfrm>
        </p:spPr>
        <p:txBody>
          <a:bodyPr>
            <a:normAutofit/>
          </a:bodyPr>
          <a:lstStyle/>
          <a:p>
            <a:pPr marL="458788" lvl="1" indent="-457200">
              <a:lnSpc>
                <a:spcPct val="200000"/>
              </a:lnSpc>
              <a:buFont typeface="Arial" panose="020B0604020202020204" pitchFamily="34" charset="0"/>
              <a:buChar char="•"/>
              <a:defRPr/>
            </a:pPr>
            <a:r>
              <a:rPr lang="fr-FR" sz="2000" b="1" dirty="0" err="1">
                <a:solidFill>
                  <a:srgbClr val="000000"/>
                </a:solidFill>
                <a:latin typeface="Arial"/>
                <a:cs typeface="Arial"/>
              </a:rPr>
              <a:t>Introduzione</a:t>
            </a:r>
            <a:r>
              <a:rPr lang="fr-FR" b="1" dirty="0" smtClean="0">
                <a:solidFill>
                  <a:srgbClr val="000000"/>
                </a:solidFill>
                <a:latin typeface="Arial"/>
                <a:cs typeface="Arial"/>
              </a:rPr>
              <a:t> </a:t>
            </a:r>
            <a:r>
              <a:rPr lang="fr-FR" sz="2000" b="1" dirty="0">
                <a:solidFill>
                  <a:srgbClr val="000000"/>
                </a:solidFill>
                <a:latin typeface="Arial"/>
                <a:cs typeface="Arial"/>
              </a:rPr>
              <a:t>ISA </a:t>
            </a:r>
            <a:r>
              <a:rPr lang="fr-FR" sz="2000" b="1" dirty="0" err="1">
                <a:solidFill>
                  <a:srgbClr val="000000"/>
                </a:solidFill>
                <a:latin typeface="Arial"/>
                <a:cs typeface="Arial"/>
              </a:rPr>
              <a:t>Italia</a:t>
            </a:r>
            <a:endParaRPr lang="fr-FR" sz="2000" b="1" dirty="0">
              <a:solidFill>
                <a:srgbClr val="000000"/>
              </a:solidFill>
              <a:latin typeface="Arial"/>
              <a:cs typeface="Arial"/>
            </a:endParaRPr>
          </a:p>
          <a:p>
            <a:pPr marL="458788" lvl="1" indent="-457200">
              <a:lnSpc>
                <a:spcPct val="200000"/>
              </a:lnSpc>
              <a:buFont typeface="Arial" panose="020B0604020202020204" pitchFamily="34" charset="0"/>
              <a:buChar char="•"/>
              <a:defRPr/>
            </a:pPr>
            <a:r>
              <a:rPr lang="fr-FR" sz="2000" b="1" dirty="0" err="1">
                <a:solidFill>
                  <a:srgbClr val="000000"/>
                </a:solidFill>
                <a:latin typeface="Arial"/>
                <a:cs typeface="Arial"/>
              </a:rPr>
              <a:t>Definizioni</a:t>
            </a:r>
            <a:endParaRPr lang="fr-FR" sz="2000" b="1" dirty="0">
              <a:solidFill>
                <a:srgbClr val="000000"/>
              </a:solidFill>
              <a:latin typeface="Arial"/>
              <a:cs typeface="Arial"/>
            </a:endParaRPr>
          </a:p>
          <a:p>
            <a:pPr marL="458788" lvl="1" indent="-457200">
              <a:lnSpc>
                <a:spcPct val="200000"/>
              </a:lnSpc>
              <a:buFont typeface="Arial" panose="020B0604020202020204" pitchFamily="34" charset="0"/>
              <a:buChar char="•"/>
              <a:defRPr/>
            </a:pPr>
            <a:r>
              <a:rPr lang="fr-FR" sz="2000" b="1" dirty="0">
                <a:solidFill>
                  <a:srgbClr val="000000"/>
                </a:solidFill>
                <a:latin typeface="Arial"/>
                <a:cs typeface="Arial"/>
              </a:rPr>
              <a:t>Le </a:t>
            </a:r>
            <a:r>
              <a:rPr lang="fr-FR" sz="2000" b="1" dirty="0" err="1">
                <a:solidFill>
                  <a:srgbClr val="000000"/>
                </a:solidFill>
                <a:latin typeface="Arial"/>
                <a:cs typeface="Arial"/>
              </a:rPr>
              <a:t>fasi</a:t>
            </a:r>
            <a:r>
              <a:rPr lang="fr-FR" sz="2000" b="1" dirty="0">
                <a:solidFill>
                  <a:srgbClr val="000000"/>
                </a:solidFill>
                <a:latin typeface="Arial"/>
                <a:cs typeface="Arial"/>
              </a:rPr>
              <a:t> </a:t>
            </a:r>
            <a:r>
              <a:rPr lang="fr-FR" sz="2000" b="1" dirty="0" err="1">
                <a:solidFill>
                  <a:srgbClr val="000000"/>
                </a:solidFill>
                <a:latin typeface="Arial"/>
                <a:cs typeface="Arial"/>
              </a:rPr>
              <a:t>del</a:t>
            </a:r>
            <a:r>
              <a:rPr lang="fr-FR" sz="2000" b="1" dirty="0">
                <a:solidFill>
                  <a:srgbClr val="000000"/>
                </a:solidFill>
                <a:latin typeface="Arial"/>
                <a:cs typeface="Arial"/>
              </a:rPr>
              <a:t> </a:t>
            </a:r>
            <a:r>
              <a:rPr lang="fr-FR" sz="2000" b="1" dirty="0" err="1">
                <a:solidFill>
                  <a:srgbClr val="000000"/>
                </a:solidFill>
                <a:latin typeface="Arial"/>
                <a:cs typeface="Arial"/>
              </a:rPr>
              <a:t>processo</a:t>
            </a:r>
            <a:r>
              <a:rPr lang="fr-FR" sz="2000" b="1" dirty="0">
                <a:solidFill>
                  <a:srgbClr val="000000"/>
                </a:solidFill>
                <a:latin typeface="Arial"/>
                <a:cs typeface="Arial"/>
              </a:rPr>
              <a:t> di </a:t>
            </a:r>
            <a:r>
              <a:rPr lang="fr-FR" sz="2000" b="1" dirty="0" err="1" smtClean="0">
                <a:solidFill>
                  <a:srgbClr val="000000"/>
                </a:solidFill>
                <a:latin typeface="Arial"/>
                <a:cs typeface="Arial"/>
              </a:rPr>
              <a:t>revisione</a:t>
            </a:r>
            <a:r>
              <a:rPr lang="fr-FR" sz="2000" b="1" dirty="0" smtClean="0">
                <a:solidFill>
                  <a:srgbClr val="000000"/>
                </a:solidFill>
                <a:latin typeface="Arial"/>
                <a:cs typeface="Arial"/>
              </a:rPr>
              <a:t>:</a:t>
            </a:r>
            <a:endParaRPr lang="fr-FR" sz="2000" b="1" dirty="0">
              <a:solidFill>
                <a:srgbClr val="000000"/>
              </a:solidFill>
              <a:latin typeface="Arial"/>
              <a:cs typeface="Arial"/>
            </a:endParaRPr>
          </a:p>
          <a:p>
            <a:pPr marL="727075" lvl="2" indent="-457200">
              <a:lnSpc>
                <a:spcPct val="200000"/>
              </a:lnSpc>
              <a:buFont typeface="+mj-lt"/>
              <a:buAutoNum type="arabicPeriod"/>
              <a:defRPr/>
            </a:pPr>
            <a:r>
              <a:rPr lang="fr-FR" b="1" dirty="0" smtClean="0">
                <a:solidFill>
                  <a:srgbClr val="000000"/>
                </a:solidFill>
                <a:latin typeface="Arial"/>
                <a:cs typeface="Arial"/>
              </a:rPr>
              <a:t>La </a:t>
            </a:r>
            <a:r>
              <a:rPr lang="fr-FR" b="1" dirty="0" err="1" smtClean="0">
                <a:solidFill>
                  <a:srgbClr val="000000"/>
                </a:solidFill>
                <a:latin typeface="Arial"/>
                <a:cs typeface="Arial"/>
              </a:rPr>
              <a:t>valutazione</a:t>
            </a:r>
            <a:r>
              <a:rPr lang="fr-FR" b="1" dirty="0" smtClean="0">
                <a:solidFill>
                  <a:srgbClr val="000000"/>
                </a:solidFill>
                <a:latin typeface="Arial"/>
                <a:cs typeface="Arial"/>
              </a:rPr>
              <a:t> </a:t>
            </a:r>
            <a:r>
              <a:rPr lang="fr-FR" b="1" dirty="0" err="1" smtClean="0">
                <a:solidFill>
                  <a:srgbClr val="000000"/>
                </a:solidFill>
                <a:latin typeface="Arial"/>
                <a:cs typeface="Arial"/>
              </a:rPr>
              <a:t>del</a:t>
            </a:r>
            <a:r>
              <a:rPr lang="fr-FR" b="1" dirty="0" smtClean="0">
                <a:solidFill>
                  <a:srgbClr val="000000"/>
                </a:solidFill>
                <a:latin typeface="Arial"/>
                <a:cs typeface="Arial"/>
              </a:rPr>
              <a:t> </a:t>
            </a:r>
            <a:r>
              <a:rPr lang="fr-FR" b="1" dirty="0" err="1" smtClean="0">
                <a:solidFill>
                  <a:srgbClr val="000000"/>
                </a:solidFill>
                <a:latin typeface="Arial"/>
                <a:cs typeface="Arial"/>
              </a:rPr>
              <a:t>rischio</a:t>
            </a:r>
            <a:endParaRPr lang="fr-FR" b="1" dirty="0" smtClean="0">
              <a:solidFill>
                <a:srgbClr val="000000"/>
              </a:solidFill>
              <a:latin typeface="Arial"/>
              <a:cs typeface="Arial"/>
            </a:endParaRPr>
          </a:p>
          <a:p>
            <a:pPr marL="727075" lvl="2" indent="-457200">
              <a:lnSpc>
                <a:spcPct val="200000"/>
              </a:lnSpc>
              <a:buFont typeface="+mj-lt"/>
              <a:buAutoNum type="arabicPeriod"/>
              <a:defRPr/>
            </a:pPr>
            <a:r>
              <a:rPr lang="fr-FR" b="1" dirty="0" smtClean="0">
                <a:solidFill>
                  <a:srgbClr val="000000"/>
                </a:solidFill>
                <a:latin typeface="Arial"/>
                <a:cs typeface="Arial"/>
              </a:rPr>
              <a:t>La </a:t>
            </a:r>
            <a:r>
              <a:rPr lang="fr-FR" b="1" dirty="0" err="1" smtClean="0">
                <a:solidFill>
                  <a:srgbClr val="000000"/>
                </a:solidFill>
                <a:latin typeface="Arial"/>
                <a:cs typeface="Arial"/>
              </a:rPr>
              <a:t>risposta</a:t>
            </a:r>
            <a:r>
              <a:rPr lang="fr-FR" b="1" dirty="0" smtClean="0">
                <a:solidFill>
                  <a:srgbClr val="000000"/>
                </a:solidFill>
                <a:latin typeface="Arial"/>
                <a:cs typeface="Arial"/>
              </a:rPr>
              <a:t> al </a:t>
            </a:r>
            <a:r>
              <a:rPr lang="fr-FR" b="1" dirty="0" err="1" smtClean="0">
                <a:solidFill>
                  <a:srgbClr val="000000"/>
                </a:solidFill>
                <a:latin typeface="Arial"/>
                <a:cs typeface="Arial"/>
              </a:rPr>
              <a:t>rischio</a:t>
            </a:r>
            <a:endParaRPr lang="fr-FR" b="1" dirty="0" smtClean="0">
              <a:solidFill>
                <a:srgbClr val="000000"/>
              </a:solidFill>
              <a:latin typeface="Arial"/>
              <a:cs typeface="Arial"/>
            </a:endParaRPr>
          </a:p>
          <a:p>
            <a:pPr marL="727075" lvl="2" indent="-457200">
              <a:lnSpc>
                <a:spcPct val="200000"/>
              </a:lnSpc>
              <a:buFont typeface="+mj-lt"/>
              <a:buAutoNum type="arabicPeriod"/>
              <a:defRPr/>
            </a:pPr>
            <a:r>
              <a:rPr lang="fr-FR" b="1" dirty="0" err="1">
                <a:solidFill>
                  <a:srgbClr val="000000"/>
                </a:solidFill>
                <a:latin typeface="Arial"/>
                <a:cs typeface="Arial"/>
              </a:rPr>
              <a:t>R</a:t>
            </a:r>
            <a:r>
              <a:rPr lang="fr-FR" b="1" dirty="0" err="1" smtClean="0">
                <a:solidFill>
                  <a:srgbClr val="000000"/>
                </a:solidFill>
                <a:latin typeface="Arial"/>
                <a:cs typeface="Arial"/>
              </a:rPr>
              <a:t>eporting</a:t>
            </a:r>
            <a:endParaRPr lang="fr-FR" b="1" dirty="0" smtClean="0">
              <a:solidFill>
                <a:srgbClr val="000000"/>
              </a:solidFill>
              <a:latin typeface="Arial"/>
              <a:cs typeface="Arial"/>
            </a:endParaRPr>
          </a:p>
          <a:p>
            <a:endParaRPr lang="it-IT" dirty="0">
              <a:latin typeface="Arial"/>
              <a:cs typeface="Arial"/>
            </a:endParaRPr>
          </a:p>
        </p:txBody>
      </p:sp>
      <p:sp>
        <p:nvSpPr>
          <p:cNvPr id="6" name="Segnaposto piè di pagina 5"/>
          <p:cNvSpPr>
            <a:spLocks noGrp="1"/>
          </p:cNvSpPr>
          <p:nvPr>
            <p:ph type="ftr" sz="quarter" idx="11"/>
          </p:nvPr>
        </p:nvSpPr>
        <p:spPr>
          <a:xfrm>
            <a:off x="1441590" y="6161442"/>
            <a:ext cx="5649874" cy="595733"/>
          </a:xfrm>
        </p:spPr>
        <p:txBody>
          <a:bodyPr/>
          <a:lstStyle/>
          <a:p>
            <a:pPr algn="ctr"/>
            <a:r>
              <a:rPr lang="it-IT" dirty="0" smtClean="0">
                <a:solidFill>
                  <a:schemeClr val="tx1"/>
                </a:solidFill>
                <a:latin typeface="Arial" panose="020B0604020202020204" pitchFamily="34" charset="0"/>
                <a:cs typeface="Arial" panose="020B0604020202020204" pitchFamily="34" charset="0"/>
              </a:rPr>
              <a:t>Fabrizio Dominici Dottore Commercialista </a:t>
            </a:r>
          </a:p>
          <a:p>
            <a:pPr algn="ctr"/>
            <a:r>
              <a:rPr lang="it-IT" dirty="0" smtClean="0">
                <a:solidFill>
                  <a:schemeClr val="tx1"/>
                </a:solidFill>
                <a:latin typeface="Arial" panose="020B0604020202020204" pitchFamily="34" charset="0"/>
                <a:cs typeface="Arial" panose="020B0604020202020204" pitchFamily="34" charset="0"/>
              </a:rPr>
              <a:t> Revisore Legale Pubblicista</a:t>
            </a:r>
            <a:endParaRPr lang="it-IT" dirty="0">
              <a:solidFill>
                <a:schemeClr val="tx1"/>
              </a:solidFill>
              <a:latin typeface="Arial" panose="020B0604020202020204" pitchFamily="34" charset="0"/>
              <a:cs typeface="Arial" panose="020B0604020202020204" pitchFamily="34" charset="0"/>
            </a:endParaRPr>
          </a:p>
        </p:txBody>
      </p:sp>
      <p:pic>
        <p:nvPicPr>
          <p:cNvPr id="9" name="Immagine 8" descr="logo studio.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187182"/>
            <a:ext cx="846155" cy="670818"/>
          </a:xfrm>
          <a:prstGeom prst="rect">
            <a:avLst/>
          </a:prstGeom>
        </p:spPr>
      </p:pic>
    </p:spTree>
    <p:extLst>
      <p:ext uri="{BB962C8B-B14F-4D97-AF65-F5344CB8AC3E}">
        <p14:creationId xmlns:p14="http://schemas.microsoft.com/office/powerpoint/2010/main" val="3171140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a:xfrm>
            <a:off x="1150853" y="275167"/>
            <a:ext cx="6812529" cy="1349239"/>
          </a:xfrm>
        </p:spPr>
        <p:txBody>
          <a:bodyPr/>
          <a:lstStyle/>
          <a:p>
            <a:pPr algn="ctr"/>
            <a:r>
              <a:rPr lang="it-IT" altLang="it-IT" sz="4000" dirty="0" smtClean="0">
                <a:solidFill>
                  <a:srgbClr val="C00000"/>
                </a:solidFill>
                <a:latin typeface="Arial"/>
                <a:cs typeface="Arial"/>
              </a:rPr>
              <a:t>Procedure preliminari all’incarico</a:t>
            </a:r>
          </a:p>
        </p:txBody>
      </p:sp>
      <p:sp>
        <p:nvSpPr>
          <p:cNvPr id="7" name="Segnaposto contenuto 6"/>
          <p:cNvSpPr>
            <a:spLocks noGrp="1"/>
          </p:cNvSpPr>
          <p:nvPr>
            <p:ph idx="1"/>
          </p:nvPr>
        </p:nvSpPr>
        <p:spPr>
          <a:xfrm>
            <a:off x="699247" y="1760895"/>
            <a:ext cx="7745505" cy="4069903"/>
          </a:xfrm>
        </p:spPr>
        <p:txBody>
          <a:bodyPr>
            <a:normAutofit lnSpcReduction="10000"/>
          </a:bodyPr>
          <a:lstStyle/>
          <a:p>
            <a:pPr algn="just">
              <a:buFont typeface="Wingdings" panose="05000000000000000000" pitchFamily="2" charset="2"/>
              <a:buChar char="ü"/>
              <a:defRPr/>
            </a:pPr>
            <a:r>
              <a:rPr lang="it-IT" kern="1200" dirty="0">
                <a:solidFill>
                  <a:srgbClr val="000000"/>
                </a:solidFill>
                <a:latin typeface="Arial"/>
                <a:cs typeface="Arial"/>
              </a:rPr>
              <a:t>verifica l’adeguatezza delle competenze e delle capacità necessarie per svolgere l’incarico, inclusa la disponibilità di tempo e di risorse;</a:t>
            </a:r>
          </a:p>
          <a:p>
            <a:pPr algn="just">
              <a:buFont typeface="Wingdings" panose="05000000000000000000" pitchFamily="2" charset="2"/>
              <a:buChar char="ü"/>
              <a:defRPr/>
            </a:pPr>
            <a:r>
              <a:rPr lang="it-IT" kern="1200" dirty="0">
                <a:solidFill>
                  <a:srgbClr val="000000"/>
                </a:solidFill>
                <a:latin typeface="Arial"/>
                <a:cs typeface="Arial"/>
              </a:rPr>
              <a:t>valuta l’integrità del cliente e dei soggetti che ricoprono ruoli chiave all’interno dell’impresa;</a:t>
            </a:r>
          </a:p>
          <a:p>
            <a:pPr algn="just">
              <a:buFont typeface="Wingdings" panose="05000000000000000000" pitchFamily="2" charset="2"/>
              <a:buChar char="ü"/>
              <a:defRPr/>
            </a:pPr>
            <a:r>
              <a:rPr lang="it-IT" kern="1200" dirty="0">
                <a:solidFill>
                  <a:srgbClr val="000000"/>
                </a:solidFill>
                <a:latin typeface="Arial"/>
                <a:cs typeface="Arial"/>
              </a:rPr>
              <a:t>verifica di essere in grado di poter rispettare i principi etici applicabili, inclusa </a:t>
            </a:r>
            <a:r>
              <a:rPr lang="it-IT" kern="1200" dirty="0" smtClean="0">
                <a:solidFill>
                  <a:srgbClr val="000000"/>
                </a:solidFill>
                <a:latin typeface="Arial"/>
                <a:cs typeface="Arial"/>
              </a:rPr>
              <a:t>l’indipendenza;</a:t>
            </a:r>
            <a:endParaRPr lang="it-IT" kern="1200" dirty="0">
              <a:solidFill>
                <a:srgbClr val="000000"/>
              </a:solidFill>
              <a:latin typeface="Arial"/>
              <a:cs typeface="Arial"/>
            </a:endParaRPr>
          </a:p>
          <a:p>
            <a:pPr algn="just">
              <a:buFont typeface="Wingdings" panose="05000000000000000000" pitchFamily="2" charset="2"/>
              <a:buChar char="ü"/>
              <a:defRPr/>
            </a:pPr>
            <a:r>
              <a:rPr lang="it-IT" kern="1200" dirty="0">
                <a:solidFill>
                  <a:srgbClr val="000000"/>
                </a:solidFill>
                <a:latin typeface="Arial"/>
                <a:cs typeface="Arial"/>
              </a:rPr>
              <a:t>valuta, al fine del mantenimento dell’incarico, le implicazioni derivanti da aspetti significativi emersi durante la precedente revisione;</a:t>
            </a:r>
          </a:p>
          <a:p>
            <a:pPr algn="just">
              <a:buFont typeface="Wingdings" panose="05000000000000000000" pitchFamily="2" charset="2"/>
              <a:buChar char="ü"/>
              <a:defRPr/>
            </a:pPr>
            <a:r>
              <a:rPr lang="it-IT" kern="1200" dirty="0">
                <a:solidFill>
                  <a:srgbClr val="000000"/>
                </a:solidFill>
                <a:latin typeface="Arial"/>
                <a:cs typeface="Arial"/>
              </a:rPr>
              <a:t>concorda i termini dell’incarico con la </a:t>
            </a:r>
            <a:r>
              <a:rPr lang="it-IT" kern="1200" dirty="0" smtClean="0">
                <a:solidFill>
                  <a:srgbClr val="000000"/>
                </a:solidFill>
                <a:latin typeface="Arial"/>
                <a:cs typeface="Arial"/>
              </a:rPr>
              <a:t>Direzione.</a:t>
            </a:r>
            <a:endParaRPr lang="it-IT" kern="1200" dirty="0">
              <a:solidFill>
                <a:srgbClr val="000000"/>
              </a:solidFill>
              <a:latin typeface="Arial"/>
              <a:cs typeface="Arial"/>
            </a:endParaRPr>
          </a:p>
        </p:txBody>
      </p:sp>
      <p:sp>
        <p:nvSpPr>
          <p:cNvPr id="2" name="Segnaposto piè di pagina 1"/>
          <p:cNvSpPr>
            <a:spLocks noGrp="1"/>
          </p:cNvSpPr>
          <p:nvPr>
            <p:ph type="ftr" sz="quarter" idx="11"/>
          </p:nvPr>
        </p:nvSpPr>
        <p:spPr>
          <a:xfrm>
            <a:off x="3124200" y="6240302"/>
            <a:ext cx="3401920" cy="572529"/>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1149747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a:xfrm>
            <a:off x="780464" y="218017"/>
            <a:ext cx="6918354" cy="903816"/>
          </a:xfrm>
        </p:spPr>
        <p:txBody>
          <a:bodyPr/>
          <a:lstStyle/>
          <a:p>
            <a:pPr algn="ctr"/>
            <a:r>
              <a:rPr lang="it-IT" altLang="it-IT" sz="4000" dirty="0" smtClean="0">
                <a:solidFill>
                  <a:srgbClr val="C00000"/>
                </a:solidFill>
                <a:latin typeface="Arial"/>
                <a:cs typeface="Arial"/>
              </a:rPr>
              <a:t>Accettazione dell’incarico</a:t>
            </a:r>
          </a:p>
        </p:txBody>
      </p:sp>
      <p:sp>
        <p:nvSpPr>
          <p:cNvPr id="37891" name="Segnaposto contenuto 2"/>
          <p:cNvSpPr>
            <a:spLocks noGrp="1"/>
          </p:cNvSpPr>
          <p:nvPr>
            <p:ph idx="1"/>
          </p:nvPr>
        </p:nvSpPr>
        <p:spPr>
          <a:xfrm>
            <a:off x="287338" y="1121833"/>
            <a:ext cx="8569325" cy="5249334"/>
          </a:xfrm>
        </p:spPr>
        <p:txBody>
          <a:bodyPr>
            <a:normAutofit fontScale="92500" lnSpcReduction="20000"/>
          </a:bodyPr>
          <a:lstStyle/>
          <a:p>
            <a:pPr marL="0" indent="0" algn="just">
              <a:buNone/>
              <a:defRPr/>
            </a:pPr>
            <a:r>
              <a:rPr lang="it-IT" smtClean="0">
                <a:solidFill>
                  <a:srgbClr val="000000"/>
                </a:solidFill>
                <a:latin typeface="Arial"/>
                <a:cs typeface="Arial"/>
              </a:rPr>
              <a:t>Altri </a:t>
            </a:r>
            <a:r>
              <a:rPr lang="it-IT" dirty="0">
                <a:solidFill>
                  <a:srgbClr val="000000"/>
                </a:solidFill>
                <a:latin typeface="Arial"/>
                <a:cs typeface="Arial"/>
              </a:rPr>
              <a:t>aspetti da tenere in considerazione nella fase di accettazione del cliente sono, ad esempio</a:t>
            </a:r>
            <a:r>
              <a:rPr lang="it-IT" dirty="0" smtClean="0">
                <a:solidFill>
                  <a:srgbClr val="000000"/>
                </a:solidFill>
                <a:latin typeface="Arial"/>
                <a:cs typeface="Arial"/>
              </a:rPr>
              <a:t>:</a:t>
            </a:r>
          </a:p>
          <a:p>
            <a:pPr marL="0" indent="0" algn="just">
              <a:defRPr/>
            </a:pPr>
            <a:endParaRPr lang="it-IT" dirty="0">
              <a:solidFill>
                <a:srgbClr val="000000"/>
              </a:solidFill>
              <a:latin typeface="Arial"/>
              <a:cs typeface="Arial"/>
            </a:endParaRPr>
          </a:p>
          <a:p>
            <a:pPr algn="just">
              <a:buFont typeface="Wingdings" panose="05000000000000000000" pitchFamily="2" charset="2"/>
              <a:buChar char="Ø"/>
              <a:defRPr/>
            </a:pPr>
            <a:r>
              <a:rPr lang="it-IT" dirty="0">
                <a:solidFill>
                  <a:srgbClr val="000000"/>
                </a:solidFill>
                <a:latin typeface="Arial"/>
                <a:cs typeface="Arial"/>
              </a:rPr>
              <a:t>la situazione economica e finanziaria della società;</a:t>
            </a:r>
          </a:p>
          <a:p>
            <a:pPr algn="just">
              <a:buFont typeface="Wingdings" panose="05000000000000000000" pitchFamily="2" charset="2"/>
              <a:buChar char="Ø"/>
              <a:defRPr/>
            </a:pPr>
            <a:r>
              <a:rPr lang="it-IT" dirty="0">
                <a:solidFill>
                  <a:srgbClr val="000000"/>
                </a:solidFill>
                <a:latin typeface="Arial"/>
                <a:cs typeface="Arial"/>
              </a:rPr>
              <a:t>la redditività dell’attività e la competitività aziendale;</a:t>
            </a:r>
          </a:p>
          <a:p>
            <a:pPr algn="just">
              <a:buFont typeface="Wingdings" panose="05000000000000000000" pitchFamily="2" charset="2"/>
              <a:buChar char="Ø"/>
              <a:defRPr/>
            </a:pPr>
            <a:r>
              <a:rPr lang="it-IT" dirty="0">
                <a:solidFill>
                  <a:srgbClr val="000000"/>
                </a:solidFill>
                <a:latin typeface="Arial"/>
                <a:cs typeface="Arial"/>
              </a:rPr>
              <a:t>l’affidabilità del sistema di controllo e delle stime contabili;</a:t>
            </a:r>
          </a:p>
          <a:p>
            <a:pPr algn="just">
              <a:buFont typeface="Wingdings" panose="05000000000000000000" pitchFamily="2" charset="2"/>
              <a:buChar char="Ø"/>
              <a:defRPr/>
            </a:pPr>
            <a:r>
              <a:rPr lang="it-IT" dirty="0">
                <a:solidFill>
                  <a:srgbClr val="000000"/>
                </a:solidFill>
                <a:latin typeface="Arial"/>
                <a:cs typeface="Arial"/>
              </a:rPr>
              <a:t>la continuità aziendale;</a:t>
            </a:r>
          </a:p>
          <a:p>
            <a:pPr algn="just">
              <a:buFont typeface="Wingdings" panose="05000000000000000000" pitchFamily="2" charset="2"/>
              <a:buChar char="Ø"/>
              <a:defRPr/>
            </a:pPr>
            <a:r>
              <a:rPr lang="it-IT" dirty="0">
                <a:solidFill>
                  <a:srgbClr val="000000"/>
                </a:solidFill>
                <a:latin typeface="Arial"/>
                <a:cs typeface="Arial"/>
              </a:rPr>
              <a:t>l’esistenza di transazioni di rilievo con parti correlate. </a:t>
            </a:r>
            <a:endParaRPr lang="it-IT" dirty="0" smtClean="0">
              <a:solidFill>
                <a:srgbClr val="000000"/>
              </a:solidFill>
              <a:latin typeface="Arial"/>
              <a:cs typeface="Arial"/>
            </a:endParaRPr>
          </a:p>
          <a:p>
            <a:pPr marL="0" indent="0" algn="just">
              <a:buNone/>
              <a:defRPr/>
            </a:pPr>
            <a:endParaRPr lang="it-IT" dirty="0" smtClean="0">
              <a:solidFill>
                <a:srgbClr val="000000"/>
              </a:solidFill>
              <a:latin typeface="Arial"/>
              <a:cs typeface="Arial"/>
            </a:endParaRPr>
          </a:p>
          <a:p>
            <a:pPr marL="0" indent="0" algn="just">
              <a:defRPr/>
            </a:pPr>
            <a:r>
              <a:rPr lang="it-IT" dirty="0" smtClean="0">
                <a:solidFill>
                  <a:srgbClr val="000000"/>
                </a:solidFill>
                <a:latin typeface="Arial"/>
                <a:cs typeface="Arial"/>
              </a:rPr>
              <a:t> Le </a:t>
            </a:r>
            <a:r>
              <a:rPr lang="it-IT" dirty="0">
                <a:solidFill>
                  <a:srgbClr val="000000"/>
                </a:solidFill>
                <a:latin typeface="Arial"/>
                <a:cs typeface="Arial"/>
              </a:rPr>
              <a:t>fonti di informazione su tali aspetti possono includere:</a:t>
            </a:r>
          </a:p>
          <a:p>
            <a:pPr algn="just">
              <a:buFont typeface="Wingdings" panose="05000000000000000000" pitchFamily="2" charset="2"/>
              <a:buChar char="Ø"/>
              <a:defRPr/>
            </a:pPr>
            <a:r>
              <a:rPr lang="it-IT" dirty="0">
                <a:solidFill>
                  <a:srgbClr val="000000"/>
                </a:solidFill>
                <a:latin typeface="Arial"/>
                <a:cs typeface="Arial"/>
              </a:rPr>
              <a:t>i colloqui con la Direzione e con i responsabili delle attività di </a:t>
            </a:r>
            <a:r>
              <a:rPr lang="it-IT" dirty="0" err="1">
                <a:solidFill>
                  <a:srgbClr val="000000"/>
                </a:solidFill>
                <a:latin typeface="Arial"/>
                <a:cs typeface="Arial"/>
              </a:rPr>
              <a:t>governance</a:t>
            </a:r>
            <a:r>
              <a:rPr lang="it-IT" dirty="0">
                <a:solidFill>
                  <a:srgbClr val="000000"/>
                </a:solidFill>
                <a:latin typeface="Arial"/>
                <a:cs typeface="Arial"/>
              </a:rPr>
              <a:t>;</a:t>
            </a:r>
          </a:p>
          <a:p>
            <a:pPr algn="just">
              <a:buFont typeface="Wingdings" panose="05000000000000000000" pitchFamily="2" charset="2"/>
              <a:buChar char="Ø"/>
              <a:defRPr/>
            </a:pPr>
            <a:r>
              <a:rPr lang="it-IT" dirty="0">
                <a:solidFill>
                  <a:srgbClr val="000000"/>
                </a:solidFill>
                <a:latin typeface="Arial"/>
                <a:cs typeface="Arial"/>
              </a:rPr>
              <a:t>l’esame dell’organigramma, dei bilanci e dei risultati operativi ed economici degli ultimi esercizi;</a:t>
            </a:r>
          </a:p>
          <a:p>
            <a:pPr algn="just">
              <a:buFont typeface="Wingdings" panose="05000000000000000000" pitchFamily="2" charset="2"/>
              <a:buChar char="Ø"/>
              <a:defRPr/>
            </a:pPr>
            <a:r>
              <a:rPr lang="it-IT" dirty="0">
                <a:solidFill>
                  <a:srgbClr val="000000"/>
                </a:solidFill>
                <a:latin typeface="Arial"/>
                <a:cs typeface="Arial"/>
              </a:rPr>
              <a:t>le altre notizie comunque raccolte.</a:t>
            </a:r>
          </a:p>
          <a:p>
            <a:pPr marL="0" indent="0">
              <a:buNone/>
              <a:defRPr/>
            </a:pPr>
            <a:endParaRPr lang="it-IT" altLang="it-IT" dirty="0" smtClean="0">
              <a:solidFill>
                <a:srgbClr val="786860"/>
              </a:solidFill>
            </a:endParaRPr>
          </a:p>
        </p:txBody>
      </p:sp>
      <p:sp>
        <p:nvSpPr>
          <p:cNvPr id="2" name="Segnaposto piè di pagina 1"/>
          <p:cNvSpPr>
            <a:spLocks noGrp="1"/>
          </p:cNvSpPr>
          <p:nvPr>
            <p:ph type="ftr" sz="quarter" idx="11"/>
          </p:nvPr>
        </p:nvSpPr>
        <p:spPr>
          <a:xfrm>
            <a:off x="3124200" y="6344004"/>
            <a:ext cx="3280316"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2764572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p:cNvSpPr>
            <a:spLocks noGrp="1"/>
          </p:cNvSpPr>
          <p:nvPr>
            <p:ph type="title"/>
          </p:nvPr>
        </p:nvSpPr>
        <p:spPr>
          <a:xfrm>
            <a:off x="462988" y="185217"/>
            <a:ext cx="8029524" cy="1666956"/>
          </a:xfrm>
        </p:spPr>
        <p:txBody>
          <a:bodyPr/>
          <a:lstStyle/>
          <a:p>
            <a:pPr algn="ctr"/>
            <a:r>
              <a:rPr lang="it-IT" altLang="it-IT" sz="4000" dirty="0" smtClean="0">
                <a:solidFill>
                  <a:srgbClr val="C00000"/>
                </a:solidFill>
                <a:latin typeface="Arial"/>
                <a:cs typeface="Arial"/>
              </a:rPr>
              <a:t>Esempio di questionario relativo all’accettazione dell’incarico</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166953425"/>
              </p:ext>
            </p:extLst>
          </p:nvPr>
        </p:nvGraphicFramePr>
        <p:xfrm>
          <a:off x="309563" y="1852173"/>
          <a:ext cx="8569325" cy="4454525"/>
        </p:xfrm>
        <a:graphic>
          <a:graphicData uri="http://schemas.openxmlformats.org/drawingml/2006/table">
            <a:tbl>
              <a:tblPr firstRow="1" bandRow="1">
                <a:tableStyleId>{5C22544A-7EE6-4342-B048-85BDC9FD1C3A}</a:tableStyleId>
              </a:tblPr>
              <a:tblGrid>
                <a:gridCol w="3348558">
                  <a:extLst>
                    <a:ext uri="{9D8B030D-6E8A-4147-A177-3AD203B41FA5}">
                      <a16:colId xmlns:a16="http://schemas.microsoft.com/office/drawing/2014/main" xmlns="" val="2524400504"/>
                    </a:ext>
                  </a:extLst>
                </a:gridCol>
                <a:gridCol w="864096">
                  <a:extLst>
                    <a:ext uri="{9D8B030D-6E8A-4147-A177-3AD203B41FA5}">
                      <a16:colId xmlns:a16="http://schemas.microsoft.com/office/drawing/2014/main" xmlns="" val="2242878584"/>
                    </a:ext>
                  </a:extLst>
                </a:gridCol>
                <a:gridCol w="928941">
                  <a:extLst>
                    <a:ext uri="{9D8B030D-6E8A-4147-A177-3AD203B41FA5}">
                      <a16:colId xmlns:a16="http://schemas.microsoft.com/office/drawing/2014/main" xmlns="" val="1630014960"/>
                    </a:ext>
                  </a:extLst>
                </a:gridCol>
                <a:gridCol w="1713865">
                  <a:extLst>
                    <a:ext uri="{9D8B030D-6E8A-4147-A177-3AD203B41FA5}">
                      <a16:colId xmlns:a16="http://schemas.microsoft.com/office/drawing/2014/main" xmlns="" val="3591595123"/>
                    </a:ext>
                  </a:extLst>
                </a:gridCol>
                <a:gridCol w="1713865">
                  <a:extLst>
                    <a:ext uri="{9D8B030D-6E8A-4147-A177-3AD203B41FA5}">
                      <a16:colId xmlns:a16="http://schemas.microsoft.com/office/drawing/2014/main" xmlns="" val="3312048960"/>
                    </a:ext>
                  </a:extLst>
                </a:gridCol>
              </a:tblGrid>
              <a:tr h="640114">
                <a:tc>
                  <a:txBody>
                    <a:bodyPr/>
                    <a:lstStyle/>
                    <a:p>
                      <a:r>
                        <a:rPr lang="it-IT" sz="1800" b="1" kern="1200" dirty="0" smtClean="0">
                          <a:solidFill>
                            <a:schemeClr val="lt1"/>
                          </a:solidFill>
                          <a:effectLst/>
                          <a:latin typeface="+mn-lt"/>
                          <a:ea typeface="+mn-ea"/>
                          <a:cs typeface="+mn-cs"/>
                        </a:rPr>
                        <a:t>Descrizione</a:t>
                      </a:r>
                      <a:endParaRPr lang="it-IT" sz="1800" dirty="0"/>
                    </a:p>
                  </a:txBody>
                  <a:tcPr marT="45722" marB="45722"/>
                </a:tc>
                <a:tc>
                  <a:txBody>
                    <a:bodyPr/>
                    <a:lstStyle/>
                    <a:p>
                      <a:r>
                        <a:rPr lang="it-IT" sz="1800" b="1" kern="1200" smtClean="0">
                          <a:solidFill>
                            <a:schemeClr val="lt1"/>
                          </a:solidFill>
                          <a:effectLst/>
                          <a:latin typeface="+mn-lt"/>
                          <a:ea typeface="+mn-ea"/>
                          <a:cs typeface="+mn-cs"/>
                        </a:rPr>
                        <a:t>SÌ</a:t>
                      </a:r>
                      <a:endParaRPr lang="it-IT" sz="1800" dirty="0"/>
                    </a:p>
                  </a:txBody>
                  <a:tcPr marT="45722" marB="45722"/>
                </a:tc>
                <a:tc>
                  <a:txBody>
                    <a:bodyPr/>
                    <a:lstStyle/>
                    <a:p>
                      <a:r>
                        <a:rPr lang="it-IT" sz="1800" b="1" kern="1200" smtClean="0">
                          <a:solidFill>
                            <a:schemeClr val="lt1"/>
                          </a:solidFill>
                          <a:effectLst/>
                          <a:latin typeface="+mn-lt"/>
                          <a:ea typeface="+mn-ea"/>
                          <a:cs typeface="+mn-cs"/>
                        </a:rPr>
                        <a:t>NO</a:t>
                      </a:r>
                      <a:endParaRPr lang="it-IT" sz="1800" dirty="0"/>
                    </a:p>
                  </a:txBody>
                  <a:tcPr marT="45722" marB="45722"/>
                </a:tc>
                <a:tc>
                  <a:txBody>
                    <a:bodyPr/>
                    <a:lstStyle/>
                    <a:p>
                      <a:r>
                        <a:rPr lang="it-IT" sz="1800" b="1" kern="1200" dirty="0" smtClean="0">
                          <a:solidFill>
                            <a:schemeClr val="lt1"/>
                          </a:solidFill>
                          <a:effectLst/>
                          <a:latin typeface="+mn-lt"/>
                          <a:ea typeface="+mn-ea"/>
                          <a:cs typeface="+mn-cs"/>
                        </a:rPr>
                        <a:t>Non applicabile</a:t>
                      </a:r>
                      <a:endParaRPr lang="it-IT" sz="1800" dirty="0"/>
                    </a:p>
                  </a:txBody>
                  <a:tcPr marT="45722" marB="45722"/>
                </a:tc>
                <a:tc>
                  <a:txBody>
                    <a:bodyPr/>
                    <a:lstStyle/>
                    <a:p>
                      <a:r>
                        <a:rPr lang="it-IT" sz="1800" b="1" kern="1200" dirty="0" smtClean="0">
                          <a:solidFill>
                            <a:schemeClr val="lt1"/>
                          </a:solidFill>
                          <a:effectLst/>
                          <a:latin typeface="+mn-lt"/>
                          <a:ea typeface="+mn-ea"/>
                          <a:cs typeface="+mn-cs"/>
                        </a:rPr>
                        <a:t>Commenti</a:t>
                      </a:r>
                      <a:endParaRPr lang="it-IT" sz="1800" dirty="0"/>
                    </a:p>
                  </a:txBody>
                  <a:tcPr marT="45722" marB="45722"/>
                </a:tc>
                <a:extLst>
                  <a:ext uri="{0D108BD9-81ED-4DB2-BD59-A6C34878D82A}">
                    <a16:rowId xmlns:a16="http://schemas.microsoft.com/office/drawing/2014/main" xmlns="" val="765451750"/>
                  </a:ext>
                </a:extLst>
              </a:tr>
              <a:tr h="3814411">
                <a:tc>
                  <a:txBody>
                    <a:bodyPr/>
                    <a:lstStyle/>
                    <a:p>
                      <a:r>
                        <a:rPr lang="it-IT" sz="1000" b="1" kern="1200" dirty="0" smtClean="0">
                          <a:solidFill>
                            <a:schemeClr val="dk1"/>
                          </a:solidFill>
                          <a:effectLst/>
                          <a:latin typeface="Arial"/>
                          <a:ea typeface="+mn-ea"/>
                          <a:cs typeface="Arial"/>
                        </a:rPr>
                        <a:t>Caratteristiche e integrità del potenziale cliente</a:t>
                      </a:r>
                      <a:endParaRPr lang="it-IT" sz="1000" kern="1200" dirty="0" smtClean="0">
                        <a:solidFill>
                          <a:schemeClr val="dk1"/>
                        </a:solidFill>
                        <a:effectLst/>
                        <a:latin typeface="Arial"/>
                        <a:ea typeface="+mn-ea"/>
                        <a:cs typeface="Arial"/>
                      </a:endParaRPr>
                    </a:p>
                    <a:p>
                      <a:r>
                        <a:rPr lang="it-IT" sz="1000" b="1" kern="1200" dirty="0" smtClean="0">
                          <a:solidFill>
                            <a:schemeClr val="dk1"/>
                          </a:solidFill>
                          <a:effectLst/>
                          <a:latin typeface="Arial"/>
                          <a:ea typeface="+mn-ea"/>
                          <a:cs typeface="Arial"/>
                        </a:rPr>
                        <a:t> </a:t>
                      </a:r>
                      <a:endParaRPr lang="it-IT" sz="1000" kern="1200" dirty="0" smtClean="0">
                        <a:solidFill>
                          <a:schemeClr val="dk1"/>
                        </a:solidFill>
                        <a:effectLst/>
                        <a:latin typeface="Arial"/>
                        <a:ea typeface="+mn-ea"/>
                        <a:cs typeface="Arial"/>
                      </a:endParaRPr>
                    </a:p>
                    <a:p>
                      <a:pPr marL="171450" lvl="0" indent="-171450">
                        <a:buFont typeface="Wingdings" panose="05000000000000000000" pitchFamily="2" charset="2"/>
                        <a:buChar char="ü"/>
                      </a:pPr>
                      <a:r>
                        <a:rPr lang="it-IT" sz="1000" kern="1200" dirty="0" smtClean="0">
                          <a:solidFill>
                            <a:schemeClr val="dk1"/>
                          </a:solidFill>
                          <a:effectLst/>
                          <a:latin typeface="Arial"/>
                          <a:ea typeface="+mn-ea"/>
                          <a:cs typeface="Arial"/>
                        </a:rPr>
                        <a:t>Il potenziale cliente è conosciuto direttamente o tramite clienti fidati o colleghi?</a:t>
                      </a:r>
                    </a:p>
                    <a:p>
                      <a:r>
                        <a:rPr lang="it-IT" sz="1000" b="1" kern="1200" dirty="0" smtClean="0">
                          <a:solidFill>
                            <a:schemeClr val="dk1"/>
                          </a:solidFill>
                          <a:effectLst/>
                          <a:latin typeface="Arial"/>
                          <a:ea typeface="+mn-ea"/>
                          <a:cs typeface="Arial"/>
                        </a:rPr>
                        <a:t> </a:t>
                      </a:r>
                      <a:endParaRPr lang="it-IT" sz="1000" kern="1200" dirty="0" smtClean="0">
                        <a:solidFill>
                          <a:schemeClr val="dk1"/>
                        </a:solidFill>
                        <a:effectLst/>
                        <a:latin typeface="Arial"/>
                        <a:ea typeface="+mn-ea"/>
                        <a:cs typeface="Arial"/>
                      </a:endParaRPr>
                    </a:p>
                    <a:p>
                      <a:pPr marL="171450" lvl="0" indent="-171450">
                        <a:buFont typeface="Wingdings" panose="05000000000000000000" pitchFamily="2" charset="2"/>
                        <a:buChar char="ü"/>
                      </a:pPr>
                      <a:r>
                        <a:rPr lang="it-IT" sz="1000" kern="1200" dirty="0" smtClean="0">
                          <a:solidFill>
                            <a:schemeClr val="dk1"/>
                          </a:solidFill>
                          <a:effectLst/>
                          <a:latin typeface="Arial"/>
                          <a:ea typeface="+mn-ea"/>
                          <a:cs typeface="Arial"/>
                        </a:rPr>
                        <a:t>Esiste una ragionevole convinzione che non si siano verificati fatti o circostanze tali da mettere in dubbio l’integrità dei proprietari, del Consiglio di Amministrazione o della dirigenza del potenziale cliente? In particolare, esiste una ragionevole convinzione in merito all’assenza delle fattispecie di seguito riportate:</a:t>
                      </a:r>
                    </a:p>
                    <a:p>
                      <a:pPr marL="171450" lvl="0" indent="-171450" algn="l">
                        <a:buFont typeface="Arial" panose="020B0604020202020204" pitchFamily="34" charset="0"/>
                        <a:buChar char="•"/>
                      </a:pPr>
                      <a:r>
                        <a:rPr lang="it-IT" sz="1000" kern="1200" dirty="0" smtClean="0">
                          <a:solidFill>
                            <a:schemeClr val="dk1"/>
                          </a:solidFill>
                          <a:effectLst/>
                          <a:latin typeface="Arial"/>
                          <a:ea typeface="+mn-ea"/>
                          <a:cs typeface="Arial"/>
                        </a:rPr>
                        <a:t>Condanne</a:t>
                      </a:r>
                      <a:r>
                        <a:rPr lang="it-IT" sz="1000" kern="1200" baseline="0" dirty="0" smtClean="0">
                          <a:solidFill>
                            <a:schemeClr val="dk1"/>
                          </a:solidFill>
                          <a:effectLst/>
                          <a:latin typeface="Arial"/>
                          <a:ea typeface="+mn-ea"/>
                          <a:cs typeface="Arial"/>
                        </a:rPr>
                        <a:t> </a:t>
                      </a:r>
                      <a:r>
                        <a:rPr lang="it-IT" sz="1000" kern="1200" dirty="0" smtClean="0">
                          <a:solidFill>
                            <a:schemeClr val="dk1"/>
                          </a:solidFill>
                          <a:effectLst/>
                          <a:latin typeface="Arial"/>
                          <a:ea typeface="+mn-ea"/>
                          <a:cs typeface="Arial"/>
                        </a:rPr>
                        <a:t>e</a:t>
                      </a:r>
                      <a:r>
                        <a:rPr lang="it-IT" sz="1000" kern="1200" baseline="0" dirty="0" smtClean="0">
                          <a:solidFill>
                            <a:schemeClr val="dk1"/>
                          </a:solidFill>
                          <a:effectLst/>
                          <a:latin typeface="Arial"/>
                          <a:ea typeface="+mn-ea"/>
                          <a:cs typeface="Arial"/>
                        </a:rPr>
                        <a:t> </a:t>
                      </a:r>
                      <a:r>
                        <a:rPr lang="it-IT" sz="1000" kern="1200" dirty="0" smtClean="0">
                          <a:solidFill>
                            <a:schemeClr val="dk1"/>
                          </a:solidFill>
                          <a:effectLst/>
                          <a:latin typeface="Arial"/>
                          <a:ea typeface="+mn-ea"/>
                          <a:cs typeface="Arial"/>
                        </a:rPr>
                        <a:t>sanzioni</a:t>
                      </a:r>
                      <a:r>
                        <a:rPr lang="it-IT" sz="1000" kern="1200" baseline="0" dirty="0" smtClean="0">
                          <a:solidFill>
                            <a:schemeClr val="dk1"/>
                          </a:solidFill>
                          <a:effectLst/>
                          <a:latin typeface="Arial"/>
                          <a:ea typeface="+mn-ea"/>
                          <a:cs typeface="Arial"/>
                        </a:rPr>
                        <a:t> </a:t>
                      </a:r>
                      <a:r>
                        <a:rPr lang="it-IT" sz="1000" kern="1200" dirty="0" smtClean="0">
                          <a:solidFill>
                            <a:schemeClr val="dk1"/>
                          </a:solidFill>
                          <a:effectLst/>
                          <a:latin typeface="Arial"/>
                          <a:ea typeface="+mn-ea"/>
                          <a:cs typeface="Arial"/>
                        </a:rPr>
                        <a:t>per</a:t>
                      </a:r>
                      <a:r>
                        <a:rPr lang="it-IT" sz="1000" kern="1200" baseline="0" dirty="0" smtClean="0">
                          <a:solidFill>
                            <a:schemeClr val="dk1"/>
                          </a:solidFill>
                          <a:effectLst/>
                          <a:latin typeface="Arial"/>
                          <a:ea typeface="+mn-ea"/>
                          <a:cs typeface="Arial"/>
                        </a:rPr>
                        <a:t> </a:t>
                      </a:r>
                      <a:r>
                        <a:rPr lang="it-IT" sz="1000" kern="1200" dirty="0" smtClean="0">
                          <a:solidFill>
                            <a:schemeClr val="dk1"/>
                          </a:solidFill>
                          <a:effectLst/>
                          <a:latin typeface="Arial"/>
                          <a:ea typeface="+mn-ea"/>
                          <a:cs typeface="Arial"/>
                        </a:rPr>
                        <a:t>violazioni</a:t>
                      </a:r>
                      <a:r>
                        <a:rPr lang="it-IT" sz="1000" kern="1200" baseline="0" dirty="0" smtClean="0">
                          <a:solidFill>
                            <a:schemeClr val="dk1"/>
                          </a:solidFill>
                          <a:effectLst/>
                          <a:latin typeface="Arial"/>
                          <a:ea typeface="+mn-ea"/>
                          <a:cs typeface="Arial"/>
                        </a:rPr>
                        <a:t> </a:t>
                      </a:r>
                      <a:r>
                        <a:rPr lang="it-IT" sz="1000" kern="1200" dirty="0" smtClean="0">
                          <a:solidFill>
                            <a:schemeClr val="dk1"/>
                          </a:solidFill>
                          <a:effectLst/>
                          <a:latin typeface="Arial"/>
                          <a:ea typeface="+mn-ea"/>
                          <a:cs typeface="Arial"/>
                        </a:rPr>
                        <a:t>delle normative;</a:t>
                      </a:r>
                    </a:p>
                    <a:p>
                      <a:pPr marL="171450" lvl="0" indent="-171450" algn="l">
                        <a:buFont typeface="Arial" panose="020B0604020202020204" pitchFamily="34" charset="0"/>
                        <a:buChar char="•"/>
                      </a:pPr>
                      <a:r>
                        <a:rPr lang="it-IT" sz="1000" kern="1200" dirty="0" smtClean="0">
                          <a:solidFill>
                            <a:schemeClr val="dk1"/>
                          </a:solidFill>
                          <a:effectLst/>
                          <a:latin typeface="Arial"/>
                          <a:ea typeface="+mn-ea"/>
                          <a:cs typeface="Arial"/>
                        </a:rPr>
                        <a:t>sospetti casi di atti illeciti o frode;</a:t>
                      </a:r>
                    </a:p>
                    <a:p>
                      <a:pPr marL="171450" lvl="0" indent="-171450" algn="l">
                        <a:buFont typeface="Arial" panose="020B0604020202020204" pitchFamily="34" charset="0"/>
                        <a:buChar char="•"/>
                      </a:pPr>
                      <a:r>
                        <a:rPr lang="it-IT" sz="1000" kern="1200" dirty="0" smtClean="0">
                          <a:solidFill>
                            <a:schemeClr val="dk1"/>
                          </a:solidFill>
                          <a:effectLst/>
                          <a:latin typeface="Arial"/>
                          <a:ea typeface="+mn-ea"/>
                          <a:cs typeface="Arial"/>
                        </a:rPr>
                        <a:t>indagini in corso;</a:t>
                      </a:r>
                    </a:p>
                    <a:p>
                      <a:pPr marL="171450" lvl="0" indent="-171450" algn="l">
                        <a:buFont typeface="Arial" panose="020B0604020202020204" pitchFamily="34" charset="0"/>
                        <a:buChar char="•"/>
                      </a:pPr>
                      <a:r>
                        <a:rPr lang="it-IT" sz="1000" kern="1200" dirty="0" smtClean="0">
                          <a:solidFill>
                            <a:schemeClr val="dk1"/>
                          </a:solidFill>
                          <a:effectLst/>
                          <a:latin typeface="Arial"/>
                          <a:ea typeface="+mn-ea"/>
                          <a:cs typeface="Arial"/>
                        </a:rPr>
                        <a:t>pubblicità negativa;</a:t>
                      </a:r>
                    </a:p>
                    <a:p>
                      <a:pPr marL="171450" lvl="0" indent="-171450" algn="l">
                        <a:buFont typeface="Arial" panose="020B0604020202020204" pitchFamily="34" charset="0"/>
                        <a:buChar char="•"/>
                      </a:pPr>
                      <a:r>
                        <a:rPr lang="it-IT" sz="1000" kern="1200" dirty="0" smtClean="0">
                          <a:solidFill>
                            <a:schemeClr val="dk1"/>
                          </a:solidFill>
                          <a:effectLst/>
                          <a:latin typeface="Arial"/>
                          <a:ea typeface="+mn-ea"/>
                          <a:cs typeface="Arial"/>
                        </a:rPr>
                        <a:t>rapporti stretti con persone o aziende con etica discutibile.</a:t>
                      </a:r>
                    </a:p>
                    <a:p>
                      <a:r>
                        <a:rPr lang="it-IT" sz="1000" b="1" kern="1200" dirty="0" smtClean="0">
                          <a:solidFill>
                            <a:schemeClr val="dk1"/>
                          </a:solidFill>
                          <a:effectLst/>
                          <a:latin typeface="Arial"/>
                          <a:ea typeface="+mn-ea"/>
                          <a:cs typeface="Arial"/>
                        </a:rPr>
                        <a:t> </a:t>
                      </a:r>
                      <a:endParaRPr lang="it-IT" sz="1000" kern="1200" dirty="0" smtClean="0">
                        <a:solidFill>
                          <a:schemeClr val="dk1"/>
                        </a:solidFill>
                        <a:effectLst/>
                        <a:latin typeface="Arial"/>
                        <a:ea typeface="+mn-ea"/>
                        <a:cs typeface="Arial"/>
                      </a:endParaRPr>
                    </a:p>
                    <a:p>
                      <a:pPr marL="171450" indent="-171450">
                        <a:buFont typeface="Wingdings" panose="05000000000000000000" pitchFamily="2" charset="2"/>
                        <a:buChar char="ü"/>
                      </a:pPr>
                      <a:r>
                        <a:rPr lang="it-IT" sz="1000" kern="1200" dirty="0" smtClean="0">
                          <a:solidFill>
                            <a:schemeClr val="dk1"/>
                          </a:solidFill>
                          <a:effectLst/>
                          <a:latin typeface="Arial"/>
                          <a:ea typeface="+mn-ea"/>
                          <a:cs typeface="Arial"/>
                        </a:rPr>
                        <a:t>Se altri revisori hanno rifiutato il potenziale </a:t>
                      </a:r>
                      <a:r>
                        <a:rPr lang="it-IT" sz="1000" kern="1200" dirty="0" err="1" smtClean="0">
                          <a:solidFill>
                            <a:schemeClr val="dk1"/>
                          </a:solidFill>
                          <a:effectLst/>
                          <a:latin typeface="Arial"/>
                          <a:ea typeface="+mn-ea"/>
                          <a:cs typeface="Arial"/>
                        </a:rPr>
                        <a:t>cliente,sono</a:t>
                      </a:r>
                      <a:r>
                        <a:rPr lang="it-IT" sz="1000" kern="1200" dirty="0" smtClean="0">
                          <a:solidFill>
                            <a:schemeClr val="dk1"/>
                          </a:solidFill>
                          <a:effectLst/>
                          <a:latin typeface="Arial"/>
                          <a:ea typeface="+mn-ea"/>
                          <a:cs typeface="Arial"/>
                        </a:rPr>
                        <a:t> stati considerati i relativi rischi ed i motivi per i quali accettare l’incarico</a:t>
                      </a:r>
                      <a:r>
                        <a:rPr lang="it-IT" sz="1100" kern="1200" dirty="0" smtClean="0">
                          <a:solidFill>
                            <a:schemeClr val="dk1"/>
                          </a:solidFill>
                          <a:effectLst/>
                          <a:latin typeface="Arial"/>
                          <a:ea typeface="+mn-ea"/>
                          <a:cs typeface="Arial"/>
                        </a:rPr>
                        <a:t>?</a:t>
                      </a:r>
                      <a:endParaRPr lang="it-IT" sz="1100" dirty="0">
                        <a:latin typeface="Arial"/>
                        <a:cs typeface="Arial"/>
                      </a:endParaRPr>
                    </a:p>
                  </a:txBody>
                  <a:tcPr marT="45722" marB="45722"/>
                </a:tc>
                <a:tc>
                  <a:txBody>
                    <a:bodyPr/>
                    <a:lstStyle/>
                    <a:p>
                      <a:endParaRPr lang="it-IT" sz="1800" dirty="0"/>
                    </a:p>
                  </a:txBody>
                  <a:tcPr marT="45722" marB="45722"/>
                </a:tc>
                <a:tc>
                  <a:txBody>
                    <a:bodyPr/>
                    <a:lstStyle/>
                    <a:p>
                      <a:endParaRPr lang="it-IT" sz="1800"/>
                    </a:p>
                  </a:txBody>
                  <a:tcPr marT="45722" marB="45722"/>
                </a:tc>
                <a:tc>
                  <a:txBody>
                    <a:bodyPr/>
                    <a:lstStyle/>
                    <a:p>
                      <a:endParaRPr lang="it-IT" sz="1800" dirty="0"/>
                    </a:p>
                  </a:txBody>
                  <a:tcPr marT="45722" marB="45722"/>
                </a:tc>
                <a:tc>
                  <a:txBody>
                    <a:bodyPr/>
                    <a:lstStyle/>
                    <a:p>
                      <a:endParaRPr lang="it-IT" sz="1800" dirty="0"/>
                    </a:p>
                  </a:txBody>
                  <a:tcPr marT="45722" marB="45722"/>
                </a:tc>
                <a:extLst>
                  <a:ext uri="{0D108BD9-81ED-4DB2-BD59-A6C34878D82A}">
                    <a16:rowId xmlns:a16="http://schemas.microsoft.com/office/drawing/2014/main" xmlns="" val="2757719246"/>
                  </a:ext>
                </a:extLst>
              </a:tr>
            </a:tbl>
          </a:graphicData>
        </a:graphic>
      </p:graphicFrame>
      <p:sp>
        <p:nvSpPr>
          <p:cNvPr id="2" name="Segnaposto piè di pagina 1"/>
          <p:cNvSpPr>
            <a:spLocks noGrp="1"/>
          </p:cNvSpPr>
          <p:nvPr>
            <p:ph type="ftr" sz="quarter" idx="11"/>
          </p:nvPr>
        </p:nvSpPr>
        <p:spPr>
          <a:xfrm>
            <a:off x="3362308" y="6409831"/>
            <a:ext cx="3330068"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2245188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a:xfrm>
            <a:off x="688490" y="119068"/>
            <a:ext cx="7446859" cy="1510765"/>
          </a:xfrm>
        </p:spPr>
        <p:txBody>
          <a:bodyPr/>
          <a:lstStyle/>
          <a:p>
            <a:pPr algn="ctr"/>
            <a:r>
              <a:rPr lang="it-IT" altLang="it-IT" sz="4000" dirty="0" smtClean="0">
                <a:solidFill>
                  <a:srgbClr val="C00000"/>
                </a:solidFill>
                <a:latin typeface="Arial"/>
                <a:cs typeface="Arial"/>
              </a:rPr>
              <a:t>Esempio di questionario relativo all’accettazione dell’incarico</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047629965"/>
              </p:ext>
            </p:extLst>
          </p:nvPr>
        </p:nvGraphicFramePr>
        <p:xfrm>
          <a:off x="287338" y="1692344"/>
          <a:ext cx="8569325" cy="4462464"/>
        </p:xfrm>
        <a:graphic>
          <a:graphicData uri="http://schemas.openxmlformats.org/drawingml/2006/table">
            <a:tbl>
              <a:tblPr/>
              <a:tblGrid>
                <a:gridCol w="4356100">
                  <a:extLst>
                    <a:ext uri="{9D8B030D-6E8A-4147-A177-3AD203B41FA5}">
                      <a16:colId xmlns:a16="http://schemas.microsoft.com/office/drawing/2014/main" xmlns="" val="867738152"/>
                    </a:ext>
                  </a:extLst>
                </a:gridCol>
                <a:gridCol w="576262">
                  <a:extLst>
                    <a:ext uri="{9D8B030D-6E8A-4147-A177-3AD203B41FA5}">
                      <a16:colId xmlns:a16="http://schemas.microsoft.com/office/drawing/2014/main" xmlns="" val="1968501772"/>
                    </a:ext>
                  </a:extLst>
                </a:gridCol>
                <a:gridCol w="576263">
                  <a:extLst>
                    <a:ext uri="{9D8B030D-6E8A-4147-A177-3AD203B41FA5}">
                      <a16:colId xmlns:a16="http://schemas.microsoft.com/office/drawing/2014/main" xmlns="" val="1294684603"/>
                    </a:ext>
                  </a:extLst>
                </a:gridCol>
                <a:gridCol w="1512887">
                  <a:extLst>
                    <a:ext uri="{9D8B030D-6E8A-4147-A177-3AD203B41FA5}">
                      <a16:colId xmlns:a16="http://schemas.microsoft.com/office/drawing/2014/main" xmlns="" val="3025620195"/>
                    </a:ext>
                  </a:extLst>
                </a:gridCol>
                <a:gridCol w="1547813">
                  <a:extLst>
                    <a:ext uri="{9D8B030D-6E8A-4147-A177-3AD203B41FA5}">
                      <a16:colId xmlns:a16="http://schemas.microsoft.com/office/drawing/2014/main" xmlns="" val="2595843778"/>
                    </a:ext>
                  </a:extLst>
                </a:gridCol>
              </a:tblGrid>
              <a:tr h="640074">
                <a:tc>
                  <a:txBody>
                    <a:bodyPr/>
                    <a:lstStyle>
                      <a:lvl1pPr>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dirty="0" smtClean="0">
                          <a:ln>
                            <a:noFill/>
                          </a:ln>
                          <a:solidFill>
                            <a:srgbClr val="FFFFFF"/>
                          </a:solidFill>
                          <a:effectLst/>
                          <a:latin typeface="Trebuchet MS" panose="020B0603020202020204" pitchFamily="34" charset="0"/>
                        </a:rPr>
                        <a:t>Descrizione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dirty="0" smtClean="0">
                          <a:ln>
                            <a:noFill/>
                          </a:ln>
                          <a:solidFill>
                            <a:srgbClr val="FFFFFF"/>
                          </a:solidFill>
                          <a:effectLst/>
                          <a:latin typeface="Trebuchet MS" panose="020B0603020202020204" pitchFamily="34" charset="0"/>
                        </a:rPr>
                        <a:t>SÌ</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smtClean="0">
                          <a:ln>
                            <a:noFill/>
                          </a:ln>
                          <a:solidFill>
                            <a:srgbClr val="FFFFFF"/>
                          </a:solidFill>
                          <a:effectLst/>
                          <a:latin typeface="Trebuchet MS" panose="020B0603020202020204" pitchFamily="34" charset="0"/>
                        </a:rPr>
                        <a:t>NO</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smtClean="0">
                          <a:ln>
                            <a:noFill/>
                          </a:ln>
                          <a:solidFill>
                            <a:srgbClr val="FFFFFF"/>
                          </a:solidFill>
                          <a:effectLst/>
                          <a:latin typeface="Trebuchet MS" panose="020B0603020202020204" pitchFamily="34" charset="0"/>
                        </a:rPr>
                        <a:t>Non applicabile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smtClean="0">
                          <a:ln>
                            <a:noFill/>
                          </a:ln>
                          <a:solidFill>
                            <a:srgbClr val="FFFFFF"/>
                          </a:solidFill>
                          <a:effectLst/>
                          <a:latin typeface="Trebuchet MS" panose="020B0603020202020204" pitchFamily="34" charset="0"/>
                        </a:rPr>
                        <a:t>Commenti</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388914561"/>
                  </a:ext>
                </a:extLst>
              </a:tr>
              <a:tr h="1911195">
                <a:tc>
                  <a:txBody>
                    <a:bodyPr/>
                    <a:lstStyle>
                      <a:lvl1pPr marL="66675">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66675" marR="0" lvl="0" indent="0" algn="l" defTabSz="914400" rtl="0" eaLnBrk="1" fontAlgn="base" latinLnBrk="0" hangingPunct="1">
                        <a:lnSpc>
                          <a:spcPct val="100000"/>
                        </a:lnSpc>
                        <a:spcBef>
                          <a:spcPts val="63"/>
                        </a:spcBef>
                        <a:spcAft>
                          <a:spcPct val="0"/>
                        </a:spcAft>
                        <a:buClrTx/>
                        <a:buSzTx/>
                        <a:buFontTx/>
                        <a:buNone/>
                        <a:tabLst/>
                      </a:pPr>
                      <a:r>
                        <a:rPr kumimoji="0" lang="it-IT" altLang="it-IT" sz="1100" b="1" i="0" u="none" strike="noStrike" cap="none" normalizeH="0" baseline="0" dirty="0" smtClean="0">
                          <a:ln>
                            <a:noFill/>
                          </a:ln>
                          <a:solidFill>
                            <a:srgbClr val="000000"/>
                          </a:solidFill>
                          <a:effectLst/>
                          <a:latin typeface="Arial"/>
                          <a:ea typeface="Arial Narrow" panose="020B0606020202030204" pitchFamily="34" charset="0"/>
                          <a:cs typeface="Arial"/>
                        </a:rPr>
                        <a:t>Revisore precedente</a:t>
                      </a:r>
                      <a:endParaRPr kumimoji="0" lang="it-IT" altLang="it-IT" sz="1100" b="0" i="0" u="none" strike="noStrike" cap="none" normalizeH="0" baseline="0" dirty="0" smtClean="0">
                        <a:ln>
                          <a:noFill/>
                        </a:ln>
                        <a:solidFill>
                          <a:srgbClr val="000000"/>
                        </a:solidFill>
                        <a:effectLst/>
                        <a:latin typeface="Arial"/>
                        <a:ea typeface="Arial Narrow" panose="020B0606020202030204" pitchFamily="34" charset="0"/>
                        <a:cs typeface="Arial"/>
                      </a:endParaRPr>
                    </a:p>
                    <a:p>
                      <a:pPr marL="66675" marR="0" lvl="0" indent="0" algn="l" defTabSz="914400" rtl="0" eaLnBrk="1" fontAlgn="base" latinLnBrk="0" hangingPunct="1">
                        <a:lnSpc>
                          <a:spcPct val="100000"/>
                        </a:lnSpc>
                        <a:spcBef>
                          <a:spcPts val="38"/>
                        </a:spcBef>
                        <a:spcAft>
                          <a:spcPct val="0"/>
                        </a:spcAft>
                        <a:buClrTx/>
                        <a:buSzTx/>
                        <a:buFontTx/>
                        <a:buNone/>
                        <a:tabLst/>
                      </a:pPr>
                      <a:r>
                        <a:rPr kumimoji="0" lang="it-IT" altLang="it-IT" sz="1100" b="1" i="0" u="none" strike="noStrike" cap="none" normalizeH="0" baseline="0" dirty="0" smtClean="0">
                          <a:ln>
                            <a:noFill/>
                          </a:ln>
                          <a:solidFill>
                            <a:srgbClr val="000000"/>
                          </a:solidFill>
                          <a:effectLst/>
                          <a:latin typeface="Arial"/>
                          <a:ea typeface="Arial Narrow" panose="020B0606020202030204" pitchFamily="34" charset="0"/>
                          <a:cs typeface="Arial"/>
                        </a:rPr>
                        <a:t> </a:t>
                      </a:r>
                      <a:r>
                        <a:rPr kumimoji="0" lang="it-IT" altLang="it-IT" sz="1100" b="0" i="0" u="none" strike="noStrike" cap="none" normalizeH="0" baseline="0" dirty="0" smtClean="0">
                          <a:ln>
                            <a:noFill/>
                          </a:ln>
                          <a:solidFill>
                            <a:srgbClr val="000000"/>
                          </a:solidFill>
                          <a:effectLst/>
                          <a:latin typeface="Arial"/>
                          <a:ea typeface="Arial Narrow" panose="020B0606020202030204" pitchFamily="34" charset="0"/>
                          <a:cs typeface="Arial"/>
                        </a:rPr>
                        <a:t> È stato contattato, con il consenso del potenziale cliente, il revisore precedente al fine di acquisire informazioni in merito a:</a:t>
                      </a:r>
                    </a:p>
                    <a:p>
                      <a:pPr marL="66675" marR="0" lvl="0" indent="0" algn="l" defTabSz="914400" rtl="0" eaLnBrk="1" fontAlgn="base" latinLnBrk="0" hangingPunct="1">
                        <a:lnSpc>
                          <a:spcPct val="100000"/>
                        </a:lnSpc>
                        <a:spcBef>
                          <a:spcPts val="50"/>
                        </a:spcBef>
                        <a:spcAft>
                          <a:spcPct val="0"/>
                        </a:spcAft>
                        <a:buClrTx/>
                        <a:buSzPts val="1100"/>
                        <a:buFont typeface="Trebuchet MS" panose="020B0603020202020204" pitchFamily="34" charset="0"/>
                        <a:buAutoNum type="alphaLcParenR"/>
                        <a:tabLst/>
                      </a:pPr>
                      <a:r>
                        <a:rPr kumimoji="0" lang="it-IT" altLang="it-IT" sz="1100" b="0" i="0" u="none" strike="noStrike" cap="none" normalizeH="0" baseline="0" dirty="0" smtClean="0">
                          <a:ln>
                            <a:noFill/>
                          </a:ln>
                          <a:solidFill>
                            <a:srgbClr val="000000"/>
                          </a:solidFill>
                          <a:effectLst/>
                          <a:latin typeface="Arial"/>
                          <a:ea typeface="Arial Narrow" panose="020B0606020202030204" pitchFamily="34" charset="0"/>
                          <a:cs typeface="Arial"/>
                        </a:rPr>
                        <a:t>onorari non pagati;</a:t>
                      </a:r>
                    </a:p>
                    <a:p>
                      <a:pPr marL="66675" marR="0" lvl="0" indent="0" algn="l" defTabSz="914400" rtl="0" eaLnBrk="1" fontAlgn="base" latinLnBrk="0" hangingPunct="1">
                        <a:lnSpc>
                          <a:spcPct val="100000"/>
                        </a:lnSpc>
                        <a:spcBef>
                          <a:spcPts val="75"/>
                        </a:spcBef>
                        <a:spcAft>
                          <a:spcPct val="0"/>
                        </a:spcAft>
                        <a:buClrTx/>
                        <a:buSzPts val="1100"/>
                        <a:buFont typeface="Trebuchet MS" panose="020B0603020202020204" pitchFamily="34" charset="0"/>
                        <a:buAutoNum type="alphaLcParenR"/>
                        <a:tabLst/>
                      </a:pPr>
                      <a:r>
                        <a:rPr kumimoji="0" lang="it-IT" altLang="it-IT" sz="1100" b="0" i="0" u="none" strike="noStrike" cap="none" normalizeH="0" baseline="0" dirty="0" smtClean="0">
                          <a:ln>
                            <a:noFill/>
                          </a:ln>
                          <a:solidFill>
                            <a:srgbClr val="000000"/>
                          </a:solidFill>
                          <a:effectLst/>
                          <a:latin typeface="Arial"/>
                          <a:ea typeface="Arial Narrow" panose="020B0606020202030204" pitchFamily="34" charset="0"/>
                          <a:cs typeface="Arial"/>
                        </a:rPr>
                        <a:t>divergenze d’opinione o disaccordi con la società;</a:t>
                      </a:r>
                    </a:p>
                    <a:p>
                      <a:pPr marL="66675" marR="0" lvl="0" indent="0" algn="l" defTabSz="914400" rtl="0" eaLnBrk="1" fontAlgn="base" latinLnBrk="0" hangingPunct="1">
                        <a:lnSpc>
                          <a:spcPct val="103000"/>
                        </a:lnSpc>
                        <a:spcBef>
                          <a:spcPts val="88"/>
                        </a:spcBef>
                        <a:spcAft>
                          <a:spcPct val="0"/>
                        </a:spcAft>
                        <a:buClrTx/>
                        <a:buSzPts val="1100"/>
                        <a:buFont typeface="Trebuchet MS" panose="020B0603020202020204" pitchFamily="34" charset="0"/>
                        <a:buAutoNum type="alphaLcParenR"/>
                        <a:tabLst/>
                      </a:pPr>
                      <a:r>
                        <a:rPr kumimoji="0" lang="it-IT" altLang="it-IT" sz="1100" b="0" i="0" u="none" strike="noStrike" cap="none" normalizeH="0" baseline="0" dirty="0" smtClean="0">
                          <a:ln>
                            <a:noFill/>
                          </a:ln>
                          <a:solidFill>
                            <a:srgbClr val="000000"/>
                          </a:solidFill>
                          <a:effectLst/>
                          <a:latin typeface="Arial"/>
                          <a:ea typeface="Arial Narrow" panose="020B0606020202030204" pitchFamily="34" charset="0"/>
                          <a:cs typeface="Arial"/>
                        </a:rPr>
                        <a:t>integrità della dirigenza e del Consiglio di Amministrazione;</a:t>
                      </a:r>
                    </a:p>
                    <a:p>
                      <a:pPr marL="66675" marR="0" lvl="0" indent="0" algn="l" defTabSz="914400" rtl="0" eaLnBrk="1" fontAlgn="base" latinLnBrk="0" hangingPunct="1">
                        <a:lnSpc>
                          <a:spcPts val="1175"/>
                        </a:lnSpc>
                        <a:spcBef>
                          <a:spcPts val="13"/>
                        </a:spcBef>
                        <a:spcAft>
                          <a:spcPct val="0"/>
                        </a:spcAft>
                        <a:buClrTx/>
                        <a:buSzPts val="1100"/>
                        <a:buFont typeface="Trebuchet MS" panose="020B0603020202020204" pitchFamily="34" charset="0"/>
                        <a:buAutoNum type="alphaLcParenR"/>
                        <a:tabLst/>
                      </a:pPr>
                      <a:r>
                        <a:rPr kumimoji="0" lang="it-IT" altLang="it-IT" sz="1100" b="0" i="0" u="none" strike="noStrike" cap="none" normalizeH="0" baseline="0" dirty="0" smtClean="0">
                          <a:ln>
                            <a:noFill/>
                          </a:ln>
                          <a:solidFill>
                            <a:srgbClr val="000000"/>
                          </a:solidFill>
                          <a:effectLst/>
                          <a:latin typeface="Arial"/>
                          <a:ea typeface="Arial Narrow" panose="020B0606020202030204" pitchFamily="34" charset="0"/>
                          <a:cs typeface="Arial"/>
                        </a:rPr>
                        <a:t>motivazioni del cambiamento di revisore;</a:t>
                      </a:r>
                    </a:p>
                    <a:p>
                      <a:pPr marL="66675" marR="0" lvl="0" indent="0" algn="l" defTabSz="914400" rtl="0" eaLnBrk="1" fontAlgn="base" latinLnBrk="0" hangingPunct="1">
                        <a:lnSpc>
                          <a:spcPct val="100000"/>
                        </a:lnSpc>
                        <a:spcBef>
                          <a:spcPct val="0"/>
                        </a:spcBef>
                        <a:spcAft>
                          <a:spcPct val="0"/>
                        </a:spcAft>
                        <a:buClrTx/>
                        <a:buSzTx/>
                        <a:buFont typeface="Trebuchet MS" panose="020B0603020202020204" pitchFamily="34" charset="0"/>
                        <a:buAutoNum type="alphaLcParenR"/>
                        <a:tabLst/>
                      </a:pPr>
                      <a:r>
                        <a:rPr kumimoji="0" lang="it-IT" altLang="it-IT" sz="1100" b="0" i="0" u="none" strike="noStrike" cap="none" normalizeH="0" baseline="0" dirty="0" smtClean="0">
                          <a:ln>
                            <a:noFill/>
                          </a:ln>
                          <a:solidFill>
                            <a:srgbClr val="000000"/>
                          </a:solidFill>
                          <a:effectLst/>
                          <a:latin typeface="Arial"/>
                          <a:ea typeface="Arial Narrow" panose="020B0606020202030204" pitchFamily="34" charset="0"/>
                          <a:cs typeface="Arial"/>
                        </a:rPr>
                        <a:t>richieste irragionevoli o mancata collaborazione;</a:t>
                      </a:r>
                    </a:p>
                    <a:p>
                      <a:pPr marL="66675" marR="0" lvl="0" indent="0" algn="l" defTabSz="914400" rtl="0" eaLnBrk="1" fontAlgn="base" latinLnBrk="0" hangingPunct="1">
                        <a:lnSpc>
                          <a:spcPct val="100000"/>
                        </a:lnSpc>
                        <a:spcBef>
                          <a:spcPct val="0"/>
                        </a:spcBef>
                        <a:spcAft>
                          <a:spcPct val="0"/>
                        </a:spcAft>
                        <a:buClrTx/>
                        <a:buSzTx/>
                        <a:buFont typeface="Trebuchet MS" panose="020B0603020202020204" pitchFamily="34" charset="0"/>
                        <a:buAutoNum type="alphaLcParenR"/>
                        <a:tabLst/>
                      </a:pPr>
                      <a:r>
                        <a:rPr kumimoji="0" lang="it-IT" altLang="it-IT" sz="1100" b="0" i="0" u="none" strike="noStrike" cap="none" normalizeH="0" baseline="0" dirty="0" smtClean="0">
                          <a:ln>
                            <a:noFill/>
                          </a:ln>
                          <a:solidFill>
                            <a:srgbClr val="000000"/>
                          </a:solidFill>
                          <a:effectLst/>
                          <a:latin typeface="Arial"/>
                          <a:ea typeface="Arial Narrow" panose="020B0606020202030204" pitchFamily="34" charset="0"/>
                          <a:cs typeface="Arial"/>
                        </a:rPr>
                        <a:t>il contenuto delle relazioni di revisione;</a:t>
                      </a:r>
                    </a:p>
                    <a:p>
                      <a:pPr marL="66675" marR="0" lvl="0" indent="0" algn="l" defTabSz="914400" rtl="0" eaLnBrk="1" fontAlgn="base" latinLnBrk="0" hangingPunct="1">
                        <a:lnSpc>
                          <a:spcPct val="100000"/>
                        </a:lnSpc>
                        <a:spcBef>
                          <a:spcPct val="0"/>
                        </a:spcBef>
                        <a:spcAft>
                          <a:spcPct val="0"/>
                        </a:spcAft>
                        <a:buClrTx/>
                        <a:buSzTx/>
                        <a:buFont typeface="Trebuchet MS" panose="020B0603020202020204" pitchFamily="34" charset="0"/>
                        <a:buAutoNum type="alphaLcParenR"/>
                        <a:tabLst/>
                      </a:pPr>
                      <a:r>
                        <a:rPr kumimoji="0" lang="it-IT" altLang="it-IT" sz="1100" b="0" i="0" u="none" strike="noStrike" cap="none" normalizeH="0" baseline="0" dirty="0" smtClean="0">
                          <a:ln>
                            <a:noFill/>
                          </a:ln>
                          <a:solidFill>
                            <a:srgbClr val="000000"/>
                          </a:solidFill>
                          <a:effectLst/>
                          <a:latin typeface="Arial"/>
                          <a:ea typeface="Arial Narrow" panose="020B0606020202030204" pitchFamily="34" charset="0"/>
                          <a:cs typeface="Arial"/>
                        </a:rPr>
                        <a:t>differenze di revisione riscontrate?</a:t>
                      </a:r>
                    </a:p>
                    <a:p>
                      <a:pPr marL="66675" marR="0" lvl="0" indent="0" algn="l" defTabSz="914400" rtl="0" eaLnBrk="1" fontAlgn="base" latinLnBrk="0" hangingPunct="1">
                        <a:lnSpc>
                          <a:spcPts val="1175"/>
                        </a:lnSpc>
                        <a:spcBef>
                          <a:spcPts val="13"/>
                        </a:spcBef>
                        <a:spcAft>
                          <a:spcPct val="0"/>
                        </a:spcAft>
                        <a:buClrTx/>
                        <a:buSzPts val="1100"/>
                        <a:buFont typeface="Arial Narrow" panose="020B0606020202030204" pitchFamily="34" charset="0"/>
                        <a:buAutoNum type="alphaLcParenBoth"/>
                        <a:tabLst/>
                      </a:pPr>
                      <a:endParaRPr kumimoji="0" lang="it-IT" altLang="it-IT" sz="1100" b="0" i="0" u="none" strike="noStrike" cap="none" normalizeH="0" baseline="0" dirty="0" smtClean="0">
                        <a:ln>
                          <a:noFill/>
                        </a:ln>
                        <a:solidFill>
                          <a:srgbClr val="000000"/>
                        </a:solidFill>
                        <a:effectLst/>
                        <a:latin typeface="Arial"/>
                        <a:ea typeface="Arial Narrow" panose="020B0606020202030204" pitchFamily="34" charset="0"/>
                        <a:cs typeface="Arial"/>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CCCE"/>
                    </a:solidFill>
                  </a:tcPr>
                </a:tc>
                <a:tc>
                  <a:txBody>
                    <a:bodyPr/>
                    <a:lstStyle>
                      <a:lvl1pPr>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rgbClr val="000000"/>
                        </a:solidFill>
                        <a:effectLst/>
                        <a:latin typeface="Trebuchet MS" panose="020B060302020202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CCCE"/>
                    </a:solidFill>
                  </a:tcPr>
                </a:tc>
                <a:tc>
                  <a:txBody>
                    <a:bodyPr/>
                    <a:lstStyle>
                      <a:lvl1pPr>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rgbClr val="000000"/>
                        </a:solidFill>
                        <a:effectLst/>
                        <a:latin typeface="Trebuchet MS" panose="020B060302020202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CCCE"/>
                    </a:solidFill>
                  </a:tcPr>
                </a:tc>
                <a:tc>
                  <a:txBody>
                    <a:bodyPr/>
                    <a:lstStyle>
                      <a:lvl1pPr>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rgbClr val="000000"/>
                        </a:solidFill>
                        <a:effectLst/>
                        <a:latin typeface="Trebuchet MS" panose="020B060302020202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CCCE"/>
                    </a:solidFill>
                  </a:tcPr>
                </a:tc>
                <a:tc>
                  <a:txBody>
                    <a:bodyPr/>
                    <a:lstStyle>
                      <a:lvl1pPr>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rgbClr val="000000"/>
                        </a:solidFill>
                        <a:effectLst/>
                        <a:latin typeface="Trebuchet MS" panose="020B060302020202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CCCE"/>
                    </a:solidFill>
                  </a:tcPr>
                </a:tc>
                <a:extLst>
                  <a:ext uri="{0D108BD9-81ED-4DB2-BD59-A6C34878D82A}">
                    <a16:rowId xmlns:a16="http://schemas.microsoft.com/office/drawing/2014/main" xmlns="" val="749338786"/>
                  </a:ext>
                </a:extLst>
              </a:tr>
              <a:tr h="1911195">
                <a:tc>
                  <a:txBody>
                    <a:bodyPr/>
                    <a:lstStyle>
                      <a:lvl1pPr>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100" b="1" i="0" u="none" strike="noStrike" cap="none" normalizeH="0" baseline="0" dirty="0" smtClean="0">
                          <a:ln>
                            <a:noFill/>
                          </a:ln>
                          <a:solidFill>
                            <a:srgbClr val="000000"/>
                          </a:solidFill>
                          <a:effectLst/>
                          <a:latin typeface="Arial"/>
                          <a:cs typeface="Arial"/>
                        </a:rPr>
                        <a:t>Bilanci precedenti</a:t>
                      </a:r>
                      <a:endParaRPr kumimoji="0" lang="it-IT" altLang="it-IT" sz="1100" b="0" i="0" u="none" strike="noStrike" cap="none" normalizeH="0" baseline="0" dirty="0" smtClean="0">
                        <a:ln>
                          <a:noFill/>
                        </a:ln>
                        <a:solidFill>
                          <a:srgbClr val="000000"/>
                        </a:solidFill>
                        <a:effectLst/>
                        <a:latin typeface="Arial"/>
                        <a:cs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rgbClr val="000000"/>
                          </a:solidFill>
                          <a:effectLst/>
                          <a:latin typeface="Arial"/>
                          <a:cs typeface="Arial"/>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rgbClr val="000000"/>
                          </a:solidFill>
                          <a:effectLst/>
                          <a:latin typeface="Arial"/>
                          <a:cs typeface="Arial"/>
                        </a:rPr>
                        <a:t>È stata ottenuta ed esaminata copia dei bilanci degli ultimi esercizi?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rgbClr val="000000"/>
                          </a:solidFill>
                          <a:effectLst/>
                          <a:latin typeface="Arial"/>
                          <a:cs typeface="Arial"/>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rgbClr val="000000"/>
                          </a:solidFill>
                          <a:effectLst/>
                          <a:latin typeface="Arial"/>
                          <a:cs typeface="Arial"/>
                        </a:rPr>
                        <a:t>Sono stati discussi con i responsabili della società i principi contabili significativi utilizzati nell’esercizio precedente? È stato valutato se tali principi siano corretti e applicati con continuità? Si possono</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rgbClr val="000000"/>
                          </a:solidFill>
                          <a:effectLst/>
                          <a:latin typeface="Arial"/>
                          <a:cs typeface="Arial"/>
                        </a:rPr>
                        <a:t>ragionevolmente escludere politiche contabili aggressive adottate dalla Direzione?</a:t>
                      </a:r>
                      <a:endParaRPr kumimoji="0" lang="it-IT" altLang="it-IT" sz="1100" b="0" i="0" u="none" strike="noStrike" cap="none" normalizeH="0" baseline="0" dirty="0" smtClean="0">
                        <a:ln>
                          <a:noFill/>
                        </a:ln>
                        <a:solidFill>
                          <a:srgbClr val="000000"/>
                        </a:solidFill>
                        <a:effectLst/>
                        <a:latin typeface="Arial"/>
                        <a:ea typeface="Arial Narrow" panose="020B0606020202030204" pitchFamily="34" charset="0"/>
                        <a:cs typeface="Arial"/>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7E8"/>
                    </a:solidFill>
                  </a:tcPr>
                </a:tc>
                <a:tc>
                  <a:txBody>
                    <a:bodyPr/>
                    <a:lstStyle>
                      <a:lvl1pPr>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rgbClr val="000000"/>
                        </a:solidFill>
                        <a:effectLst/>
                        <a:latin typeface="Trebuchet MS" panose="020B060302020202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7E8"/>
                    </a:solidFill>
                  </a:tcPr>
                </a:tc>
                <a:tc>
                  <a:txBody>
                    <a:bodyPr/>
                    <a:lstStyle>
                      <a:lvl1pPr>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rgbClr val="000000"/>
                        </a:solidFill>
                        <a:effectLst/>
                        <a:latin typeface="Trebuchet MS" panose="020B060302020202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7E8"/>
                    </a:solidFill>
                  </a:tcPr>
                </a:tc>
                <a:tc>
                  <a:txBody>
                    <a:bodyPr/>
                    <a:lstStyle>
                      <a:lvl1pPr>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rgbClr val="000000"/>
                        </a:solidFill>
                        <a:effectLst/>
                        <a:latin typeface="Trebuchet MS" panose="020B060302020202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7E8"/>
                    </a:solidFill>
                  </a:tcPr>
                </a:tc>
                <a:tc>
                  <a:txBody>
                    <a:bodyPr/>
                    <a:lstStyle>
                      <a:lvl1pPr>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rgbClr val="000000"/>
                        </a:solidFill>
                        <a:effectLst/>
                        <a:latin typeface="Trebuchet MS" panose="020B060302020202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7E8"/>
                    </a:solidFill>
                  </a:tcPr>
                </a:tc>
                <a:extLst>
                  <a:ext uri="{0D108BD9-81ED-4DB2-BD59-A6C34878D82A}">
                    <a16:rowId xmlns:a16="http://schemas.microsoft.com/office/drawing/2014/main" xmlns="" val="855738253"/>
                  </a:ext>
                </a:extLst>
              </a:tr>
            </a:tbl>
          </a:graphicData>
        </a:graphic>
      </p:graphicFrame>
      <p:sp>
        <p:nvSpPr>
          <p:cNvPr id="2" name="Segnaposto piè di pagina 1"/>
          <p:cNvSpPr>
            <a:spLocks noGrp="1"/>
          </p:cNvSpPr>
          <p:nvPr>
            <p:ph type="ftr" sz="quarter" idx="11"/>
          </p:nvPr>
        </p:nvSpPr>
        <p:spPr>
          <a:xfrm>
            <a:off x="3269710" y="6340556"/>
            <a:ext cx="3256409"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1512292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1"/>
          <p:cNvSpPr>
            <a:spLocks noGrp="1"/>
          </p:cNvSpPr>
          <p:nvPr>
            <p:ph type="title"/>
          </p:nvPr>
        </p:nvSpPr>
        <p:spPr>
          <a:xfrm>
            <a:off x="688490" y="305572"/>
            <a:ext cx="7756263" cy="1374613"/>
          </a:xfrm>
        </p:spPr>
        <p:txBody>
          <a:bodyPr/>
          <a:lstStyle/>
          <a:p>
            <a:pPr algn="ctr"/>
            <a:r>
              <a:rPr lang="it-IT" altLang="it-IT" sz="4000" dirty="0" smtClean="0">
                <a:solidFill>
                  <a:srgbClr val="C00000"/>
                </a:solidFill>
                <a:latin typeface="Arial"/>
                <a:cs typeface="Arial"/>
              </a:rPr>
              <a:t>Esempio di questionario relativo all’accettazione dell’incarico</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415492345"/>
              </p:ext>
            </p:extLst>
          </p:nvPr>
        </p:nvGraphicFramePr>
        <p:xfrm>
          <a:off x="322263" y="1680185"/>
          <a:ext cx="8416925" cy="4337050"/>
        </p:xfrm>
        <a:graphic>
          <a:graphicData uri="http://schemas.openxmlformats.org/drawingml/2006/table">
            <a:tbl>
              <a:tblPr firstRow="1" bandRow="1">
                <a:tableStyleId>{5C22544A-7EE6-4342-B048-85BDC9FD1C3A}</a:tableStyleId>
              </a:tblPr>
              <a:tblGrid>
                <a:gridCol w="4279191">
                  <a:extLst>
                    <a:ext uri="{9D8B030D-6E8A-4147-A177-3AD203B41FA5}">
                      <a16:colId xmlns:a16="http://schemas.microsoft.com/office/drawing/2014/main" xmlns="" val="2524400504"/>
                    </a:ext>
                  </a:extLst>
                </a:gridCol>
                <a:gridCol w="565819">
                  <a:extLst>
                    <a:ext uri="{9D8B030D-6E8A-4147-A177-3AD203B41FA5}">
                      <a16:colId xmlns:a16="http://schemas.microsoft.com/office/drawing/2014/main" xmlns="" val="2242878584"/>
                    </a:ext>
                  </a:extLst>
                </a:gridCol>
                <a:gridCol w="565819">
                  <a:extLst>
                    <a:ext uri="{9D8B030D-6E8A-4147-A177-3AD203B41FA5}">
                      <a16:colId xmlns:a16="http://schemas.microsoft.com/office/drawing/2014/main" xmlns="" val="1630014960"/>
                    </a:ext>
                  </a:extLst>
                </a:gridCol>
                <a:gridCol w="1485275">
                  <a:extLst>
                    <a:ext uri="{9D8B030D-6E8A-4147-A177-3AD203B41FA5}">
                      <a16:colId xmlns:a16="http://schemas.microsoft.com/office/drawing/2014/main" xmlns="" val="3591595123"/>
                    </a:ext>
                  </a:extLst>
                </a:gridCol>
                <a:gridCol w="1520821">
                  <a:extLst>
                    <a:ext uri="{9D8B030D-6E8A-4147-A177-3AD203B41FA5}">
                      <a16:colId xmlns:a16="http://schemas.microsoft.com/office/drawing/2014/main" xmlns="" val="3312048960"/>
                    </a:ext>
                  </a:extLst>
                </a:gridCol>
              </a:tblGrid>
              <a:tr h="640201">
                <a:tc>
                  <a:txBody>
                    <a:bodyPr/>
                    <a:lstStyle/>
                    <a:p>
                      <a:pPr algn="ctr"/>
                      <a:r>
                        <a:rPr lang="it-IT" sz="1800" b="1" kern="1200" dirty="0" smtClean="0">
                          <a:solidFill>
                            <a:schemeClr val="lt1"/>
                          </a:solidFill>
                          <a:effectLst/>
                          <a:latin typeface="+mn-lt"/>
                          <a:ea typeface="+mn-ea"/>
                          <a:cs typeface="+mn-cs"/>
                        </a:rPr>
                        <a:t>Descrizione</a:t>
                      </a:r>
                      <a:endParaRPr lang="it-IT" sz="1800" dirty="0"/>
                    </a:p>
                  </a:txBody>
                  <a:tcPr marL="91431" marR="91431" marT="45734" marB="45734"/>
                </a:tc>
                <a:tc>
                  <a:txBody>
                    <a:bodyPr/>
                    <a:lstStyle/>
                    <a:p>
                      <a:pPr algn="ctr"/>
                      <a:r>
                        <a:rPr lang="it-IT" sz="1800" b="1" kern="1200" smtClean="0">
                          <a:solidFill>
                            <a:schemeClr val="lt1"/>
                          </a:solidFill>
                          <a:effectLst/>
                          <a:latin typeface="+mn-lt"/>
                          <a:ea typeface="+mn-ea"/>
                          <a:cs typeface="+mn-cs"/>
                        </a:rPr>
                        <a:t>SÌ</a:t>
                      </a:r>
                      <a:endParaRPr lang="it-IT" sz="1800" dirty="0"/>
                    </a:p>
                  </a:txBody>
                  <a:tcPr marL="91431" marR="91431" marT="45734" marB="45734"/>
                </a:tc>
                <a:tc>
                  <a:txBody>
                    <a:bodyPr/>
                    <a:lstStyle/>
                    <a:p>
                      <a:pPr algn="ctr"/>
                      <a:r>
                        <a:rPr lang="it-IT" sz="1800" b="1" kern="1200" dirty="0" smtClean="0">
                          <a:solidFill>
                            <a:schemeClr val="lt1"/>
                          </a:solidFill>
                          <a:effectLst/>
                          <a:latin typeface="+mn-lt"/>
                          <a:ea typeface="+mn-ea"/>
                          <a:cs typeface="+mn-cs"/>
                        </a:rPr>
                        <a:t>NO</a:t>
                      </a:r>
                      <a:endParaRPr lang="it-IT" sz="1800" dirty="0"/>
                    </a:p>
                  </a:txBody>
                  <a:tcPr marL="91431" marR="91431" marT="45734" marB="45734"/>
                </a:tc>
                <a:tc>
                  <a:txBody>
                    <a:bodyPr/>
                    <a:lstStyle/>
                    <a:p>
                      <a:pPr algn="ctr"/>
                      <a:r>
                        <a:rPr lang="it-IT" sz="1800" b="1" kern="1200" dirty="0" smtClean="0">
                          <a:solidFill>
                            <a:schemeClr val="lt1"/>
                          </a:solidFill>
                          <a:effectLst/>
                          <a:latin typeface="+mn-lt"/>
                          <a:ea typeface="+mn-ea"/>
                          <a:cs typeface="+mn-cs"/>
                        </a:rPr>
                        <a:t>Non applicabile</a:t>
                      </a:r>
                      <a:endParaRPr lang="it-IT" sz="1800" dirty="0"/>
                    </a:p>
                  </a:txBody>
                  <a:tcPr marL="91431" marR="91431" marT="45734" marB="45734"/>
                </a:tc>
                <a:tc>
                  <a:txBody>
                    <a:bodyPr/>
                    <a:lstStyle/>
                    <a:p>
                      <a:pPr algn="ctr"/>
                      <a:r>
                        <a:rPr lang="it-IT" sz="1800" b="1" kern="1200" dirty="0" smtClean="0">
                          <a:solidFill>
                            <a:schemeClr val="lt1"/>
                          </a:solidFill>
                          <a:effectLst/>
                          <a:latin typeface="+mn-lt"/>
                          <a:ea typeface="+mn-ea"/>
                          <a:cs typeface="+mn-cs"/>
                        </a:rPr>
                        <a:t>Commenti</a:t>
                      </a:r>
                      <a:endParaRPr lang="it-IT" sz="1800" dirty="0"/>
                    </a:p>
                  </a:txBody>
                  <a:tcPr marL="91431" marR="91431" marT="45734" marB="45734"/>
                </a:tc>
                <a:extLst>
                  <a:ext uri="{0D108BD9-81ED-4DB2-BD59-A6C34878D82A}">
                    <a16:rowId xmlns:a16="http://schemas.microsoft.com/office/drawing/2014/main" xmlns="" val="765451750"/>
                  </a:ext>
                </a:extLst>
              </a:tr>
              <a:tr h="2393022">
                <a:tc>
                  <a:txBody>
                    <a:bodyPr/>
                    <a:lstStyle/>
                    <a:p>
                      <a:pPr algn="ctr"/>
                      <a:r>
                        <a:rPr lang="it-IT" sz="1000" b="1" kern="1200" dirty="0" smtClean="0">
                          <a:solidFill>
                            <a:schemeClr val="dk1"/>
                          </a:solidFill>
                          <a:effectLst/>
                          <a:latin typeface="Arial"/>
                          <a:ea typeface="+mn-ea"/>
                          <a:cs typeface="Arial"/>
                        </a:rPr>
                        <a:t>Conoscenze specifiche</a:t>
                      </a:r>
                      <a:endParaRPr lang="it-IT" sz="1000" kern="1200" dirty="0" smtClean="0">
                        <a:solidFill>
                          <a:schemeClr val="dk1"/>
                        </a:solidFill>
                        <a:effectLst/>
                        <a:latin typeface="Arial"/>
                        <a:ea typeface="+mn-ea"/>
                        <a:cs typeface="Arial"/>
                      </a:endParaRPr>
                    </a:p>
                    <a:p>
                      <a:pPr algn="ctr"/>
                      <a:r>
                        <a:rPr lang="it-IT" sz="1000" kern="1200" dirty="0" smtClean="0">
                          <a:solidFill>
                            <a:schemeClr val="dk1"/>
                          </a:solidFill>
                          <a:effectLst/>
                          <a:latin typeface="Arial"/>
                          <a:ea typeface="+mn-ea"/>
                          <a:cs typeface="Arial"/>
                        </a:rPr>
                        <a:t> </a:t>
                      </a:r>
                    </a:p>
                    <a:p>
                      <a:pPr lvl="0" algn="ctr"/>
                      <a:r>
                        <a:rPr lang="it-IT" sz="1000" kern="1200" dirty="0" smtClean="0">
                          <a:solidFill>
                            <a:schemeClr val="dk1"/>
                          </a:solidFill>
                          <a:effectLst/>
                          <a:latin typeface="Arial"/>
                          <a:ea typeface="+mn-ea"/>
                          <a:cs typeface="Arial"/>
                        </a:rPr>
                        <a:t>È stata ottenuta una comprensione di massima delle attività del potenziale cliente e del contesto in cui opera?</a:t>
                      </a:r>
                    </a:p>
                    <a:p>
                      <a:pPr algn="ctr"/>
                      <a:r>
                        <a:rPr lang="it-IT" sz="1000" kern="1200" dirty="0" smtClean="0">
                          <a:solidFill>
                            <a:schemeClr val="dk1"/>
                          </a:solidFill>
                          <a:effectLst/>
                          <a:latin typeface="Arial"/>
                          <a:ea typeface="+mn-ea"/>
                          <a:cs typeface="Arial"/>
                        </a:rPr>
                        <a:t> </a:t>
                      </a:r>
                    </a:p>
                    <a:p>
                      <a:pPr lvl="0" algn="ctr"/>
                      <a:r>
                        <a:rPr lang="it-IT" sz="1000" kern="1200" dirty="0" smtClean="0">
                          <a:solidFill>
                            <a:schemeClr val="dk1"/>
                          </a:solidFill>
                          <a:effectLst/>
                          <a:latin typeface="Arial"/>
                          <a:ea typeface="+mn-ea"/>
                          <a:cs typeface="Arial"/>
                        </a:rPr>
                        <a:t>È stata acquisita una conoscenza di massima della prassi contabile del settore in cui opera il potenziale cliente sufficiente a svolgere l’incarico? In caso contrario, le conoscenze necessarie possono essere ottenute facilmente?</a:t>
                      </a:r>
                    </a:p>
                    <a:p>
                      <a:pPr algn="ctr"/>
                      <a:r>
                        <a:rPr lang="it-IT" sz="1000" kern="1200" dirty="0" smtClean="0">
                          <a:solidFill>
                            <a:schemeClr val="dk1"/>
                          </a:solidFill>
                          <a:effectLst/>
                          <a:latin typeface="Arial"/>
                          <a:ea typeface="+mn-ea"/>
                          <a:cs typeface="Arial"/>
                        </a:rPr>
                        <a:t> </a:t>
                      </a:r>
                    </a:p>
                    <a:p>
                      <a:pPr lvl="0" algn="ctr"/>
                      <a:r>
                        <a:rPr lang="it-IT" sz="1000" kern="1200" dirty="0" smtClean="0">
                          <a:solidFill>
                            <a:schemeClr val="dk1"/>
                          </a:solidFill>
                          <a:effectLst/>
                          <a:latin typeface="Arial"/>
                          <a:ea typeface="+mn-ea"/>
                          <a:cs typeface="Arial"/>
                        </a:rPr>
                        <a:t>Sono state individuate aree che richiedono conoscenze specialistiche di esperti? In caso affermativo, le conoscenze necessarie possono essere</a:t>
                      </a:r>
                    </a:p>
                    <a:p>
                      <a:pPr algn="ctr"/>
                      <a:r>
                        <a:rPr lang="it-IT" sz="1000" kern="1200" dirty="0" smtClean="0">
                          <a:solidFill>
                            <a:schemeClr val="dk1"/>
                          </a:solidFill>
                          <a:effectLst/>
                          <a:latin typeface="Arial"/>
                          <a:ea typeface="+mn-ea"/>
                          <a:cs typeface="Arial"/>
                        </a:rPr>
                        <a:t>ottenute facilmente?</a:t>
                      </a:r>
                      <a:endParaRPr lang="it-IT" sz="1000" dirty="0">
                        <a:effectLst/>
                        <a:latin typeface="Arial"/>
                        <a:ea typeface="Arial Narrow" panose="020B0606020202030204" pitchFamily="34" charset="0"/>
                        <a:cs typeface="Arial"/>
                      </a:endParaRPr>
                    </a:p>
                  </a:txBody>
                  <a:tcPr marL="0" marR="0" marT="0" marB="0"/>
                </a:tc>
                <a:tc>
                  <a:txBody>
                    <a:bodyPr/>
                    <a:lstStyle/>
                    <a:p>
                      <a:pPr algn="ctr"/>
                      <a:endParaRPr lang="it-IT" sz="1800"/>
                    </a:p>
                  </a:txBody>
                  <a:tcPr marL="91431" marR="91431" marT="45734" marB="45734"/>
                </a:tc>
                <a:tc>
                  <a:txBody>
                    <a:bodyPr/>
                    <a:lstStyle/>
                    <a:p>
                      <a:pPr algn="ctr"/>
                      <a:endParaRPr lang="it-IT" sz="1800"/>
                    </a:p>
                  </a:txBody>
                  <a:tcPr marL="91431" marR="91431" marT="45734" marB="45734"/>
                </a:tc>
                <a:tc>
                  <a:txBody>
                    <a:bodyPr/>
                    <a:lstStyle/>
                    <a:p>
                      <a:pPr algn="ctr"/>
                      <a:endParaRPr lang="it-IT" sz="1800"/>
                    </a:p>
                  </a:txBody>
                  <a:tcPr marL="91431" marR="91431" marT="45734" marB="45734"/>
                </a:tc>
                <a:tc>
                  <a:txBody>
                    <a:bodyPr/>
                    <a:lstStyle/>
                    <a:p>
                      <a:pPr algn="ctr"/>
                      <a:endParaRPr lang="it-IT" sz="1800" dirty="0"/>
                    </a:p>
                  </a:txBody>
                  <a:tcPr marL="91431" marR="91431" marT="45734" marB="45734"/>
                </a:tc>
                <a:extLst>
                  <a:ext uri="{0D108BD9-81ED-4DB2-BD59-A6C34878D82A}">
                    <a16:rowId xmlns:a16="http://schemas.microsoft.com/office/drawing/2014/main" xmlns="" val="2757719246"/>
                  </a:ext>
                </a:extLst>
              </a:tr>
              <a:tr h="1303827">
                <a:tc>
                  <a:txBody>
                    <a:bodyPr/>
                    <a:lstStyle/>
                    <a:p>
                      <a:pPr algn="ctr"/>
                      <a:r>
                        <a:rPr lang="it-IT" sz="1000" b="1" kern="1200" dirty="0" smtClean="0">
                          <a:solidFill>
                            <a:schemeClr val="dk1"/>
                          </a:solidFill>
                          <a:effectLst/>
                          <a:latin typeface="Arial"/>
                          <a:ea typeface="+mn-ea"/>
                          <a:cs typeface="Arial"/>
                        </a:rPr>
                        <a:t>Valutazione dell’indipendenza</a:t>
                      </a:r>
                      <a:endParaRPr lang="it-IT" sz="1000" kern="1200" dirty="0" smtClean="0">
                        <a:solidFill>
                          <a:schemeClr val="dk1"/>
                        </a:solidFill>
                        <a:effectLst/>
                        <a:latin typeface="Arial"/>
                        <a:ea typeface="+mn-ea"/>
                        <a:cs typeface="Arial"/>
                      </a:endParaRPr>
                    </a:p>
                    <a:p>
                      <a:pPr algn="ctr"/>
                      <a:r>
                        <a:rPr lang="it-IT" sz="1000" kern="1200" dirty="0" smtClean="0">
                          <a:solidFill>
                            <a:schemeClr val="dk1"/>
                          </a:solidFill>
                          <a:effectLst/>
                          <a:latin typeface="Arial"/>
                          <a:ea typeface="+mn-ea"/>
                          <a:cs typeface="Arial"/>
                        </a:rPr>
                        <a:t> </a:t>
                      </a:r>
                    </a:p>
                    <a:p>
                      <a:pPr algn="ctr"/>
                      <a:r>
                        <a:rPr lang="it-IT" sz="1000" kern="1200" dirty="0" smtClean="0">
                          <a:solidFill>
                            <a:schemeClr val="dk1"/>
                          </a:solidFill>
                          <a:effectLst/>
                          <a:latin typeface="Arial"/>
                          <a:ea typeface="+mn-ea"/>
                          <a:cs typeface="Arial"/>
                        </a:rPr>
                        <a:t>10 È  stata  valutata  l’indipendenza  al  fine  di accettare l’incarico? Sono state ottenute le attestazioni di indipendenza necessarie?</a:t>
                      </a:r>
                    </a:p>
                    <a:p>
                      <a:pPr algn="ctr"/>
                      <a:r>
                        <a:rPr lang="it-IT" sz="1000" kern="1200" dirty="0" smtClean="0">
                          <a:solidFill>
                            <a:schemeClr val="dk1"/>
                          </a:solidFill>
                          <a:effectLst/>
                          <a:latin typeface="Arial"/>
                          <a:ea typeface="+mn-ea"/>
                          <a:cs typeface="Arial"/>
                        </a:rPr>
                        <a:t> </a:t>
                      </a:r>
                    </a:p>
                    <a:p>
                      <a:pPr algn="ctr"/>
                      <a:r>
                        <a:rPr lang="it-IT" sz="1000" kern="1200" dirty="0" smtClean="0">
                          <a:solidFill>
                            <a:schemeClr val="dk1"/>
                          </a:solidFill>
                          <a:effectLst/>
                          <a:latin typeface="Arial"/>
                          <a:ea typeface="+mn-ea"/>
                          <a:cs typeface="Arial"/>
                        </a:rPr>
                        <a:t>11. Sono state adottate salvaguardie sufficienti tali da</a:t>
                      </a:r>
                    </a:p>
                    <a:p>
                      <a:pPr algn="ctr"/>
                      <a:r>
                        <a:rPr lang="it-IT" sz="1000" kern="1200" dirty="0" smtClean="0">
                          <a:solidFill>
                            <a:schemeClr val="dk1"/>
                          </a:solidFill>
                          <a:effectLst/>
                          <a:latin typeface="Arial"/>
                          <a:ea typeface="+mn-ea"/>
                          <a:cs typeface="Arial"/>
                        </a:rPr>
                        <a:t>eliminare o ridurre ad un livello accettabile le minacce all’indipendenza?</a:t>
                      </a:r>
                      <a:endParaRPr lang="it-IT" sz="1000" dirty="0">
                        <a:effectLst/>
                        <a:latin typeface="Arial"/>
                        <a:ea typeface="Arial Narrow" panose="020B0606020202030204" pitchFamily="34" charset="0"/>
                        <a:cs typeface="Arial"/>
                      </a:endParaRPr>
                    </a:p>
                  </a:txBody>
                  <a:tcPr marL="0" marR="0" marT="0" marB="0"/>
                </a:tc>
                <a:tc>
                  <a:txBody>
                    <a:bodyPr/>
                    <a:lstStyle/>
                    <a:p>
                      <a:pPr algn="ctr"/>
                      <a:endParaRPr lang="it-IT" sz="1800"/>
                    </a:p>
                  </a:txBody>
                  <a:tcPr marL="91431" marR="91431" marT="45734" marB="45734"/>
                </a:tc>
                <a:tc>
                  <a:txBody>
                    <a:bodyPr/>
                    <a:lstStyle/>
                    <a:p>
                      <a:pPr algn="ctr"/>
                      <a:endParaRPr lang="it-IT" sz="1800"/>
                    </a:p>
                  </a:txBody>
                  <a:tcPr marL="91431" marR="91431" marT="45734" marB="45734"/>
                </a:tc>
                <a:tc>
                  <a:txBody>
                    <a:bodyPr/>
                    <a:lstStyle/>
                    <a:p>
                      <a:pPr algn="ctr"/>
                      <a:endParaRPr lang="it-IT" sz="1800"/>
                    </a:p>
                  </a:txBody>
                  <a:tcPr marL="91431" marR="91431" marT="45734" marB="45734"/>
                </a:tc>
                <a:tc>
                  <a:txBody>
                    <a:bodyPr/>
                    <a:lstStyle/>
                    <a:p>
                      <a:pPr algn="ctr"/>
                      <a:endParaRPr lang="it-IT" sz="1800" dirty="0"/>
                    </a:p>
                  </a:txBody>
                  <a:tcPr marL="91431" marR="91431" marT="45734" marB="45734"/>
                </a:tc>
                <a:extLst>
                  <a:ext uri="{0D108BD9-81ED-4DB2-BD59-A6C34878D82A}">
                    <a16:rowId xmlns:a16="http://schemas.microsoft.com/office/drawing/2014/main" xmlns="" val="3635961208"/>
                  </a:ext>
                </a:extLst>
              </a:tr>
            </a:tbl>
          </a:graphicData>
        </a:graphic>
      </p:graphicFrame>
      <p:sp>
        <p:nvSpPr>
          <p:cNvPr id="2" name="Segnaposto piè di pagina 1"/>
          <p:cNvSpPr>
            <a:spLocks noGrp="1"/>
          </p:cNvSpPr>
          <p:nvPr>
            <p:ph type="ftr" sz="quarter" idx="11"/>
          </p:nvPr>
        </p:nvSpPr>
        <p:spPr>
          <a:xfrm>
            <a:off x="3124200" y="6311221"/>
            <a:ext cx="3482990" cy="456986"/>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251568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p:cNvSpPr>
            <a:spLocks noGrp="1"/>
          </p:cNvSpPr>
          <p:nvPr>
            <p:ph type="title"/>
          </p:nvPr>
        </p:nvSpPr>
        <p:spPr>
          <a:xfrm>
            <a:off x="614408" y="338666"/>
            <a:ext cx="7507714" cy="1207844"/>
          </a:xfrm>
        </p:spPr>
        <p:txBody>
          <a:bodyPr>
            <a:noAutofit/>
          </a:bodyPr>
          <a:lstStyle/>
          <a:p>
            <a:pPr algn="ctr"/>
            <a:r>
              <a:rPr lang="it-IT" altLang="it-IT" sz="4000" dirty="0" smtClean="0">
                <a:solidFill>
                  <a:srgbClr val="C00000"/>
                </a:solidFill>
                <a:latin typeface="Arial"/>
                <a:cs typeface="Arial"/>
              </a:rPr>
              <a:t>Esempio di questionario relativo all’accettazione dell’incarico</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4202075408"/>
              </p:ext>
            </p:extLst>
          </p:nvPr>
        </p:nvGraphicFramePr>
        <p:xfrm>
          <a:off x="287338" y="1726098"/>
          <a:ext cx="8569325" cy="4267200"/>
        </p:xfrm>
        <a:graphic>
          <a:graphicData uri="http://schemas.openxmlformats.org/drawingml/2006/table">
            <a:tbl>
              <a:tblPr firstRow="1" bandRow="1">
                <a:tableStyleId>{5C22544A-7EE6-4342-B048-85BDC9FD1C3A}</a:tableStyleId>
              </a:tblPr>
              <a:tblGrid>
                <a:gridCol w="4356671">
                  <a:extLst>
                    <a:ext uri="{9D8B030D-6E8A-4147-A177-3AD203B41FA5}">
                      <a16:colId xmlns:a16="http://schemas.microsoft.com/office/drawing/2014/main" xmlns="" val="2524400504"/>
                    </a:ext>
                  </a:extLst>
                </a:gridCol>
                <a:gridCol w="576064">
                  <a:extLst>
                    <a:ext uri="{9D8B030D-6E8A-4147-A177-3AD203B41FA5}">
                      <a16:colId xmlns:a16="http://schemas.microsoft.com/office/drawing/2014/main" xmlns="" val="2242878584"/>
                    </a:ext>
                  </a:extLst>
                </a:gridCol>
                <a:gridCol w="576064">
                  <a:extLst>
                    <a:ext uri="{9D8B030D-6E8A-4147-A177-3AD203B41FA5}">
                      <a16:colId xmlns:a16="http://schemas.microsoft.com/office/drawing/2014/main" xmlns="" val="1630014960"/>
                    </a:ext>
                  </a:extLst>
                </a:gridCol>
                <a:gridCol w="1512168">
                  <a:extLst>
                    <a:ext uri="{9D8B030D-6E8A-4147-A177-3AD203B41FA5}">
                      <a16:colId xmlns:a16="http://schemas.microsoft.com/office/drawing/2014/main" xmlns="" val="3591595123"/>
                    </a:ext>
                  </a:extLst>
                </a:gridCol>
                <a:gridCol w="1548358">
                  <a:extLst>
                    <a:ext uri="{9D8B030D-6E8A-4147-A177-3AD203B41FA5}">
                      <a16:colId xmlns:a16="http://schemas.microsoft.com/office/drawing/2014/main" xmlns="" val="3312048960"/>
                    </a:ext>
                  </a:extLst>
                </a:gridCol>
              </a:tblGrid>
              <a:tr h="640060">
                <a:tc>
                  <a:txBody>
                    <a:bodyPr/>
                    <a:lstStyle/>
                    <a:p>
                      <a:r>
                        <a:rPr lang="it-IT" sz="1800" b="1" kern="1200" dirty="0" smtClean="0">
                          <a:solidFill>
                            <a:schemeClr val="lt1"/>
                          </a:solidFill>
                          <a:effectLst/>
                          <a:latin typeface="+mn-lt"/>
                          <a:ea typeface="+mn-ea"/>
                          <a:cs typeface="+mn-cs"/>
                        </a:rPr>
                        <a:t>Descrizione</a:t>
                      </a:r>
                      <a:endParaRPr lang="it-IT" sz="1800" dirty="0"/>
                    </a:p>
                  </a:txBody>
                  <a:tcPr marT="45708" marB="45708"/>
                </a:tc>
                <a:tc>
                  <a:txBody>
                    <a:bodyPr/>
                    <a:lstStyle/>
                    <a:p>
                      <a:r>
                        <a:rPr lang="it-IT" sz="1800" b="1" kern="1200" dirty="0" smtClean="0">
                          <a:solidFill>
                            <a:schemeClr val="lt1"/>
                          </a:solidFill>
                          <a:effectLst/>
                          <a:latin typeface="+mn-lt"/>
                          <a:ea typeface="+mn-ea"/>
                          <a:cs typeface="+mn-cs"/>
                        </a:rPr>
                        <a:t>SÌ</a:t>
                      </a:r>
                      <a:endParaRPr lang="it-IT" sz="1800" dirty="0"/>
                    </a:p>
                  </a:txBody>
                  <a:tcPr marT="45708" marB="45708"/>
                </a:tc>
                <a:tc>
                  <a:txBody>
                    <a:bodyPr/>
                    <a:lstStyle/>
                    <a:p>
                      <a:r>
                        <a:rPr lang="it-IT" sz="1800" b="1" kern="1200" smtClean="0">
                          <a:solidFill>
                            <a:schemeClr val="lt1"/>
                          </a:solidFill>
                          <a:effectLst/>
                          <a:latin typeface="+mn-lt"/>
                          <a:ea typeface="+mn-ea"/>
                          <a:cs typeface="+mn-cs"/>
                        </a:rPr>
                        <a:t>NO</a:t>
                      </a:r>
                      <a:endParaRPr lang="it-IT" sz="1800" dirty="0"/>
                    </a:p>
                  </a:txBody>
                  <a:tcPr marT="45708" marB="45708"/>
                </a:tc>
                <a:tc>
                  <a:txBody>
                    <a:bodyPr/>
                    <a:lstStyle/>
                    <a:p>
                      <a:r>
                        <a:rPr lang="it-IT" sz="1800" b="1" kern="1200" dirty="0" smtClean="0">
                          <a:solidFill>
                            <a:schemeClr val="lt1"/>
                          </a:solidFill>
                          <a:effectLst/>
                          <a:latin typeface="+mn-lt"/>
                          <a:ea typeface="+mn-ea"/>
                          <a:cs typeface="+mn-cs"/>
                        </a:rPr>
                        <a:t>Non applicabile</a:t>
                      </a:r>
                      <a:endParaRPr lang="it-IT" sz="1800" dirty="0"/>
                    </a:p>
                  </a:txBody>
                  <a:tcPr marT="45708" marB="45708"/>
                </a:tc>
                <a:tc>
                  <a:txBody>
                    <a:bodyPr/>
                    <a:lstStyle/>
                    <a:p>
                      <a:r>
                        <a:rPr lang="it-IT" sz="1800" b="1" kern="1200" dirty="0" smtClean="0">
                          <a:solidFill>
                            <a:schemeClr val="lt1"/>
                          </a:solidFill>
                          <a:effectLst/>
                          <a:latin typeface="+mn-lt"/>
                          <a:ea typeface="+mn-ea"/>
                          <a:cs typeface="+mn-cs"/>
                        </a:rPr>
                        <a:t>Commenti</a:t>
                      </a:r>
                      <a:endParaRPr lang="it-IT" sz="1800" dirty="0"/>
                    </a:p>
                  </a:txBody>
                  <a:tcPr marT="45708" marB="45708"/>
                </a:tc>
                <a:extLst>
                  <a:ext uri="{0D108BD9-81ED-4DB2-BD59-A6C34878D82A}">
                    <a16:rowId xmlns:a16="http://schemas.microsoft.com/office/drawing/2014/main" xmlns="" val="765451750"/>
                  </a:ext>
                </a:extLst>
              </a:tr>
              <a:tr h="3627140">
                <a:tc>
                  <a:txBody>
                    <a:bodyPr/>
                    <a:lstStyle/>
                    <a:p>
                      <a:r>
                        <a:rPr lang="it-IT" sz="1200" b="1" kern="1200" dirty="0" smtClean="0">
                          <a:solidFill>
                            <a:schemeClr val="dk1"/>
                          </a:solidFill>
                          <a:effectLst/>
                          <a:latin typeface="Arial"/>
                          <a:ea typeface="+mn-ea"/>
                          <a:cs typeface="Arial"/>
                        </a:rPr>
                        <a:t>Valutazione preliminare del rischio dell’incarico</a:t>
                      </a:r>
                      <a:endParaRPr lang="it-IT" sz="1200" kern="1200" dirty="0" smtClean="0">
                        <a:solidFill>
                          <a:schemeClr val="dk1"/>
                        </a:solidFill>
                        <a:effectLst/>
                        <a:latin typeface="Arial"/>
                        <a:ea typeface="+mn-ea"/>
                        <a:cs typeface="Arial"/>
                      </a:endParaRPr>
                    </a:p>
                    <a:p>
                      <a:r>
                        <a:rPr lang="it-IT" sz="1200" kern="1200" dirty="0" smtClean="0">
                          <a:solidFill>
                            <a:schemeClr val="dk1"/>
                          </a:solidFill>
                          <a:effectLst/>
                          <a:latin typeface="Arial"/>
                          <a:ea typeface="+mn-ea"/>
                          <a:cs typeface="Arial"/>
                        </a:rPr>
                        <a:t> </a:t>
                      </a:r>
                    </a:p>
                    <a:p>
                      <a:r>
                        <a:rPr lang="it-IT" sz="1200" kern="1200" dirty="0" smtClean="0">
                          <a:solidFill>
                            <a:schemeClr val="dk1"/>
                          </a:solidFill>
                          <a:effectLst/>
                          <a:latin typeface="Arial"/>
                          <a:ea typeface="+mn-ea"/>
                          <a:cs typeface="Arial"/>
                        </a:rPr>
                        <a:t> Esiste una ragionevole convinzione che i rischi associati al settore di attività e al potenziale cliente sono accettabili?</a:t>
                      </a:r>
                    </a:p>
                    <a:p>
                      <a:r>
                        <a:rPr lang="it-IT" sz="1200" kern="1200" dirty="0" smtClean="0">
                          <a:solidFill>
                            <a:schemeClr val="dk1"/>
                          </a:solidFill>
                          <a:effectLst/>
                          <a:latin typeface="Arial"/>
                          <a:ea typeface="+mn-ea"/>
                          <a:cs typeface="Arial"/>
                        </a:rPr>
                        <a:t>Ad esempio, si può ragionevolmente escludere la presenza dei seguenti rischi?</a:t>
                      </a:r>
                    </a:p>
                    <a:p>
                      <a:pPr marL="228600" lvl="0" indent="-228600">
                        <a:buFont typeface="+mj-lt"/>
                        <a:buAutoNum type="alphaLcParenR"/>
                      </a:pPr>
                      <a:r>
                        <a:rPr lang="it-IT" sz="1200" kern="1200" dirty="0" smtClean="0">
                          <a:solidFill>
                            <a:schemeClr val="dk1"/>
                          </a:solidFill>
                          <a:effectLst/>
                          <a:latin typeface="Arial"/>
                          <a:ea typeface="+mn-ea"/>
                          <a:cs typeface="Arial"/>
                        </a:rPr>
                        <a:t>proprietario con atteggiamento dominante;</a:t>
                      </a:r>
                    </a:p>
                    <a:p>
                      <a:pPr marL="228600" indent="-228600">
                        <a:buFont typeface="+mj-lt"/>
                        <a:buAutoNum type="alphaLcParenR"/>
                      </a:pPr>
                      <a:r>
                        <a:rPr lang="it-IT" sz="1200" kern="1200" dirty="0" smtClean="0">
                          <a:solidFill>
                            <a:schemeClr val="dk1"/>
                          </a:solidFill>
                          <a:effectLst/>
                          <a:latin typeface="Arial"/>
                          <a:ea typeface="+mn-ea"/>
                          <a:cs typeface="Arial"/>
                        </a:rPr>
                        <a:t>indicazioni   che   la</a:t>
                      </a:r>
                      <a:r>
                        <a:rPr lang="it-IT" sz="1200" kern="1200" baseline="0" dirty="0" smtClean="0">
                          <a:solidFill>
                            <a:schemeClr val="dk1"/>
                          </a:solidFill>
                          <a:effectLst/>
                          <a:latin typeface="Arial"/>
                          <a:ea typeface="+mn-ea"/>
                          <a:cs typeface="Arial"/>
                        </a:rPr>
                        <a:t> </a:t>
                      </a:r>
                      <a:r>
                        <a:rPr lang="it-IT" sz="1200" kern="1200" dirty="0" smtClean="0">
                          <a:solidFill>
                            <a:schemeClr val="dk1"/>
                          </a:solidFill>
                          <a:effectLst/>
                          <a:latin typeface="Arial"/>
                          <a:ea typeface="+mn-ea"/>
                          <a:cs typeface="Arial"/>
                        </a:rPr>
                        <a:t>Direzione</a:t>
                      </a:r>
                      <a:r>
                        <a:rPr lang="it-IT" sz="1200" kern="1200" baseline="0" dirty="0" smtClean="0">
                          <a:solidFill>
                            <a:schemeClr val="dk1"/>
                          </a:solidFill>
                          <a:effectLst/>
                          <a:latin typeface="Arial"/>
                          <a:ea typeface="+mn-ea"/>
                          <a:cs typeface="Arial"/>
                        </a:rPr>
                        <a:t> </a:t>
                      </a:r>
                      <a:r>
                        <a:rPr lang="it-IT" sz="1200" kern="1200" dirty="0" smtClean="0">
                          <a:solidFill>
                            <a:schemeClr val="dk1"/>
                          </a:solidFill>
                          <a:effectLst/>
                          <a:latin typeface="Arial"/>
                          <a:ea typeface="+mn-ea"/>
                          <a:cs typeface="Arial"/>
                        </a:rPr>
                        <a:t>sia incline a manipolare i dati di bilancio;</a:t>
                      </a:r>
                    </a:p>
                    <a:p>
                      <a:pPr marL="228600" lvl="0" indent="-228600">
                        <a:buFont typeface="+mj-lt"/>
                        <a:buAutoNum type="alphaLcParenR"/>
                      </a:pPr>
                      <a:r>
                        <a:rPr lang="it-IT" sz="1200" kern="1200" dirty="0" smtClean="0">
                          <a:solidFill>
                            <a:schemeClr val="dk1"/>
                          </a:solidFill>
                          <a:effectLst/>
                          <a:latin typeface="Arial"/>
                          <a:ea typeface="+mn-ea"/>
                          <a:cs typeface="Arial"/>
                        </a:rPr>
                        <a:t>violazioni della normativa di settore che diano luogo a sanzioni significative;</a:t>
                      </a:r>
                    </a:p>
                    <a:p>
                      <a:pPr marL="228600" lvl="0" indent="-228600">
                        <a:buFont typeface="+mj-lt"/>
                        <a:buAutoNum type="alphaLcParenR"/>
                      </a:pPr>
                      <a:r>
                        <a:rPr lang="it-IT" sz="1200" kern="1200" dirty="0" smtClean="0">
                          <a:solidFill>
                            <a:schemeClr val="dk1"/>
                          </a:solidFill>
                          <a:effectLst/>
                          <a:latin typeface="Arial"/>
                          <a:ea typeface="+mn-ea"/>
                          <a:cs typeface="Arial"/>
                        </a:rPr>
                        <a:t>problemi di finanziamento o solvibilità;</a:t>
                      </a:r>
                    </a:p>
                    <a:p>
                      <a:pPr marL="228600" lvl="0" indent="-228600">
                        <a:buFont typeface="+mj-lt"/>
                        <a:buAutoNum type="alphaLcParenR"/>
                      </a:pPr>
                      <a:r>
                        <a:rPr lang="it-IT" sz="1200" kern="1200" dirty="0" smtClean="0">
                          <a:solidFill>
                            <a:schemeClr val="dk1"/>
                          </a:solidFill>
                          <a:effectLst/>
                          <a:latin typeface="Arial"/>
                          <a:ea typeface="+mn-ea"/>
                          <a:cs typeface="Arial"/>
                        </a:rPr>
                        <a:t>Elevato</a:t>
                      </a:r>
                      <a:r>
                        <a:rPr lang="it-IT" sz="1200" kern="1200" baseline="0" dirty="0" smtClean="0">
                          <a:solidFill>
                            <a:schemeClr val="dk1"/>
                          </a:solidFill>
                          <a:effectLst/>
                          <a:latin typeface="Arial"/>
                          <a:ea typeface="+mn-ea"/>
                          <a:cs typeface="Arial"/>
                        </a:rPr>
                        <a:t> </a:t>
                      </a:r>
                      <a:r>
                        <a:rPr lang="it-IT" sz="1200" kern="1200" dirty="0" smtClean="0">
                          <a:solidFill>
                            <a:schemeClr val="dk1"/>
                          </a:solidFill>
                          <a:effectLst/>
                          <a:latin typeface="Arial"/>
                          <a:ea typeface="+mn-ea"/>
                          <a:cs typeface="Arial"/>
                        </a:rPr>
                        <a:t>interesse</a:t>
                      </a:r>
                      <a:r>
                        <a:rPr lang="it-IT" sz="1200" kern="1200" baseline="0" dirty="0" smtClean="0">
                          <a:solidFill>
                            <a:schemeClr val="dk1"/>
                          </a:solidFill>
                          <a:effectLst/>
                          <a:latin typeface="Arial"/>
                          <a:ea typeface="+mn-ea"/>
                          <a:cs typeface="Arial"/>
                        </a:rPr>
                        <a:t> </a:t>
                      </a:r>
                      <a:r>
                        <a:rPr lang="it-IT" sz="1200" kern="1200" dirty="0" smtClean="0">
                          <a:solidFill>
                            <a:schemeClr val="dk1"/>
                          </a:solidFill>
                          <a:effectLst/>
                          <a:latin typeface="Arial"/>
                          <a:ea typeface="+mn-ea"/>
                          <a:cs typeface="Arial"/>
                        </a:rPr>
                        <a:t>da</a:t>
                      </a:r>
                      <a:r>
                        <a:rPr lang="it-IT" sz="1200" kern="1200" baseline="0" dirty="0" smtClean="0">
                          <a:solidFill>
                            <a:schemeClr val="dk1"/>
                          </a:solidFill>
                          <a:effectLst/>
                          <a:latin typeface="Arial"/>
                          <a:ea typeface="+mn-ea"/>
                          <a:cs typeface="Arial"/>
                        </a:rPr>
                        <a:t> </a:t>
                      </a:r>
                      <a:r>
                        <a:rPr lang="it-IT" sz="1200" kern="1200" dirty="0" smtClean="0">
                          <a:solidFill>
                            <a:schemeClr val="dk1"/>
                          </a:solidFill>
                          <a:effectLst/>
                          <a:latin typeface="Arial"/>
                          <a:ea typeface="+mn-ea"/>
                          <a:cs typeface="Arial"/>
                        </a:rPr>
                        <a:t>parte	dei</a:t>
                      </a:r>
                      <a:r>
                        <a:rPr lang="it-IT" sz="1200" kern="1200" baseline="0" dirty="0" smtClean="0">
                          <a:solidFill>
                            <a:schemeClr val="dk1"/>
                          </a:solidFill>
                          <a:effectLst/>
                          <a:latin typeface="Arial"/>
                          <a:ea typeface="+mn-ea"/>
                          <a:cs typeface="Arial"/>
                        </a:rPr>
                        <a:t> </a:t>
                      </a:r>
                      <a:r>
                        <a:rPr lang="it-IT" sz="1200" kern="1200" dirty="0" smtClean="0">
                          <a:solidFill>
                            <a:schemeClr val="dk1"/>
                          </a:solidFill>
                          <a:effectLst/>
                          <a:latin typeface="Arial"/>
                          <a:ea typeface="+mn-ea"/>
                          <a:cs typeface="Arial"/>
                        </a:rPr>
                        <a:t>mezzi</a:t>
                      </a:r>
                      <a:r>
                        <a:rPr lang="it-IT" sz="1200" kern="1200" baseline="0" dirty="0" smtClean="0">
                          <a:solidFill>
                            <a:schemeClr val="dk1"/>
                          </a:solidFill>
                          <a:effectLst/>
                          <a:latin typeface="Arial"/>
                          <a:ea typeface="+mn-ea"/>
                          <a:cs typeface="Arial"/>
                        </a:rPr>
                        <a:t> </a:t>
                      </a:r>
                      <a:r>
                        <a:rPr lang="it-IT" sz="1200" kern="1200" dirty="0" smtClean="0">
                          <a:solidFill>
                            <a:schemeClr val="dk1"/>
                          </a:solidFill>
                          <a:effectLst/>
                          <a:latin typeface="Arial"/>
                          <a:ea typeface="+mn-ea"/>
                          <a:cs typeface="Arial"/>
                        </a:rPr>
                        <a:t>di comunicazione per l’azienda o i suoi dirigenti;</a:t>
                      </a:r>
                    </a:p>
                    <a:p>
                      <a:pPr marL="228600" lvl="0" indent="-228600">
                        <a:buFont typeface="+mj-lt"/>
                        <a:buAutoNum type="alphaLcParenR"/>
                      </a:pPr>
                      <a:r>
                        <a:rPr lang="it-IT" sz="1200" kern="1200" dirty="0" smtClean="0">
                          <a:solidFill>
                            <a:schemeClr val="dk1"/>
                          </a:solidFill>
                          <a:effectLst/>
                          <a:latin typeface="Arial"/>
                          <a:ea typeface="+mn-ea"/>
                          <a:cs typeface="Arial"/>
                        </a:rPr>
                        <a:t>tendenze e risultati economici del settore;</a:t>
                      </a:r>
                    </a:p>
                    <a:p>
                      <a:pPr marL="228600" lvl="0" indent="-228600">
                        <a:buFont typeface="+mj-lt"/>
                        <a:buAutoNum type="alphaLcParenR"/>
                      </a:pPr>
                      <a:r>
                        <a:rPr lang="it-IT" sz="1200" kern="1200" dirty="0" smtClean="0">
                          <a:solidFill>
                            <a:schemeClr val="dk1"/>
                          </a:solidFill>
                          <a:effectLst/>
                          <a:latin typeface="Arial"/>
                          <a:ea typeface="+mn-ea"/>
                          <a:cs typeface="Arial"/>
                        </a:rPr>
                        <a:t>dirigenza	eccessivamente	prudente</a:t>
                      </a:r>
                      <a:r>
                        <a:rPr lang="it-IT" sz="1200" kern="1200" baseline="0" dirty="0" smtClean="0">
                          <a:solidFill>
                            <a:schemeClr val="dk1"/>
                          </a:solidFill>
                          <a:effectLst/>
                          <a:latin typeface="Arial"/>
                          <a:ea typeface="+mn-ea"/>
                          <a:cs typeface="Arial"/>
                        </a:rPr>
                        <a:t> </a:t>
                      </a:r>
                      <a:r>
                        <a:rPr lang="it-IT" sz="1200" kern="1200" dirty="0" smtClean="0">
                          <a:solidFill>
                            <a:schemeClr val="dk1"/>
                          </a:solidFill>
                          <a:effectLst/>
                          <a:latin typeface="Arial"/>
                          <a:ea typeface="+mn-ea"/>
                          <a:cs typeface="Arial"/>
                        </a:rPr>
                        <a:t>oppure eccessivamente ottimista;</a:t>
                      </a:r>
                    </a:p>
                    <a:p>
                      <a:pPr marL="228600" lvl="0" indent="-228600">
                        <a:buFont typeface="+mj-lt"/>
                        <a:buAutoNum type="alphaLcParenR"/>
                      </a:pPr>
                      <a:r>
                        <a:rPr lang="it-IT" sz="1200" kern="1200" dirty="0" smtClean="0">
                          <a:solidFill>
                            <a:schemeClr val="dk1"/>
                          </a:solidFill>
                          <a:effectLst/>
                          <a:latin typeface="Arial"/>
                          <a:ea typeface="+mn-ea"/>
                          <a:cs typeface="Arial"/>
                        </a:rPr>
                        <a:t>partecipazione ad operazioni ad alto rischio;</a:t>
                      </a:r>
                    </a:p>
                    <a:p>
                      <a:pPr marL="228600" lvl="0" indent="-228600">
                        <a:buFont typeface="+mj-lt"/>
                        <a:buAutoNum type="alphaLcParenR"/>
                      </a:pPr>
                      <a:r>
                        <a:rPr lang="it-IT" sz="1200" kern="1200" dirty="0" smtClean="0">
                          <a:solidFill>
                            <a:schemeClr val="dk1"/>
                          </a:solidFill>
                          <a:effectLst/>
                          <a:latin typeface="Arial"/>
                          <a:ea typeface="+mn-ea"/>
                          <a:cs typeface="Arial"/>
                        </a:rPr>
                        <a:t>tipologia di attività particolarmente rischiosa</a:t>
                      </a:r>
                      <a:r>
                        <a:rPr lang="it-IT" sz="1000" kern="1200" dirty="0" smtClean="0">
                          <a:solidFill>
                            <a:schemeClr val="dk1"/>
                          </a:solidFill>
                          <a:effectLst/>
                          <a:latin typeface="Arial"/>
                          <a:ea typeface="+mn-ea"/>
                          <a:cs typeface="Arial"/>
                        </a:rPr>
                        <a:t>;</a:t>
                      </a:r>
                    </a:p>
                    <a:p>
                      <a:pPr marL="228600" lvl="0" indent="-228600">
                        <a:buFont typeface="+mj-lt"/>
                        <a:buAutoNum type="alphaLcParenR"/>
                      </a:pPr>
                      <a:r>
                        <a:rPr lang="it-IT" sz="1000" kern="1200" dirty="0" smtClean="0">
                          <a:solidFill>
                            <a:schemeClr val="dk1"/>
                          </a:solidFill>
                          <a:effectLst/>
                          <a:latin typeface="Arial"/>
                          <a:ea typeface="+mn-ea"/>
                          <a:cs typeface="Arial"/>
                        </a:rPr>
                        <a:t>.</a:t>
                      </a:r>
                      <a:endParaRPr lang="it-IT" sz="1000" dirty="0">
                        <a:effectLst/>
                        <a:latin typeface="Arial"/>
                        <a:ea typeface="Arial Narrow" panose="020B0606020202030204" pitchFamily="34" charset="0"/>
                        <a:cs typeface="Arial"/>
                      </a:endParaRPr>
                    </a:p>
                  </a:txBody>
                  <a:tcPr marL="0" marR="0" marT="0" marB="0"/>
                </a:tc>
                <a:tc>
                  <a:txBody>
                    <a:bodyPr/>
                    <a:lstStyle/>
                    <a:p>
                      <a:endParaRPr lang="it-IT" sz="1800"/>
                    </a:p>
                  </a:txBody>
                  <a:tcPr marT="45708" marB="45708"/>
                </a:tc>
                <a:tc>
                  <a:txBody>
                    <a:bodyPr/>
                    <a:lstStyle/>
                    <a:p>
                      <a:endParaRPr lang="it-IT" sz="1800"/>
                    </a:p>
                  </a:txBody>
                  <a:tcPr marT="45708" marB="45708"/>
                </a:tc>
                <a:tc>
                  <a:txBody>
                    <a:bodyPr/>
                    <a:lstStyle/>
                    <a:p>
                      <a:endParaRPr lang="it-IT" sz="1800"/>
                    </a:p>
                  </a:txBody>
                  <a:tcPr marT="45708" marB="45708"/>
                </a:tc>
                <a:tc>
                  <a:txBody>
                    <a:bodyPr/>
                    <a:lstStyle/>
                    <a:p>
                      <a:endParaRPr lang="it-IT" sz="1800" dirty="0"/>
                    </a:p>
                  </a:txBody>
                  <a:tcPr marT="45708" marB="45708"/>
                </a:tc>
                <a:extLst>
                  <a:ext uri="{0D108BD9-81ED-4DB2-BD59-A6C34878D82A}">
                    <a16:rowId xmlns:a16="http://schemas.microsoft.com/office/drawing/2014/main" xmlns="" val="2757719246"/>
                  </a:ext>
                </a:extLst>
              </a:tr>
            </a:tbl>
          </a:graphicData>
        </a:graphic>
      </p:graphicFrame>
      <p:sp>
        <p:nvSpPr>
          <p:cNvPr id="2" name="Segnaposto piè di pagina 1"/>
          <p:cNvSpPr>
            <a:spLocks noGrp="1"/>
          </p:cNvSpPr>
          <p:nvPr>
            <p:ph type="ftr" sz="quarter" idx="11"/>
          </p:nvPr>
        </p:nvSpPr>
        <p:spPr>
          <a:xfrm>
            <a:off x="3124199" y="6462399"/>
            <a:ext cx="3552273"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2564004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a:xfrm>
            <a:off x="435505" y="201083"/>
            <a:ext cx="7739530" cy="1492332"/>
          </a:xfrm>
        </p:spPr>
        <p:txBody>
          <a:bodyPr/>
          <a:lstStyle/>
          <a:p>
            <a:pPr algn="ctr"/>
            <a:r>
              <a:rPr lang="it-IT" altLang="it-IT" sz="4000" dirty="0" smtClean="0">
                <a:solidFill>
                  <a:srgbClr val="C00000"/>
                </a:solidFill>
                <a:latin typeface="Arial"/>
                <a:cs typeface="Arial"/>
              </a:rPr>
              <a:t>Esempio di questionario relativo all’accettazione dell’incarico</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271265956"/>
              </p:ext>
            </p:extLst>
          </p:nvPr>
        </p:nvGraphicFramePr>
        <p:xfrm>
          <a:off x="435505" y="1738095"/>
          <a:ext cx="8569325" cy="4319426"/>
        </p:xfrm>
        <a:graphic>
          <a:graphicData uri="http://schemas.openxmlformats.org/drawingml/2006/table">
            <a:tbl>
              <a:tblPr firstRow="1" bandRow="1">
                <a:tableStyleId>{5C22544A-7EE6-4342-B048-85BDC9FD1C3A}</a:tableStyleId>
              </a:tblPr>
              <a:tblGrid>
                <a:gridCol w="4356671">
                  <a:extLst>
                    <a:ext uri="{9D8B030D-6E8A-4147-A177-3AD203B41FA5}">
                      <a16:colId xmlns:a16="http://schemas.microsoft.com/office/drawing/2014/main" xmlns="" val="2524400504"/>
                    </a:ext>
                  </a:extLst>
                </a:gridCol>
                <a:gridCol w="576064">
                  <a:extLst>
                    <a:ext uri="{9D8B030D-6E8A-4147-A177-3AD203B41FA5}">
                      <a16:colId xmlns:a16="http://schemas.microsoft.com/office/drawing/2014/main" xmlns="" val="2242878584"/>
                    </a:ext>
                  </a:extLst>
                </a:gridCol>
                <a:gridCol w="576064">
                  <a:extLst>
                    <a:ext uri="{9D8B030D-6E8A-4147-A177-3AD203B41FA5}">
                      <a16:colId xmlns:a16="http://schemas.microsoft.com/office/drawing/2014/main" xmlns="" val="1630014960"/>
                    </a:ext>
                  </a:extLst>
                </a:gridCol>
                <a:gridCol w="1512168">
                  <a:extLst>
                    <a:ext uri="{9D8B030D-6E8A-4147-A177-3AD203B41FA5}">
                      <a16:colId xmlns:a16="http://schemas.microsoft.com/office/drawing/2014/main" xmlns="" val="3591595123"/>
                    </a:ext>
                  </a:extLst>
                </a:gridCol>
                <a:gridCol w="1548358">
                  <a:extLst>
                    <a:ext uri="{9D8B030D-6E8A-4147-A177-3AD203B41FA5}">
                      <a16:colId xmlns:a16="http://schemas.microsoft.com/office/drawing/2014/main" xmlns="" val="3312048960"/>
                    </a:ext>
                  </a:extLst>
                </a:gridCol>
              </a:tblGrid>
              <a:tr h="661826">
                <a:tc>
                  <a:txBody>
                    <a:bodyPr/>
                    <a:lstStyle/>
                    <a:p>
                      <a:r>
                        <a:rPr lang="it-IT" sz="1800" b="1" kern="1200" dirty="0" smtClean="0">
                          <a:solidFill>
                            <a:schemeClr val="lt1"/>
                          </a:solidFill>
                          <a:effectLst/>
                          <a:latin typeface="+mn-lt"/>
                          <a:ea typeface="+mn-ea"/>
                          <a:cs typeface="+mn-cs"/>
                        </a:rPr>
                        <a:t>Descrizione</a:t>
                      </a:r>
                      <a:endParaRPr lang="it-IT" sz="1800" dirty="0"/>
                    </a:p>
                  </a:txBody>
                  <a:tcPr marT="45711" marB="45711"/>
                </a:tc>
                <a:tc>
                  <a:txBody>
                    <a:bodyPr/>
                    <a:lstStyle/>
                    <a:p>
                      <a:r>
                        <a:rPr lang="it-IT" sz="1800" b="1" kern="1200" dirty="0" smtClean="0">
                          <a:solidFill>
                            <a:schemeClr val="lt1"/>
                          </a:solidFill>
                          <a:effectLst/>
                          <a:latin typeface="+mn-lt"/>
                          <a:ea typeface="+mn-ea"/>
                          <a:cs typeface="+mn-cs"/>
                        </a:rPr>
                        <a:t>SÌ</a:t>
                      </a:r>
                      <a:endParaRPr lang="it-IT" sz="1800" dirty="0"/>
                    </a:p>
                  </a:txBody>
                  <a:tcPr marT="45711" marB="45711"/>
                </a:tc>
                <a:tc>
                  <a:txBody>
                    <a:bodyPr/>
                    <a:lstStyle/>
                    <a:p>
                      <a:r>
                        <a:rPr lang="it-IT" sz="1800" b="1" kern="1200" dirty="0" smtClean="0">
                          <a:solidFill>
                            <a:schemeClr val="lt1"/>
                          </a:solidFill>
                          <a:effectLst/>
                          <a:latin typeface="+mn-lt"/>
                          <a:ea typeface="+mn-ea"/>
                          <a:cs typeface="+mn-cs"/>
                        </a:rPr>
                        <a:t>NO</a:t>
                      </a:r>
                      <a:endParaRPr lang="it-IT" sz="1800" dirty="0"/>
                    </a:p>
                  </a:txBody>
                  <a:tcPr marT="45711" marB="45711"/>
                </a:tc>
                <a:tc>
                  <a:txBody>
                    <a:bodyPr/>
                    <a:lstStyle/>
                    <a:p>
                      <a:r>
                        <a:rPr lang="it-IT" sz="1800" b="1" kern="1200" dirty="0" smtClean="0">
                          <a:solidFill>
                            <a:schemeClr val="lt1"/>
                          </a:solidFill>
                          <a:effectLst/>
                          <a:latin typeface="+mn-lt"/>
                          <a:ea typeface="+mn-ea"/>
                          <a:cs typeface="+mn-cs"/>
                        </a:rPr>
                        <a:t>Non applicabile</a:t>
                      </a:r>
                      <a:endParaRPr lang="it-IT" sz="1800" dirty="0"/>
                    </a:p>
                  </a:txBody>
                  <a:tcPr marT="45711" marB="45711"/>
                </a:tc>
                <a:tc>
                  <a:txBody>
                    <a:bodyPr/>
                    <a:lstStyle/>
                    <a:p>
                      <a:r>
                        <a:rPr lang="it-IT" sz="1800" b="1" kern="1200" dirty="0" smtClean="0">
                          <a:solidFill>
                            <a:schemeClr val="lt1"/>
                          </a:solidFill>
                          <a:effectLst/>
                          <a:latin typeface="+mn-lt"/>
                          <a:ea typeface="+mn-ea"/>
                          <a:cs typeface="+mn-cs"/>
                        </a:rPr>
                        <a:t>Commenti</a:t>
                      </a:r>
                      <a:endParaRPr lang="it-IT" sz="1800" dirty="0"/>
                    </a:p>
                  </a:txBody>
                  <a:tcPr marT="45711" marB="45711"/>
                </a:tc>
                <a:extLst>
                  <a:ext uri="{0D108BD9-81ED-4DB2-BD59-A6C34878D82A}">
                    <a16:rowId xmlns:a16="http://schemas.microsoft.com/office/drawing/2014/main" xmlns="" val="765451750"/>
                  </a:ext>
                </a:extLst>
              </a:tr>
              <a:tr h="3526470">
                <a:tc>
                  <a:txBody>
                    <a:bodyPr/>
                    <a:lstStyle/>
                    <a:p>
                      <a:pPr marL="228600" lvl="0" indent="-228600">
                        <a:buFont typeface="+mj-lt"/>
                        <a:buAutoNum type="alphaLcParenR" startAt="10"/>
                      </a:pPr>
                      <a:r>
                        <a:rPr lang="it-IT" sz="1200" kern="1200" dirty="0" smtClean="0">
                          <a:solidFill>
                            <a:schemeClr val="dk1"/>
                          </a:solidFill>
                          <a:effectLst/>
                          <a:latin typeface="Arial"/>
                          <a:ea typeface="+mn-ea"/>
                          <a:cs typeface="Arial"/>
                        </a:rPr>
                        <a:t>sistemi contabili ritenuti poco affidabili ovvero particolarmente complessi;</a:t>
                      </a:r>
                    </a:p>
                    <a:p>
                      <a:pPr marL="228600" lvl="0" indent="-228600">
                        <a:buFont typeface="+mj-lt"/>
                        <a:buAutoNum type="alphaLcParenR" startAt="10"/>
                      </a:pPr>
                      <a:r>
                        <a:rPr lang="it-IT" sz="1200" kern="1200" dirty="0" smtClean="0">
                          <a:solidFill>
                            <a:schemeClr val="dk1"/>
                          </a:solidFill>
                          <a:effectLst/>
                          <a:latin typeface="Arial"/>
                          <a:ea typeface="+mn-ea"/>
                          <a:cs typeface="Arial"/>
                        </a:rPr>
                        <a:t>operazioni significative o che esulano dal normale svolgimento dell’attività aziendale sia con terzi che con parti correlate;</a:t>
                      </a:r>
                    </a:p>
                    <a:p>
                      <a:pPr marL="228600" lvl="0" indent="-228600">
                        <a:buFont typeface="+mj-lt"/>
                        <a:buAutoNum type="alphaLcParenR" startAt="10"/>
                      </a:pPr>
                      <a:r>
                        <a:rPr lang="it-IT" sz="1200" kern="1200" dirty="0" smtClean="0">
                          <a:solidFill>
                            <a:schemeClr val="dk1"/>
                          </a:solidFill>
                          <a:effectLst/>
                          <a:latin typeface="Arial"/>
                          <a:ea typeface="+mn-ea"/>
                          <a:cs typeface="Arial"/>
                        </a:rPr>
                        <a:t>operazioni complesse o straordinarie;</a:t>
                      </a:r>
                    </a:p>
                    <a:p>
                      <a:pPr marL="228600" lvl="0" indent="-228600">
                        <a:buFont typeface="+mj-lt"/>
                        <a:buAutoNum type="alphaLcParenR" startAt="10"/>
                      </a:pPr>
                      <a:r>
                        <a:rPr lang="it-IT" sz="1200" kern="1200" dirty="0" smtClean="0">
                          <a:solidFill>
                            <a:schemeClr val="dk1"/>
                          </a:solidFill>
                          <a:effectLst/>
                          <a:latin typeface="Arial"/>
                          <a:ea typeface="+mn-ea"/>
                          <a:cs typeface="Arial"/>
                        </a:rPr>
                        <a:t>saldi di bilancio significativi oggetto di stima;</a:t>
                      </a:r>
                    </a:p>
                    <a:p>
                      <a:pPr marL="228600" lvl="0" indent="-228600">
                        <a:buFont typeface="+mj-lt"/>
                        <a:buAutoNum type="alphaLcParenR" startAt="10"/>
                      </a:pPr>
                      <a:r>
                        <a:rPr lang="it-IT" sz="1200" kern="1200" dirty="0" smtClean="0">
                          <a:solidFill>
                            <a:schemeClr val="dk1"/>
                          </a:solidFill>
                          <a:effectLst/>
                          <a:latin typeface="Arial"/>
                          <a:ea typeface="+mn-ea"/>
                          <a:cs typeface="Arial"/>
                        </a:rPr>
                        <a:t>struttura aziendale od operativa insolita oppure complessa;</a:t>
                      </a:r>
                    </a:p>
                    <a:p>
                      <a:pPr marL="228600" lvl="0" indent="-228600">
                        <a:buFont typeface="+mj-lt"/>
                        <a:buAutoNum type="alphaLcParenR" startAt="10"/>
                      </a:pPr>
                      <a:r>
                        <a:rPr lang="it-IT" sz="1200" kern="1200" dirty="0" smtClean="0">
                          <a:solidFill>
                            <a:schemeClr val="dk1"/>
                          </a:solidFill>
                          <a:effectLst/>
                          <a:latin typeface="Arial"/>
                          <a:ea typeface="+mn-ea"/>
                          <a:cs typeface="Arial"/>
                        </a:rPr>
                        <a:t>controlli deboli o dirigenza debole;</a:t>
                      </a:r>
                    </a:p>
                    <a:p>
                      <a:pPr marL="228600" lvl="0" indent="-228600">
                        <a:buFont typeface="+mj-lt"/>
                        <a:buAutoNum type="alphaLcParenR" startAt="10"/>
                      </a:pPr>
                      <a:r>
                        <a:rPr lang="it-IT" sz="1200" kern="1200" dirty="0" smtClean="0">
                          <a:solidFill>
                            <a:schemeClr val="dk1"/>
                          </a:solidFill>
                          <a:effectLst/>
                          <a:latin typeface="Arial"/>
                          <a:ea typeface="+mn-ea"/>
                          <a:cs typeface="Arial"/>
                        </a:rPr>
                        <a:t>assenza di politiche contabili chiare per il riconoscimento dei ricavi;</a:t>
                      </a:r>
                    </a:p>
                    <a:p>
                      <a:pPr marL="228600" lvl="0" indent="-228600">
                        <a:buFont typeface="+mj-lt"/>
                        <a:buAutoNum type="alphaLcParenR" startAt="10"/>
                      </a:pPr>
                      <a:r>
                        <a:rPr lang="it-IT" sz="1200" kern="1200" dirty="0" smtClean="0">
                          <a:solidFill>
                            <a:schemeClr val="dk1"/>
                          </a:solidFill>
                          <a:effectLst/>
                          <a:latin typeface="Arial"/>
                          <a:ea typeface="+mn-ea"/>
                          <a:cs typeface="Arial"/>
                        </a:rPr>
                        <a:t>impatto significativo di cambiamenti tecnologici sul settore o sull’attività;</a:t>
                      </a:r>
                    </a:p>
                    <a:p>
                      <a:pPr marL="228600" lvl="0" indent="-228600">
                        <a:buFont typeface="+mj-lt"/>
                        <a:buAutoNum type="alphaLcParenR" startAt="10"/>
                      </a:pPr>
                      <a:r>
                        <a:rPr lang="it-IT" sz="1200" kern="1200" dirty="0" smtClean="0">
                          <a:solidFill>
                            <a:schemeClr val="dk1"/>
                          </a:solidFill>
                          <a:effectLst/>
                          <a:latin typeface="Arial"/>
                          <a:ea typeface="+mn-ea"/>
                          <a:cs typeface="Arial"/>
                        </a:rPr>
                        <a:t>significativi benefici potenziali per la dirigenza che dipendono da risultati aziendali (economici e/o finanziari) positivi;</a:t>
                      </a:r>
                    </a:p>
                    <a:p>
                      <a:pPr marL="228600" lvl="0" indent="-228600">
                        <a:buFont typeface="+mj-lt"/>
                        <a:buAutoNum type="alphaLcParenR" startAt="10"/>
                      </a:pPr>
                      <a:r>
                        <a:rPr lang="it-IT" sz="1200" kern="1200" dirty="0" smtClean="0">
                          <a:solidFill>
                            <a:schemeClr val="dk1"/>
                          </a:solidFill>
                          <a:effectLst/>
                          <a:latin typeface="Arial"/>
                          <a:ea typeface="+mn-ea"/>
                          <a:cs typeface="Arial"/>
                        </a:rPr>
                        <a:t>problemi di competenza o reputazione della dirigenza;</a:t>
                      </a:r>
                    </a:p>
                    <a:p>
                      <a:pPr marL="228600" lvl="0" indent="-228600">
                        <a:buFont typeface="+mj-lt"/>
                        <a:buAutoNum type="alphaLcParenR" startAt="10"/>
                      </a:pPr>
                      <a:r>
                        <a:rPr lang="it-IT" sz="1200" kern="1200" dirty="0" smtClean="0">
                          <a:solidFill>
                            <a:schemeClr val="dk1"/>
                          </a:solidFill>
                          <a:effectLst/>
                          <a:latin typeface="Arial"/>
                          <a:ea typeface="+mn-ea"/>
                          <a:cs typeface="Arial"/>
                        </a:rPr>
                        <a:t>cambiamenti recenti di dirigenti, dipendenti con funzioni chiave, personale dell’ufficio contabilità, consulenti legali e fiscali;</a:t>
                      </a:r>
                    </a:p>
                    <a:p>
                      <a:pPr marL="228600" indent="-228600">
                        <a:buFont typeface="+mj-lt"/>
                        <a:buAutoNum type="alphaLcParenR" startAt="10"/>
                      </a:pPr>
                      <a:r>
                        <a:rPr lang="it-IT" sz="1200" kern="1200" dirty="0" smtClean="0">
                          <a:solidFill>
                            <a:schemeClr val="dk1"/>
                          </a:solidFill>
                          <a:effectLst/>
                          <a:latin typeface="Arial"/>
                          <a:ea typeface="+mn-ea"/>
                          <a:cs typeface="Arial"/>
                        </a:rPr>
                        <a:t>rispetto degli obblighi di pubblicazione di bilancio.</a:t>
                      </a:r>
                      <a:endParaRPr lang="it-IT" sz="1200" dirty="0">
                        <a:effectLst/>
                        <a:latin typeface="Arial"/>
                        <a:ea typeface="Arial Narrow" panose="020B0606020202030204" pitchFamily="34" charset="0"/>
                        <a:cs typeface="Arial"/>
                      </a:endParaRPr>
                    </a:p>
                  </a:txBody>
                  <a:tcPr marL="0" marR="0" marT="0" marB="0"/>
                </a:tc>
                <a:tc>
                  <a:txBody>
                    <a:bodyPr/>
                    <a:lstStyle/>
                    <a:p>
                      <a:endParaRPr lang="it-IT" sz="1800" dirty="0"/>
                    </a:p>
                  </a:txBody>
                  <a:tcPr marT="45711" marB="45711"/>
                </a:tc>
                <a:tc>
                  <a:txBody>
                    <a:bodyPr/>
                    <a:lstStyle/>
                    <a:p>
                      <a:endParaRPr lang="it-IT" sz="1800" dirty="0"/>
                    </a:p>
                  </a:txBody>
                  <a:tcPr marT="45711" marB="45711"/>
                </a:tc>
                <a:tc>
                  <a:txBody>
                    <a:bodyPr/>
                    <a:lstStyle/>
                    <a:p>
                      <a:endParaRPr lang="it-IT" sz="1800" dirty="0"/>
                    </a:p>
                  </a:txBody>
                  <a:tcPr marT="45711" marB="45711"/>
                </a:tc>
                <a:tc>
                  <a:txBody>
                    <a:bodyPr/>
                    <a:lstStyle/>
                    <a:p>
                      <a:endParaRPr lang="it-IT" sz="1800" dirty="0"/>
                    </a:p>
                  </a:txBody>
                  <a:tcPr marT="45711" marB="45711"/>
                </a:tc>
                <a:extLst>
                  <a:ext uri="{0D108BD9-81ED-4DB2-BD59-A6C34878D82A}">
                    <a16:rowId xmlns:a16="http://schemas.microsoft.com/office/drawing/2014/main" xmlns="" val="2757719246"/>
                  </a:ext>
                </a:extLst>
              </a:tr>
            </a:tbl>
          </a:graphicData>
        </a:graphic>
      </p:graphicFrame>
      <p:sp>
        <p:nvSpPr>
          <p:cNvPr id="2" name="Segnaposto piè di pagina 1"/>
          <p:cNvSpPr>
            <a:spLocks noGrp="1"/>
          </p:cNvSpPr>
          <p:nvPr>
            <p:ph type="ftr" sz="quarter" idx="11"/>
          </p:nvPr>
        </p:nvSpPr>
        <p:spPr>
          <a:xfrm>
            <a:off x="3221065" y="6413139"/>
            <a:ext cx="3452185" cy="365125"/>
          </a:xfrm>
        </p:spPr>
        <p:txBody>
          <a:bodyPr/>
          <a:lstStyle/>
          <a:p>
            <a:pPr algn="ctr"/>
            <a:r>
              <a:rPr lang="it-IT" dirty="0" smtClean="0">
                <a:solidFill>
                  <a:schemeClr val="tx1"/>
                </a:solidFill>
                <a:latin typeface="Arial" panose="020B0604020202020204" pitchFamily="34" charset="0"/>
                <a:cs typeface="Arial" panose="020B0604020202020204" pitchFamily="34" charset="0"/>
              </a:rPr>
              <a:t>Fabrizio Dominici Dottore Commercialista</a:t>
            </a:r>
          </a:p>
          <a:p>
            <a:pPr algn="ctr"/>
            <a:r>
              <a:rPr lang="it-IT" dirty="0" smtClean="0">
                <a:solidFill>
                  <a:schemeClr val="tx1"/>
                </a:solidFill>
                <a:latin typeface="Arial" panose="020B0604020202020204" pitchFamily="34" charset="0"/>
                <a:cs typeface="Arial" panose="020B0604020202020204" pitchFamily="34" charset="0"/>
              </a:rPr>
              <a:t> Revisore Legale Pubblicista</a:t>
            </a:r>
            <a:endParaRPr lang="it-IT"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866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
          <p:cNvSpPr>
            <a:spLocks noGrp="1"/>
          </p:cNvSpPr>
          <p:nvPr>
            <p:ph type="title"/>
          </p:nvPr>
        </p:nvSpPr>
        <p:spPr>
          <a:xfrm>
            <a:off x="476217" y="92609"/>
            <a:ext cx="7500394" cy="1653725"/>
          </a:xfrm>
        </p:spPr>
        <p:txBody>
          <a:bodyPr/>
          <a:lstStyle/>
          <a:p>
            <a:r>
              <a:rPr lang="it-IT" altLang="it-IT" sz="4000" dirty="0" smtClean="0">
                <a:solidFill>
                  <a:srgbClr val="C00000"/>
                </a:solidFill>
                <a:latin typeface="Arial"/>
                <a:cs typeface="Arial"/>
              </a:rPr>
              <a:t>Esempio di questionario relativo all’accettazione dell’incarico</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74835988"/>
              </p:ext>
            </p:extLst>
          </p:nvPr>
        </p:nvGraphicFramePr>
        <p:xfrm>
          <a:off x="476217" y="1746333"/>
          <a:ext cx="8380446" cy="4815834"/>
        </p:xfrm>
        <a:graphic>
          <a:graphicData uri="http://schemas.openxmlformats.org/drawingml/2006/table">
            <a:tbl>
              <a:tblPr firstRow="1" bandRow="1">
                <a:tableStyleId>{5C22544A-7EE6-4342-B048-85BDC9FD1C3A}</a:tableStyleId>
              </a:tblPr>
              <a:tblGrid>
                <a:gridCol w="4273023">
                  <a:extLst>
                    <a:ext uri="{9D8B030D-6E8A-4147-A177-3AD203B41FA5}">
                      <a16:colId xmlns:a16="http://schemas.microsoft.com/office/drawing/2014/main" xmlns="" val="2524400504"/>
                    </a:ext>
                  </a:extLst>
                </a:gridCol>
                <a:gridCol w="550988">
                  <a:extLst>
                    <a:ext uri="{9D8B030D-6E8A-4147-A177-3AD203B41FA5}">
                      <a16:colId xmlns:a16="http://schemas.microsoft.com/office/drawing/2014/main" xmlns="" val="2242878584"/>
                    </a:ext>
                  </a:extLst>
                </a:gridCol>
                <a:gridCol w="563367">
                  <a:extLst>
                    <a:ext uri="{9D8B030D-6E8A-4147-A177-3AD203B41FA5}">
                      <a16:colId xmlns:a16="http://schemas.microsoft.com/office/drawing/2014/main" xmlns="" val="1630014960"/>
                    </a:ext>
                  </a:extLst>
                </a:gridCol>
                <a:gridCol w="1478838">
                  <a:extLst>
                    <a:ext uri="{9D8B030D-6E8A-4147-A177-3AD203B41FA5}">
                      <a16:colId xmlns:a16="http://schemas.microsoft.com/office/drawing/2014/main" xmlns="" val="3591595123"/>
                    </a:ext>
                  </a:extLst>
                </a:gridCol>
                <a:gridCol w="1514230">
                  <a:extLst>
                    <a:ext uri="{9D8B030D-6E8A-4147-A177-3AD203B41FA5}">
                      <a16:colId xmlns:a16="http://schemas.microsoft.com/office/drawing/2014/main" xmlns="" val="3312048960"/>
                    </a:ext>
                  </a:extLst>
                </a:gridCol>
              </a:tblGrid>
              <a:tr h="629674">
                <a:tc>
                  <a:txBody>
                    <a:bodyPr/>
                    <a:lstStyle/>
                    <a:p>
                      <a:r>
                        <a:rPr lang="it-IT" sz="1800" b="1" kern="1200" dirty="0" smtClean="0">
                          <a:solidFill>
                            <a:schemeClr val="lt1"/>
                          </a:solidFill>
                          <a:effectLst/>
                          <a:latin typeface="Arial"/>
                          <a:ea typeface="+mn-ea"/>
                          <a:cs typeface="Arial"/>
                        </a:rPr>
                        <a:t>Descrizione</a:t>
                      </a:r>
                      <a:endParaRPr lang="it-IT" sz="1800" dirty="0">
                        <a:latin typeface="Arial"/>
                        <a:cs typeface="Arial"/>
                      </a:endParaRPr>
                    </a:p>
                  </a:txBody>
                  <a:tcPr marT="45717" marB="45717"/>
                </a:tc>
                <a:tc>
                  <a:txBody>
                    <a:bodyPr/>
                    <a:lstStyle/>
                    <a:p>
                      <a:r>
                        <a:rPr lang="it-IT" sz="1800" b="1" kern="1200" dirty="0" smtClean="0">
                          <a:solidFill>
                            <a:schemeClr val="lt1"/>
                          </a:solidFill>
                          <a:effectLst/>
                          <a:latin typeface="+mn-lt"/>
                          <a:ea typeface="+mn-ea"/>
                          <a:cs typeface="+mn-cs"/>
                        </a:rPr>
                        <a:t>SÌ</a:t>
                      </a:r>
                      <a:endParaRPr lang="it-IT" sz="1800" dirty="0"/>
                    </a:p>
                  </a:txBody>
                  <a:tcPr marT="45717" marB="45717"/>
                </a:tc>
                <a:tc>
                  <a:txBody>
                    <a:bodyPr/>
                    <a:lstStyle/>
                    <a:p>
                      <a:r>
                        <a:rPr lang="it-IT" sz="1800" b="1" kern="1200" dirty="0" smtClean="0">
                          <a:solidFill>
                            <a:schemeClr val="lt1"/>
                          </a:solidFill>
                          <a:effectLst/>
                          <a:latin typeface="+mn-lt"/>
                          <a:ea typeface="+mn-ea"/>
                          <a:cs typeface="+mn-cs"/>
                        </a:rPr>
                        <a:t>NO</a:t>
                      </a:r>
                      <a:endParaRPr lang="it-IT" sz="1800" dirty="0"/>
                    </a:p>
                  </a:txBody>
                  <a:tcPr marT="45717" marB="45717"/>
                </a:tc>
                <a:tc>
                  <a:txBody>
                    <a:bodyPr/>
                    <a:lstStyle/>
                    <a:p>
                      <a:r>
                        <a:rPr lang="it-IT" sz="1800" b="1" kern="1200" dirty="0" smtClean="0">
                          <a:solidFill>
                            <a:schemeClr val="lt1"/>
                          </a:solidFill>
                          <a:effectLst/>
                          <a:latin typeface="+mn-lt"/>
                          <a:ea typeface="+mn-ea"/>
                          <a:cs typeface="+mn-cs"/>
                        </a:rPr>
                        <a:t>Non applicabile</a:t>
                      </a:r>
                      <a:endParaRPr lang="it-IT" sz="1800" dirty="0"/>
                    </a:p>
                  </a:txBody>
                  <a:tcPr marT="45717" marB="45717"/>
                </a:tc>
                <a:tc>
                  <a:txBody>
                    <a:bodyPr/>
                    <a:lstStyle/>
                    <a:p>
                      <a:r>
                        <a:rPr lang="it-IT" sz="1800" b="1" kern="1200" dirty="0" smtClean="0">
                          <a:solidFill>
                            <a:schemeClr val="lt1"/>
                          </a:solidFill>
                          <a:effectLst/>
                          <a:latin typeface="+mn-lt"/>
                          <a:ea typeface="+mn-ea"/>
                          <a:cs typeface="+mn-cs"/>
                        </a:rPr>
                        <a:t>Commenti</a:t>
                      </a:r>
                      <a:endParaRPr lang="it-IT" sz="1800" dirty="0"/>
                    </a:p>
                  </a:txBody>
                  <a:tcPr marT="45717" marB="45717"/>
                </a:tc>
                <a:extLst>
                  <a:ext uri="{0D108BD9-81ED-4DB2-BD59-A6C34878D82A}">
                    <a16:rowId xmlns:a16="http://schemas.microsoft.com/office/drawing/2014/main" xmlns="" val="765451750"/>
                  </a:ext>
                </a:extLst>
              </a:tr>
              <a:tr h="4107911">
                <a:tc>
                  <a:txBody>
                    <a:bodyPr/>
                    <a:lstStyle/>
                    <a:p>
                      <a:r>
                        <a:rPr lang="it-IT" sz="1000" kern="1200" dirty="0" smtClean="0">
                          <a:solidFill>
                            <a:schemeClr val="dk1"/>
                          </a:solidFill>
                          <a:effectLst/>
                          <a:latin typeface="Arial"/>
                          <a:ea typeface="+mn-ea"/>
                          <a:cs typeface="Arial"/>
                        </a:rPr>
                        <a:t>. </a:t>
                      </a:r>
                      <a:r>
                        <a:rPr lang="it-IT" sz="1100" b="1" kern="1200" dirty="0" smtClean="0">
                          <a:solidFill>
                            <a:schemeClr val="dk1"/>
                          </a:solidFill>
                          <a:effectLst/>
                          <a:latin typeface="Arial"/>
                          <a:ea typeface="+mn-ea"/>
                          <a:cs typeface="Arial"/>
                        </a:rPr>
                        <a:t>Chi sono i probabili utilizzatori del bilancio?</a:t>
                      </a:r>
                    </a:p>
                    <a:p>
                      <a:pPr marL="171450" lvl="0" indent="-171450">
                        <a:buFont typeface="Wingdings" panose="05000000000000000000" pitchFamily="2" charset="2"/>
                        <a:buChar char="§"/>
                      </a:pPr>
                      <a:r>
                        <a:rPr lang="it-IT" sz="1100" kern="1200" dirty="0" smtClean="0">
                          <a:solidFill>
                            <a:schemeClr val="dk1"/>
                          </a:solidFill>
                          <a:effectLst/>
                          <a:latin typeface="Arial"/>
                          <a:ea typeface="+mn-ea"/>
                          <a:cs typeface="Arial"/>
                        </a:rPr>
                        <a:t>banche</a:t>
                      </a:r>
                    </a:p>
                    <a:p>
                      <a:pPr marL="171450" lvl="0" indent="-171450">
                        <a:buFont typeface="Wingdings" panose="05000000000000000000" pitchFamily="2" charset="2"/>
                        <a:buChar char="§"/>
                      </a:pPr>
                      <a:r>
                        <a:rPr lang="it-IT" sz="1100" kern="1200" dirty="0" smtClean="0">
                          <a:solidFill>
                            <a:schemeClr val="dk1"/>
                          </a:solidFill>
                          <a:effectLst/>
                          <a:latin typeface="Arial"/>
                          <a:ea typeface="+mn-ea"/>
                          <a:cs typeface="Arial"/>
                        </a:rPr>
                        <a:t>autorità fiscali</a:t>
                      </a:r>
                    </a:p>
                    <a:p>
                      <a:pPr marL="171450" lvl="0" indent="-171450">
                        <a:buFont typeface="Wingdings" panose="05000000000000000000" pitchFamily="2" charset="2"/>
                        <a:buChar char="§"/>
                      </a:pPr>
                      <a:r>
                        <a:rPr lang="it-IT" sz="1100" kern="1200" dirty="0" smtClean="0">
                          <a:solidFill>
                            <a:schemeClr val="dk1"/>
                          </a:solidFill>
                          <a:effectLst/>
                          <a:latin typeface="Arial"/>
                          <a:ea typeface="+mn-ea"/>
                          <a:cs typeface="Arial"/>
                        </a:rPr>
                        <a:t>organismi di vigilanza</a:t>
                      </a:r>
                    </a:p>
                    <a:p>
                      <a:pPr marL="171450" lvl="0" indent="-171450">
                        <a:buFont typeface="Wingdings" panose="05000000000000000000" pitchFamily="2" charset="2"/>
                        <a:buChar char="§"/>
                      </a:pPr>
                      <a:r>
                        <a:rPr lang="it-IT" sz="1100" kern="1200" dirty="0" smtClean="0">
                          <a:solidFill>
                            <a:schemeClr val="dk1"/>
                          </a:solidFill>
                          <a:effectLst/>
                          <a:latin typeface="Arial"/>
                          <a:ea typeface="+mn-ea"/>
                          <a:cs typeface="Arial"/>
                        </a:rPr>
                        <a:t>i dirigenti del potenziale cliente</a:t>
                      </a:r>
                    </a:p>
                    <a:p>
                      <a:pPr marL="171450" lvl="0" indent="-171450">
                        <a:buFont typeface="Wingdings" panose="05000000000000000000" pitchFamily="2" charset="2"/>
                        <a:buChar char="§"/>
                      </a:pPr>
                      <a:r>
                        <a:rPr lang="it-IT" sz="1100" kern="1200" dirty="0" smtClean="0">
                          <a:solidFill>
                            <a:schemeClr val="dk1"/>
                          </a:solidFill>
                          <a:effectLst/>
                          <a:latin typeface="Arial"/>
                          <a:ea typeface="+mn-ea"/>
                          <a:cs typeface="Arial"/>
                        </a:rPr>
                        <a:t>i creditori del potenziale cliente</a:t>
                      </a:r>
                    </a:p>
                    <a:p>
                      <a:pPr marL="171450" lvl="0" indent="-171450">
                        <a:buFont typeface="Wingdings" panose="05000000000000000000" pitchFamily="2" charset="2"/>
                        <a:buChar char="§"/>
                      </a:pPr>
                      <a:r>
                        <a:rPr lang="it-IT" sz="1100" kern="1200" dirty="0" smtClean="0">
                          <a:solidFill>
                            <a:schemeClr val="dk1"/>
                          </a:solidFill>
                          <a:effectLst/>
                          <a:latin typeface="Arial"/>
                          <a:ea typeface="+mn-ea"/>
                          <a:cs typeface="Arial"/>
                        </a:rPr>
                        <a:t>potenziali investitori/acquirenti</a:t>
                      </a:r>
                    </a:p>
                    <a:p>
                      <a:pPr marL="171450" lvl="0" indent="-171450">
                        <a:buFont typeface="Wingdings" panose="05000000000000000000" pitchFamily="2" charset="2"/>
                        <a:buChar char="§"/>
                      </a:pPr>
                      <a:r>
                        <a:rPr lang="it-IT" sz="1100" kern="1200" dirty="0" smtClean="0">
                          <a:solidFill>
                            <a:schemeClr val="dk1"/>
                          </a:solidFill>
                          <a:effectLst/>
                          <a:latin typeface="Arial"/>
                          <a:ea typeface="+mn-ea"/>
                          <a:cs typeface="Arial"/>
                        </a:rPr>
                        <a:t>gli azionisti/i soci del potenziale cliente</a:t>
                      </a:r>
                    </a:p>
                    <a:p>
                      <a:pPr marL="171450" lvl="0" indent="-171450">
                        <a:buFont typeface="Wingdings" panose="05000000000000000000" pitchFamily="2" charset="2"/>
                        <a:buChar char="§"/>
                      </a:pPr>
                      <a:r>
                        <a:rPr lang="it-IT" sz="1100" kern="1200" dirty="0" smtClean="0">
                          <a:solidFill>
                            <a:schemeClr val="dk1"/>
                          </a:solidFill>
                          <a:effectLst/>
                          <a:latin typeface="Arial"/>
                          <a:ea typeface="+mn-ea"/>
                          <a:cs typeface="Arial"/>
                        </a:rPr>
                        <a:t>altri soggetti.</a:t>
                      </a:r>
                    </a:p>
                    <a:p>
                      <a:r>
                        <a:rPr lang="it-IT" sz="1100" kern="1200" dirty="0" smtClean="0">
                          <a:solidFill>
                            <a:schemeClr val="dk1"/>
                          </a:solidFill>
                          <a:effectLst/>
                          <a:latin typeface="Arial"/>
                          <a:ea typeface="+mn-ea"/>
                          <a:cs typeface="Arial"/>
                        </a:rPr>
                        <a:t> </a:t>
                      </a:r>
                    </a:p>
                    <a:p>
                      <a:pPr lvl="0"/>
                      <a:r>
                        <a:rPr lang="it-IT" sz="1100" kern="1200" dirty="0" smtClean="0">
                          <a:solidFill>
                            <a:schemeClr val="dk1"/>
                          </a:solidFill>
                          <a:effectLst/>
                          <a:latin typeface="Arial"/>
                          <a:ea typeface="+mn-ea"/>
                          <a:cs typeface="Arial"/>
                        </a:rPr>
                        <a:t>Si può ragionevolmente escludere l’esistenza di contenziosi con gli azionisti, i soci o terzi che saranno influenzati dal risultato dell’incarico?</a:t>
                      </a:r>
                    </a:p>
                    <a:p>
                      <a:r>
                        <a:rPr lang="it-IT" sz="1100" kern="1200" dirty="0" smtClean="0">
                          <a:solidFill>
                            <a:schemeClr val="dk1"/>
                          </a:solidFill>
                          <a:effectLst/>
                          <a:latin typeface="Arial"/>
                          <a:ea typeface="+mn-ea"/>
                          <a:cs typeface="Arial"/>
                        </a:rPr>
                        <a:t> </a:t>
                      </a:r>
                    </a:p>
                    <a:p>
                      <a:pPr lvl="0"/>
                      <a:r>
                        <a:rPr lang="it-IT" sz="1100" kern="1200" dirty="0" smtClean="0">
                          <a:solidFill>
                            <a:schemeClr val="dk1"/>
                          </a:solidFill>
                          <a:effectLst/>
                          <a:latin typeface="Arial"/>
                          <a:ea typeface="+mn-ea"/>
                          <a:cs typeface="Arial"/>
                        </a:rPr>
                        <a:t>Si può ragionevolmente escludere la presenza di</a:t>
                      </a:r>
                    </a:p>
                    <a:p>
                      <a:r>
                        <a:rPr lang="it-IT" sz="1100" kern="1200" dirty="0" smtClean="0">
                          <a:solidFill>
                            <a:schemeClr val="dk1"/>
                          </a:solidFill>
                          <a:effectLst/>
                          <a:latin typeface="Arial"/>
                          <a:ea typeface="+mn-ea"/>
                          <a:cs typeface="Arial"/>
                        </a:rPr>
                        <a:t>aree di bilancio specifiche o conti specifici meritevoli di ulteriore attenzione? In caso negativo, indicare quali.</a:t>
                      </a:r>
                    </a:p>
                    <a:p>
                      <a:endParaRPr lang="it-IT" sz="1100" kern="1200" dirty="0" smtClean="0">
                        <a:solidFill>
                          <a:schemeClr val="dk1"/>
                        </a:solidFill>
                        <a:effectLst/>
                        <a:latin typeface="Arial"/>
                        <a:ea typeface="+mn-ea"/>
                        <a:cs typeface="Arial"/>
                      </a:endParaRPr>
                    </a:p>
                    <a:p>
                      <a:pPr lvl="0"/>
                      <a:r>
                        <a:rPr lang="it-IT" sz="1100" kern="1200" dirty="0" smtClean="0">
                          <a:solidFill>
                            <a:schemeClr val="dk1"/>
                          </a:solidFill>
                          <a:effectLst/>
                          <a:latin typeface="Arial"/>
                          <a:ea typeface="+mn-ea"/>
                          <a:cs typeface="Arial"/>
                        </a:rPr>
                        <a:t>Possono ragionevolmente escludere dubbi sulla continuità aziendale del potenziale cliente nel futuro prevedibile (almeno 12 mesi)?</a:t>
                      </a:r>
                    </a:p>
                    <a:p>
                      <a:r>
                        <a:rPr lang="it-IT" sz="1100" kern="1200" dirty="0" smtClean="0">
                          <a:solidFill>
                            <a:schemeClr val="dk1"/>
                          </a:solidFill>
                          <a:effectLst/>
                          <a:latin typeface="Arial"/>
                          <a:ea typeface="+mn-ea"/>
                          <a:cs typeface="Arial"/>
                        </a:rPr>
                        <a:t> </a:t>
                      </a:r>
                    </a:p>
                    <a:p>
                      <a:pPr lvl="0"/>
                      <a:r>
                        <a:rPr lang="it-IT" sz="1100" kern="1200" dirty="0" smtClean="0">
                          <a:solidFill>
                            <a:schemeClr val="dk1"/>
                          </a:solidFill>
                          <a:effectLst/>
                          <a:latin typeface="Arial"/>
                          <a:ea typeface="+mn-ea"/>
                          <a:cs typeface="Arial"/>
                        </a:rPr>
                        <a:t>Esiste una ragionevole convinzione che il potenziale cliente sia disposto a pagare onorari</a:t>
                      </a:r>
                    </a:p>
                    <a:p>
                      <a:r>
                        <a:rPr lang="it-IT" sz="1100" kern="1200" dirty="0" smtClean="0">
                          <a:solidFill>
                            <a:schemeClr val="dk1"/>
                          </a:solidFill>
                          <a:effectLst/>
                          <a:latin typeface="Arial"/>
                          <a:ea typeface="+mn-ea"/>
                          <a:cs typeface="Arial"/>
                        </a:rPr>
                        <a:t>accettabili e sia in grado di farlo?</a:t>
                      </a:r>
                    </a:p>
                    <a:p>
                      <a:endParaRPr lang="it-IT" sz="1000" dirty="0">
                        <a:effectLst/>
                        <a:latin typeface="Arial"/>
                        <a:ea typeface="Arial Narrow" panose="020B0606020202030204" pitchFamily="34" charset="0"/>
                        <a:cs typeface="Arial"/>
                      </a:endParaRPr>
                    </a:p>
                  </a:txBody>
                  <a:tcPr marL="0" marR="0" marT="0" marB="0"/>
                </a:tc>
                <a:tc>
                  <a:txBody>
                    <a:bodyPr/>
                    <a:lstStyle/>
                    <a:p>
                      <a:endParaRPr lang="it-IT" sz="1800" dirty="0"/>
                    </a:p>
                  </a:txBody>
                  <a:tcPr marT="45717" marB="45717"/>
                </a:tc>
                <a:tc>
                  <a:txBody>
                    <a:bodyPr/>
                    <a:lstStyle/>
                    <a:p>
                      <a:endParaRPr lang="it-IT" sz="1800"/>
                    </a:p>
                  </a:txBody>
                  <a:tcPr marT="45717" marB="45717"/>
                </a:tc>
                <a:tc>
                  <a:txBody>
                    <a:bodyPr/>
                    <a:lstStyle/>
                    <a:p>
                      <a:endParaRPr lang="it-IT" sz="1800" dirty="0"/>
                    </a:p>
                  </a:txBody>
                  <a:tcPr marT="45717" marB="45717"/>
                </a:tc>
                <a:tc>
                  <a:txBody>
                    <a:bodyPr/>
                    <a:lstStyle/>
                    <a:p>
                      <a:endParaRPr lang="it-IT" sz="1800" dirty="0"/>
                    </a:p>
                  </a:txBody>
                  <a:tcPr marT="45717" marB="45717"/>
                </a:tc>
                <a:extLst>
                  <a:ext uri="{0D108BD9-81ED-4DB2-BD59-A6C34878D82A}">
                    <a16:rowId xmlns:a16="http://schemas.microsoft.com/office/drawing/2014/main" xmlns="" val="2757719246"/>
                  </a:ext>
                </a:extLst>
              </a:tr>
            </a:tbl>
          </a:graphicData>
        </a:graphic>
      </p:graphicFrame>
      <p:sp>
        <p:nvSpPr>
          <p:cNvPr id="2" name="Segnaposto piè di pagina 1"/>
          <p:cNvSpPr>
            <a:spLocks noGrp="1"/>
          </p:cNvSpPr>
          <p:nvPr>
            <p:ph type="ftr" sz="quarter" idx="11"/>
          </p:nvPr>
        </p:nvSpPr>
        <p:spPr>
          <a:xfrm>
            <a:off x="2232279" y="6483918"/>
            <a:ext cx="4658656"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290676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a:xfrm>
            <a:off x="688491" y="158758"/>
            <a:ext cx="7380718" cy="1465648"/>
          </a:xfrm>
        </p:spPr>
        <p:txBody>
          <a:bodyPr>
            <a:normAutofit fontScale="90000"/>
          </a:bodyPr>
          <a:lstStyle/>
          <a:p>
            <a:pPr algn="ctr"/>
            <a:r>
              <a:rPr lang="it-IT" altLang="it-IT" sz="4000" dirty="0" smtClean="0">
                <a:solidFill>
                  <a:srgbClr val="C00000"/>
                </a:solidFill>
                <a:latin typeface="Arial"/>
                <a:cs typeface="Arial"/>
              </a:rPr>
              <a:t>Esempio di questionario relativo all’accettazione dell’incarico</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036388524"/>
              </p:ext>
            </p:extLst>
          </p:nvPr>
        </p:nvGraphicFramePr>
        <p:xfrm>
          <a:off x="405349" y="2317749"/>
          <a:ext cx="8567731" cy="3676651"/>
        </p:xfrm>
        <a:graphic>
          <a:graphicData uri="http://schemas.openxmlformats.org/drawingml/2006/table">
            <a:tbl>
              <a:tblPr firstRow="1" bandRow="1">
                <a:tableStyleId>{5C22544A-7EE6-4342-B048-85BDC9FD1C3A}</a:tableStyleId>
              </a:tblPr>
              <a:tblGrid>
                <a:gridCol w="4355077">
                  <a:extLst>
                    <a:ext uri="{9D8B030D-6E8A-4147-A177-3AD203B41FA5}">
                      <a16:colId xmlns:a16="http://schemas.microsoft.com/office/drawing/2014/main" xmlns="" val="2524400504"/>
                    </a:ext>
                  </a:extLst>
                </a:gridCol>
                <a:gridCol w="576064">
                  <a:extLst>
                    <a:ext uri="{9D8B030D-6E8A-4147-A177-3AD203B41FA5}">
                      <a16:colId xmlns:a16="http://schemas.microsoft.com/office/drawing/2014/main" xmlns="" val="2242878584"/>
                    </a:ext>
                  </a:extLst>
                </a:gridCol>
                <a:gridCol w="576064">
                  <a:extLst>
                    <a:ext uri="{9D8B030D-6E8A-4147-A177-3AD203B41FA5}">
                      <a16:colId xmlns:a16="http://schemas.microsoft.com/office/drawing/2014/main" xmlns="" val="1630014960"/>
                    </a:ext>
                  </a:extLst>
                </a:gridCol>
                <a:gridCol w="1512168">
                  <a:extLst>
                    <a:ext uri="{9D8B030D-6E8A-4147-A177-3AD203B41FA5}">
                      <a16:colId xmlns:a16="http://schemas.microsoft.com/office/drawing/2014/main" xmlns="" val="3591595123"/>
                    </a:ext>
                  </a:extLst>
                </a:gridCol>
                <a:gridCol w="1548358">
                  <a:extLst>
                    <a:ext uri="{9D8B030D-6E8A-4147-A177-3AD203B41FA5}">
                      <a16:colId xmlns:a16="http://schemas.microsoft.com/office/drawing/2014/main" xmlns="" val="3312048960"/>
                    </a:ext>
                  </a:extLst>
                </a:gridCol>
              </a:tblGrid>
              <a:tr h="726829">
                <a:tc>
                  <a:txBody>
                    <a:bodyPr/>
                    <a:lstStyle/>
                    <a:p>
                      <a:r>
                        <a:rPr lang="it-IT" sz="1800" b="1" kern="1200" dirty="0" smtClean="0">
                          <a:solidFill>
                            <a:schemeClr val="lt1"/>
                          </a:solidFill>
                          <a:effectLst/>
                          <a:latin typeface="+mn-lt"/>
                          <a:ea typeface="+mn-ea"/>
                          <a:cs typeface="+mn-cs"/>
                        </a:rPr>
                        <a:t>Descrizione</a:t>
                      </a:r>
                      <a:endParaRPr lang="it-IT" sz="1800" dirty="0"/>
                    </a:p>
                  </a:txBody>
                  <a:tcPr marT="45729" marB="45729"/>
                </a:tc>
                <a:tc>
                  <a:txBody>
                    <a:bodyPr/>
                    <a:lstStyle/>
                    <a:p>
                      <a:r>
                        <a:rPr lang="it-IT" sz="1800" b="1" kern="1200" dirty="0" smtClean="0">
                          <a:solidFill>
                            <a:schemeClr val="lt1"/>
                          </a:solidFill>
                          <a:effectLst/>
                          <a:latin typeface="+mn-lt"/>
                          <a:ea typeface="+mn-ea"/>
                          <a:cs typeface="+mn-cs"/>
                        </a:rPr>
                        <a:t>SÌ</a:t>
                      </a:r>
                      <a:endParaRPr lang="it-IT" sz="1800" dirty="0"/>
                    </a:p>
                  </a:txBody>
                  <a:tcPr marT="45729" marB="45729"/>
                </a:tc>
                <a:tc>
                  <a:txBody>
                    <a:bodyPr/>
                    <a:lstStyle/>
                    <a:p>
                      <a:r>
                        <a:rPr lang="it-IT" sz="1800" b="1" kern="1200" smtClean="0">
                          <a:solidFill>
                            <a:schemeClr val="lt1"/>
                          </a:solidFill>
                          <a:effectLst/>
                          <a:latin typeface="+mn-lt"/>
                          <a:ea typeface="+mn-ea"/>
                          <a:cs typeface="+mn-cs"/>
                        </a:rPr>
                        <a:t>NO</a:t>
                      </a:r>
                      <a:endParaRPr lang="it-IT" sz="1800" dirty="0"/>
                    </a:p>
                  </a:txBody>
                  <a:tcPr marT="45729" marB="45729"/>
                </a:tc>
                <a:tc>
                  <a:txBody>
                    <a:bodyPr/>
                    <a:lstStyle/>
                    <a:p>
                      <a:r>
                        <a:rPr lang="it-IT" sz="1800" b="1" kern="1200" dirty="0" smtClean="0">
                          <a:solidFill>
                            <a:schemeClr val="lt1"/>
                          </a:solidFill>
                          <a:effectLst/>
                          <a:latin typeface="+mn-lt"/>
                          <a:ea typeface="+mn-ea"/>
                          <a:cs typeface="+mn-cs"/>
                        </a:rPr>
                        <a:t>Non applicabile</a:t>
                      </a:r>
                      <a:endParaRPr lang="it-IT" sz="1800" dirty="0"/>
                    </a:p>
                  </a:txBody>
                  <a:tcPr marT="45729" marB="45729"/>
                </a:tc>
                <a:tc>
                  <a:txBody>
                    <a:bodyPr/>
                    <a:lstStyle/>
                    <a:p>
                      <a:r>
                        <a:rPr lang="it-IT" sz="1800" b="1" kern="1200" dirty="0" smtClean="0">
                          <a:solidFill>
                            <a:schemeClr val="lt1"/>
                          </a:solidFill>
                          <a:effectLst/>
                          <a:latin typeface="+mn-lt"/>
                          <a:ea typeface="+mn-ea"/>
                          <a:cs typeface="+mn-cs"/>
                        </a:rPr>
                        <a:t>Commenti</a:t>
                      </a:r>
                      <a:endParaRPr lang="it-IT" sz="1800" dirty="0"/>
                    </a:p>
                  </a:txBody>
                  <a:tcPr marT="45729" marB="45729"/>
                </a:tc>
                <a:extLst>
                  <a:ext uri="{0D108BD9-81ED-4DB2-BD59-A6C34878D82A}">
                    <a16:rowId xmlns:a16="http://schemas.microsoft.com/office/drawing/2014/main" xmlns="" val="765451750"/>
                  </a:ext>
                </a:extLst>
              </a:tr>
              <a:tr h="1474911">
                <a:tc>
                  <a:txBody>
                    <a:bodyPr/>
                    <a:lstStyle/>
                    <a:p>
                      <a:r>
                        <a:rPr lang="it-IT" sz="1000" kern="1200" dirty="0" smtClean="0">
                          <a:solidFill>
                            <a:schemeClr val="dk1"/>
                          </a:solidFill>
                          <a:effectLst/>
                          <a:latin typeface="Arial"/>
                          <a:ea typeface="+mn-ea"/>
                          <a:cs typeface="Arial"/>
                        </a:rPr>
                        <a:t>. </a:t>
                      </a:r>
                      <a:r>
                        <a:rPr lang="it-IT" sz="1200" b="1" kern="1200" dirty="0" smtClean="0">
                          <a:solidFill>
                            <a:schemeClr val="dk1"/>
                          </a:solidFill>
                          <a:effectLst/>
                          <a:latin typeface="Arial"/>
                          <a:ea typeface="+mn-ea"/>
                          <a:cs typeface="Arial"/>
                        </a:rPr>
                        <a:t>Limitazioni allo svolgimento dell’incarico</a:t>
                      </a:r>
                      <a:endParaRPr lang="it-IT" sz="1200" kern="1200" dirty="0" smtClean="0">
                        <a:solidFill>
                          <a:schemeClr val="dk1"/>
                        </a:solidFill>
                        <a:effectLst/>
                        <a:latin typeface="Arial"/>
                        <a:ea typeface="+mn-ea"/>
                        <a:cs typeface="Arial"/>
                      </a:endParaRPr>
                    </a:p>
                    <a:p>
                      <a:r>
                        <a:rPr lang="it-IT" sz="1200" kern="1200" dirty="0" smtClean="0">
                          <a:solidFill>
                            <a:schemeClr val="dk1"/>
                          </a:solidFill>
                          <a:effectLst/>
                          <a:latin typeface="Arial"/>
                          <a:ea typeface="+mn-ea"/>
                          <a:cs typeface="Arial"/>
                        </a:rPr>
                        <a:t> </a:t>
                      </a:r>
                    </a:p>
                    <a:p>
                      <a:pPr lvl="0"/>
                      <a:r>
                        <a:rPr lang="it-IT" sz="1200" kern="1200" dirty="0" smtClean="0">
                          <a:solidFill>
                            <a:schemeClr val="dk1"/>
                          </a:solidFill>
                          <a:effectLst/>
                          <a:latin typeface="Arial"/>
                          <a:ea typeface="+mn-ea"/>
                          <a:cs typeface="Arial"/>
                        </a:rPr>
                        <a:t>Esiste una ragionevole convinzione che la Direzione della società non porrà limitazioni allo svolgimento del lavoro?</a:t>
                      </a:r>
                    </a:p>
                    <a:p>
                      <a:r>
                        <a:rPr lang="it-IT" sz="1200" kern="1200" dirty="0" smtClean="0">
                          <a:solidFill>
                            <a:schemeClr val="dk1"/>
                          </a:solidFill>
                          <a:effectLst/>
                          <a:latin typeface="Arial"/>
                          <a:ea typeface="+mn-ea"/>
                          <a:cs typeface="Arial"/>
                        </a:rPr>
                        <a:t> </a:t>
                      </a:r>
                    </a:p>
                    <a:p>
                      <a:r>
                        <a:rPr lang="it-IT" sz="1200" kern="1200" dirty="0" smtClean="0">
                          <a:solidFill>
                            <a:schemeClr val="dk1"/>
                          </a:solidFill>
                          <a:effectLst/>
                          <a:latin typeface="Arial"/>
                          <a:ea typeface="+mn-ea"/>
                          <a:cs typeface="Arial"/>
                        </a:rPr>
                        <a:t>La tempistica per lo svolgimento dell’incarico è ragionevole?</a:t>
                      </a:r>
                      <a:endParaRPr lang="it-IT" sz="1200" dirty="0">
                        <a:effectLst/>
                        <a:latin typeface="Arial"/>
                        <a:ea typeface="Arial Narrow" panose="020B0606020202030204" pitchFamily="34" charset="0"/>
                        <a:cs typeface="Arial"/>
                      </a:endParaRPr>
                    </a:p>
                  </a:txBody>
                  <a:tcPr marL="0" marR="0" marT="0" marB="0"/>
                </a:tc>
                <a:tc>
                  <a:txBody>
                    <a:bodyPr/>
                    <a:lstStyle/>
                    <a:p>
                      <a:endParaRPr lang="it-IT" sz="1800" dirty="0"/>
                    </a:p>
                  </a:txBody>
                  <a:tcPr marT="45729" marB="45729"/>
                </a:tc>
                <a:tc>
                  <a:txBody>
                    <a:bodyPr/>
                    <a:lstStyle/>
                    <a:p>
                      <a:endParaRPr lang="it-IT" sz="1800"/>
                    </a:p>
                  </a:txBody>
                  <a:tcPr marT="45729" marB="45729"/>
                </a:tc>
                <a:tc>
                  <a:txBody>
                    <a:bodyPr/>
                    <a:lstStyle/>
                    <a:p>
                      <a:endParaRPr lang="it-IT" sz="1800" dirty="0"/>
                    </a:p>
                  </a:txBody>
                  <a:tcPr marT="45729" marB="45729"/>
                </a:tc>
                <a:tc>
                  <a:txBody>
                    <a:bodyPr/>
                    <a:lstStyle/>
                    <a:p>
                      <a:endParaRPr lang="it-IT" sz="1800" dirty="0"/>
                    </a:p>
                  </a:txBody>
                  <a:tcPr marT="45729" marB="45729"/>
                </a:tc>
                <a:extLst>
                  <a:ext uri="{0D108BD9-81ED-4DB2-BD59-A6C34878D82A}">
                    <a16:rowId xmlns:a16="http://schemas.microsoft.com/office/drawing/2014/main" xmlns="" val="2757719246"/>
                  </a:ext>
                </a:extLst>
              </a:tr>
              <a:tr h="1474911">
                <a:tc>
                  <a:txBody>
                    <a:bodyPr/>
                    <a:lstStyle/>
                    <a:p>
                      <a:r>
                        <a:rPr lang="it-IT" sz="1200" b="1" kern="1200" dirty="0" smtClean="0">
                          <a:solidFill>
                            <a:schemeClr val="dk1"/>
                          </a:solidFill>
                          <a:effectLst/>
                          <a:latin typeface="Arial"/>
                          <a:ea typeface="+mn-ea"/>
                          <a:cs typeface="Arial"/>
                        </a:rPr>
                        <a:t>Altro</a:t>
                      </a:r>
                      <a:endParaRPr lang="it-IT" sz="1200" kern="1200" dirty="0" smtClean="0">
                        <a:solidFill>
                          <a:schemeClr val="dk1"/>
                        </a:solidFill>
                        <a:effectLst/>
                        <a:latin typeface="Arial"/>
                        <a:ea typeface="+mn-ea"/>
                        <a:cs typeface="Arial"/>
                      </a:endParaRPr>
                    </a:p>
                    <a:p>
                      <a:r>
                        <a:rPr lang="it-IT" sz="1200" kern="1200" dirty="0" smtClean="0">
                          <a:solidFill>
                            <a:schemeClr val="dk1"/>
                          </a:solidFill>
                          <a:effectLst/>
                          <a:latin typeface="Arial"/>
                          <a:ea typeface="+mn-ea"/>
                          <a:cs typeface="Arial"/>
                        </a:rPr>
                        <a:t> </a:t>
                      </a:r>
                    </a:p>
                    <a:p>
                      <a:r>
                        <a:rPr lang="it-IT" sz="1200" kern="1200" dirty="0" smtClean="0">
                          <a:solidFill>
                            <a:schemeClr val="dk1"/>
                          </a:solidFill>
                          <a:effectLst/>
                          <a:latin typeface="Arial"/>
                          <a:ea typeface="+mn-ea"/>
                          <a:cs typeface="Arial"/>
                        </a:rPr>
                        <a:t>Si possono ragionevolmente escludere altri aspetti da considerare relativamente all’accettazione del cliente?</a:t>
                      </a:r>
                    </a:p>
                    <a:p>
                      <a:r>
                        <a:rPr lang="it-IT" sz="1200" kern="1200" dirty="0" smtClean="0">
                          <a:solidFill>
                            <a:schemeClr val="dk1"/>
                          </a:solidFill>
                          <a:effectLst/>
                          <a:latin typeface="Arial"/>
                          <a:ea typeface="+mn-ea"/>
                          <a:cs typeface="Arial"/>
                        </a:rPr>
                        <a:t>In caso negativo, descrivere tali aspetti e come sono stati trattati.</a:t>
                      </a:r>
                      <a:endParaRPr lang="it-IT" sz="1200" dirty="0">
                        <a:effectLst/>
                        <a:latin typeface="Arial"/>
                        <a:ea typeface="Arial Narrow" panose="020B0606020202030204" pitchFamily="34" charset="0"/>
                        <a:cs typeface="Arial"/>
                      </a:endParaRPr>
                    </a:p>
                  </a:txBody>
                  <a:tcPr marL="0" marR="0" marT="0" marB="0"/>
                </a:tc>
                <a:tc>
                  <a:txBody>
                    <a:bodyPr/>
                    <a:lstStyle/>
                    <a:p>
                      <a:endParaRPr lang="it-IT" sz="1800"/>
                    </a:p>
                  </a:txBody>
                  <a:tcPr marT="45729" marB="45729"/>
                </a:tc>
                <a:tc>
                  <a:txBody>
                    <a:bodyPr/>
                    <a:lstStyle/>
                    <a:p>
                      <a:endParaRPr lang="it-IT" sz="1800"/>
                    </a:p>
                  </a:txBody>
                  <a:tcPr marT="45729" marB="45729"/>
                </a:tc>
                <a:tc>
                  <a:txBody>
                    <a:bodyPr/>
                    <a:lstStyle/>
                    <a:p>
                      <a:endParaRPr lang="it-IT" sz="1800" dirty="0"/>
                    </a:p>
                  </a:txBody>
                  <a:tcPr marT="45729" marB="45729"/>
                </a:tc>
                <a:tc>
                  <a:txBody>
                    <a:bodyPr/>
                    <a:lstStyle/>
                    <a:p>
                      <a:endParaRPr lang="it-IT" sz="1800" dirty="0"/>
                    </a:p>
                  </a:txBody>
                  <a:tcPr marT="45729" marB="45729"/>
                </a:tc>
                <a:extLst>
                  <a:ext uri="{0D108BD9-81ED-4DB2-BD59-A6C34878D82A}">
                    <a16:rowId xmlns:a16="http://schemas.microsoft.com/office/drawing/2014/main" xmlns="" val="1170565551"/>
                  </a:ext>
                </a:extLst>
              </a:tr>
            </a:tbl>
          </a:graphicData>
        </a:graphic>
      </p:graphicFrame>
      <p:sp>
        <p:nvSpPr>
          <p:cNvPr id="2" name="Segnaposto piè di pagina 1"/>
          <p:cNvSpPr>
            <a:spLocks noGrp="1"/>
          </p:cNvSpPr>
          <p:nvPr>
            <p:ph type="ftr" sz="quarter" idx="11"/>
          </p:nvPr>
        </p:nvSpPr>
        <p:spPr>
          <a:xfrm>
            <a:off x="2502105" y="6193997"/>
            <a:ext cx="4043346" cy="532839"/>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85873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olo 1"/>
          <p:cNvSpPr>
            <a:spLocks noGrp="1"/>
          </p:cNvSpPr>
          <p:nvPr>
            <p:ph type="title"/>
          </p:nvPr>
        </p:nvSpPr>
        <p:spPr>
          <a:xfrm>
            <a:off x="688491" y="145528"/>
            <a:ext cx="7367490" cy="1568972"/>
          </a:xfrm>
        </p:spPr>
        <p:txBody>
          <a:bodyPr>
            <a:normAutofit fontScale="90000"/>
          </a:bodyPr>
          <a:lstStyle/>
          <a:p>
            <a:pPr algn="ctr"/>
            <a:r>
              <a:rPr lang="it-IT" altLang="it-IT" sz="4000" dirty="0" smtClean="0">
                <a:solidFill>
                  <a:srgbClr val="C00000"/>
                </a:solidFill>
                <a:latin typeface="Arial"/>
                <a:cs typeface="Arial"/>
              </a:rPr>
              <a:t>Esempio di questionario relativo all’accettazione dell’incarico</a:t>
            </a:r>
          </a:p>
        </p:txBody>
      </p:sp>
      <p:sp>
        <p:nvSpPr>
          <p:cNvPr id="49155" name="Segnaposto contenuto 2"/>
          <p:cNvSpPr>
            <a:spLocks noGrp="1"/>
          </p:cNvSpPr>
          <p:nvPr>
            <p:ph idx="1"/>
          </p:nvPr>
        </p:nvSpPr>
        <p:spPr>
          <a:xfrm>
            <a:off x="688490" y="1491420"/>
            <a:ext cx="7924284" cy="4702809"/>
          </a:xfrm>
        </p:spPr>
        <p:txBody>
          <a:bodyPr>
            <a:noAutofit/>
          </a:bodyPr>
          <a:lstStyle/>
          <a:p>
            <a:pPr>
              <a:spcBef>
                <a:spcPts val="936"/>
              </a:spcBef>
              <a:spcAft>
                <a:spcPts val="600"/>
              </a:spcAft>
            </a:pPr>
            <a:r>
              <a:rPr lang="it-IT" altLang="it-IT" sz="1500" dirty="0" smtClean="0">
                <a:solidFill>
                  <a:srgbClr val="000000"/>
                </a:solidFill>
                <a:latin typeface="Arial"/>
                <a:cs typeface="Arial"/>
              </a:rPr>
              <a:t>Conclusioni</a:t>
            </a:r>
          </a:p>
          <a:p>
            <a:pPr>
              <a:spcBef>
                <a:spcPts val="936"/>
              </a:spcBef>
              <a:spcAft>
                <a:spcPts val="600"/>
              </a:spcAft>
            </a:pPr>
            <a:r>
              <a:rPr lang="it-IT" altLang="it-IT" sz="1500" dirty="0" smtClean="0">
                <a:solidFill>
                  <a:srgbClr val="000000"/>
                </a:solidFill>
                <a:latin typeface="Arial"/>
                <a:cs typeface="Arial"/>
              </a:rPr>
              <a:t>Sulla base delle conoscenze preliminari del potenziale cliente e degli elementi illustrati in precedenza, il potenziale cliente è da considerarsi:</a:t>
            </a:r>
          </a:p>
          <a:p>
            <a:pPr>
              <a:spcBef>
                <a:spcPts val="936"/>
              </a:spcBef>
              <a:spcAft>
                <a:spcPts val="600"/>
              </a:spcAft>
            </a:pPr>
            <a:r>
              <a:rPr lang="it-IT" altLang="it-IT" sz="1500" dirty="0" smtClean="0">
                <a:solidFill>
                  <a:srgbClr val="000000"/>
                </a:solidFill>
                <a:latin typeface="Arial"/>
                <a:cs typeface="Arial"/>
              </a:rPr>
              <a:t> a rischio basso	 a rischio moderato	 a rischio elevato</a:t>
            </a:r>
          </a:p>
          <a:p>
            <a:pPr>
              <a:spcBef>
                <a:spcPts val="936"/>
              </a:spcBef>
              <a:spcAft>
                <a:spcPts val="600"/>
              </a:spcAft>
            </a:pPr>
            <a:r>
              <a:rPr lang="it-IT" altLang="it-IT" sz="1500" dirty="0" smtClean="0">
                <a:solidFill>
                  <a:srgbClr val="000000"/>
                </a:solidFill>
                <a:latin typeface="Arial"/>
                <a:cs typeface="Arial"/>
              </a:rPr>
              <a:t>Nel caso in cui siano state individuate minacce significative all’indipendenza, sono state previste misure di salvaguardia al fine di eliminare la minaccia o ridurla a un livello accettabile.</a:t>
            </a:r>
          </a:p>
          <a:p>
            <a:pPr>
              <a:spcBef>
                <a:spcPts val="936"/>
              </a:spcBef>
              <a:spcAft>
                <a:spcPts val="600"/>
              </a:spcAft>
            </a:pPr>
            <a:r>
              <a:rPr lang="it-IT" altLang="it-IT" sz="1500" dirty="0" smtClean="0">
                <a:solidFill>
                  <a:srgbClr val="000000"/>
                </a:solidFill>
                <a:latin typeface="Arial"/>
                <a:cs typeface="Arial"/>
              </a:rPr>
              <a:t>Non sono/siamo a conoscenza di alcun elemento che metta in pericolo l’indipendenza.</a:t>
            </a:r>
          </a:p>
          <a:p>
            <a:pPr>
              <a:spcBef>
                <a:spcPts val="936"/>
              </a:spcBef>
              <a:spcAft>
                <a:spcPts val="600"/>
              </a:spcAft>
            </a:pPr>
            <a:r>
              <a:rPr lang="it-IT" altLang="it-IT" sz="1500" dirty="0" smtClean="0">
                <a:solidFill>
                  <a:srgbClr val="000000"/>
                </a:solidFill>
                <a:latin typeface="Arial"/>
                <a:cs typeface="Arial"/>
              </a:rPr>
              <a:t>Sono state ottenute informazioni sufficienti per valutare se accettare o meno l’incarico.</a:t>
            </a:r>
          </a:p>
          <a:p>
            <a:pPr>
              <a:spcBef>
                <a:spcPts val="936"/>
              </a:spcBef>
              <a:spcAft>
                <a:spcPts val="600"/>
              </a:spcAft>
            </a:pPr>
            <a:r>
              <a:rPr lang="it-IT" altLang="it-IT" sz="1500" dirty="0" smtClean="0">
                <a:solidFill>
                  <a:srgbClr val="000000"/>
                </a:solidFill>
                <a:latin typeface="Arial"/>
                <a:cs typeface="Arial"/>
              </a:rPr>
              <a:t>Sulla base delle valutazioni effettuate, il presente incarico può essere accettato.</a:t>
            </a:r>
          </a:p>
          <a:p>
            <a:pPr>
              <a:spcBef>
                <a:spcPts val="936"/>
              </a:spcBef>
              <a:spcAft>
                <a:spcPts val="600"/>
              </a:spcAft>
            </a:pPr>
            <a:r>
              <a:rPr lang="it-IT" altLang="it-IT" sz="1500" dirty="0" smtClean="0">
                <a:solidFill>
                  <a:srgbClr val="000000"/>
                </a:solidFill>
                <a:latin typeface="Arial"/>
                <a:cs typeface="Arial"/>
              </a:rPr>
              <a:t>Preparato da:</a:t>
            </a:r>
            <a:r>
              <a:rPr lang="it-IT" altLang="it-IT" sz="1500" u="sng" dirty="0" smtClean="0">
                <a:solidFill>
                  <a:srgbClr val="000000"/>
                </a:solidFill>
                <a:latin typeface="Arial"/>
                <a:cs typeface="Arial"/>
              </a:rPr>
              <a:t> 	</a:t>
            </a:r>
            <a:r>
              <a:rPr lang="it-IT" altLang="it-IT" sz="1500" dirty="0" smtClean="0">
                <a:solidFill>
                  <a:srgbClr val="000000"/>
                </a:solidFill>
                <a:latin typeface="Arial"/>
                <a:cs typeface="Arial"/>
              </a:rPr>
              <a:t>	Data:</a:t>
            </a:r>
            <a:r>
              <a:rPr lang="it-IT" altLang="it-IT" sz="1500" u="sng" dirty="0" smtClean="0">
                <a:solidFill>
                  <a:srgbClr val="000000"/>
                </a:solidFill>
                <a:latin typeface="Arial"/>
                <a:cs typeface="Arial"/>
              </a:rPr>
              <a:t> 	</a:t>
            </a:r>
            <a:endParaRPr lang="it-IT" altLang="it-IT" sz="1500" dirty="0" smtClean="0">
              <a:solidFill>
                <a:srgbClr val="000000"/>
              </a:solidFill>
              <a:latin typeface="Arial"/>
              <a:cs typeface="Arial"/>
            </a:endParaRPr>
          </a:p>
          <a:p>
            <a:pPr>
              <a:spcBef>
                <a:spcPts val="936"/>
              </a:spcBef>
              <a:spcAft>
                <a:spcPts val="600"/>
              </a:spcAft>
            </a:pPr>
            <a:r>
              <a:rPr lang="it-IT" altLang="it-IT" sz="1500" dirty="0" smtClean="0">
                <a:solidFill>
                  <a:srgbClr val="000000"/>
                </a:solidFill>
                <a:latin typeface="Arial"/>
                <a:cs typeface="Arial"/>
              </a:rPr>
              <a:t>Approvato da:</a:t>
            </a:r>
            <a:r>
              <a:rPr lang="it-IT" altLang="it-IT" sz="1500" u="sng" dirty="0" smtClean="0">
                <a:solidFill>
                  <a:srgbClr val="000000"/>
                </a:solidFill>
                <a:latin typeface="Arial"/>
                <a:cs typeface="Arial"/>
              </a:rPr>
              <a:t> 	</a:t>
            </a:r>
            <a:r>
              <a:rPr lang="it-IT" altLang="it-IT" sz="1500" dirty="0" smtClean="0">
                <a:solidFill>
                  <a:srgbClr val="000000"/>
                </a:solidFill>
                <a:latin typeface="Arial"/>
                <a:cs typeface="Arial"/>
              </a:rPr>
              <a:t> (Responsabile della revisione) Data:</a:t>
            </a:r>
            <a:r>
              <a:rPr lang="it-IT" altLang="it-IT" sz="1500" u="sng" dirty="0" smtClean="0">
                <a:solidFill>
                  <a:srgbClr val="000000"/>
                </a:solidFill>
                <a:latin typeface="Arial"/>
                <a:cs typeface="Arial"/>
              </a:rPr>
              <a:t> 	</a:t>
            </a:r>
            <a:endParaRPr lang="it-IT" altLang="it-IT" sz="1500" dirty="0" smtClean="0">
              <a:solidFill>
                <a:srgbClr val="000000"/>
              </a:solidFill>
              <a:latin typeface="Arial"/>
              <a:cs typeface="Arial"/>
            </a:endParaRPr>
          </a:p>
        </p:txBody>
      </p:sp>
      <p:sp>
        <p:nvSpPr>
          <p:cNvPr id="2" name="Segnaposto piè di pagina 1"/>
          <p:cNvSpPr>
            <a:spLocks noGrp="1"/>
          </p:cNvSpPr>
          <p:nvPr>
            <p:ph type="ftr" sz="quarter" idx="11"/>
          </p:nvPr>
        </p:nvSpPr>
        <p:spPr>
          <a:xfrm>
            <a:off x="2511926" y="6445105"/>
            <a:ext cx="3446705"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2336491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73723" y="273823"/>
            <a:ext cx="7506253" cy="631785"/>
          </a:xfrm>
        </p:spPr>
        <p:txBody>
          <a:bodyPr>
            <a:normAutofit fontScale="90000"/>
          </a:bodyPr>
          <a:lstStyle/>
          <a:p>
            <a:pPr algn="ctr"/>
            <a:r>
              <a:rPr lang="it-IT" sz="4000" dirty="0">
                <a:solidFill>
                  <a:srgbClr val="C00000"/>
                </a:solidFill>
                <a:latin typeface="Arial"/>
                <a:cs typeface="Arial"/>
              </a:rPr>
              <a:t>INTRODUZIONE ISA ITALIA</a:t>
            </a:r>
          </a:p>
        </p:txBody>
      </p:sp>
      <p:sp>
        <p:nvSpPr>
          <p:cNvPr id="5" name="Segnaposto contenuto 4"/>
          <p:cNvSpPr>
            <a:spLocks noGrp="1"/>
          </p:cNvSpPr>
          <p:nvPr>
            <p:ph idx="1"/>
          </p:nvPr>
        </p:nvSpPr>
        <p:spPr>
          <a:xfrm>
            <a:off x="699247" y="1107832"/>
            <a:ext cx="7745505" cy="4791806"/>
          </a:xfrm>
        </p:spPr>
        <p:txBody>
          <a:bodyPr>
            <a:normAutofit fontScale="62500" lnSpcReduction="20000"/>
          </a:bodyPr>
          <a:lstStyle/>
          <a:p>
            <a:pPr marL="403200" indent="-367200">
              <a:lnSpc>
                <a:spcPct val="120000"/>
              </a:lnSpc>
              <a:spcAft>
                <a:spcPts val="600"/>
              </a:spcAft>
              <a:buSzPct val="100000"/>
              <a:buFont typeface="Wingdings" charset="2"/>
              <a:buChar char="v"/>
              <a:defRPr/>
            </a:pPr>
            <a:r>
              <a:rPr lang="it-IT" altLang="it-IT" sz="2900" dirty="0">
                <a:solidFill>
                  <a:srgbClr val="000000"/>
                </a:solidFill>
                <a:latin typeface="Arial"/>
                <a:cs typeface="Arial"/>
              </a:rPr>
              <a:t>2006: Direttiva 2006/43</a:t>
            </a:r>
          </a:p>
          <a:p>
            <a:pPr marL="403200" indent="-367200">
              <a:lnSpc>
                <a:spcPct val="120000"/>
              </a:lnSpc>
              <a:spcAft>
                <a:spcPts val="600"/>
              </a:spcAft>
              <a:buSzPct val="100000"/>
              <a:buFont typeface="Wingdings" charset="2"/>
              <a:buChar char="v"/>
              <a:defRPr/>
            </a:pPr>
            <a:r>
              <a:rPr lang="it-IT" altLang="it-IT" sz="2900" dirty="0">
                <a:solidFill>
                  <a:srgbClr val="000000"/>
                </a:solidFill>
                <a:latin typeface="Arial"/>
                <a:cs typeface="Arial"/>
              </a:rPr>
              <a:t>2010: Recepimento in Italia con D.LGS</a:t>
            </a:r>
            <a:r>
              <a:rPr lang="it-IT" altLang="it-IT" sz="2900" dirty="0" smtClean="0">
                <a:solidFill>
                  <a:srgbClr val="000000"/>
                </a:solidFill>
                <a:latin typeface="Arial"/>
                <a:cs typeface="Arial"/>
              </a:rPr>
              <a:t>. n.39</a:t>
            </a:r>
            <a:endParaRPr lang="it-IT" altLang="it-IT" sz="2900" dirty="0">
              <a:solidFill>
                <a:srgbClr val="000000"/>
              </a:solidFill>
              <a:latin typeface="Arial"/>
              <a:cs typeface="Arial"/>
            </a:endParaRPr>
          </a:p>
          <a:p>
            <a:pPr marL="403200" indent="-367200">
              <a:lnSpc>
                <a:spcPct val="120000"/>
              </a:lnSpc>
              <a:spcAft>
                <a:spcPts val="600"/>
              </a:spcAft>
              <a:buSzPct val="100000"/>
              <a:buFont typeface="Wingdings" charset="2"/>
              <a:buChar char="v"/>
              <a:defRPr/>
            </a:pPr>
            <a:r>
              <a:rPr lang="it-IT" altLang="it-IT" sz="2900" dirty="0">
                <a:solidFill>
                  <a:srgbClr val="000000"/>
                </a:solidFill>
                <a:latin typeface="Arial"/>
                <a:cs typeface="Arial"/>
              </a:rPr>
              <a:t>2010:  CNDCEC pubblica la traduzione degli Isa </a:t>
            </a:r>
            <a:r>
              <a:rPr lang="it-IT" altLang="it-IT" sz="2900" dirty="0" err="1">
                <a:solidFill>
                  <a:srgbClr val="000000"/>
                </a:solidFill>
                <a:latin typeface="Arial"/>
                <a:cs typeface="Arial"/>
              </a:rPr>
              <a:t>clarified</a:t>
            </a:r>
            <a:r>
              <a:rPr lang="it-IT" altLang="it-IT" sz="2900" dirty="0">
                <a:solidFill>
                  <a:srgbClr val="000000"/>
                </a:solidFill>
                <a:latin typeface="Arial"/>
                <a:cs typeface="Arial"/>
              </a:rPr>
              <a:t> 2009 </a:t>
            </a:r>
            <a:r>
              <a:rPr lang="it-IT" altLang="it-IT" sz="2900" dirty="0" smtClean="0">
                <a:solidFill>
                  <a:srgbClr val="000000"/>
                </a:solidFill>
                <a:latin typeface="Arial"/>
                <a:cs typeface="Arial"/>
              </a:rPr>
              <a:t>emessi </a:t>
            </a:r>
            <a:r>
              <a:rPr lang="it-IT" altLang="it-IT" sz="2900" dirty="0">
                <a:solidFill>
                  <a:srgbClr val="000000"/>
                </a:solidFill>
                <a:latin typeface="Arial"/>
                <a:cs typeface="Arial"/>
              </a:rPr>
              <a:t>da </a:t>
            </a:r>
            <a:r>
              <a:rPr lang="it-IT" altLang="it-IT" sz="2900" dirty="0" smtClean="0">
                <a:solidFill>
                  <a:srgbClr val="000000"/>
                </a:solidFill>
                <a:latin typeface="Arial"/>
                <a:cs typeface="Arial"/>
              </a:rPr>
              <a:t>IFAC</a:t>
            </a:r>
            <a:endParaRPr lang="it-IT" altLang="it-IT" sz="2900" dirty="0">
              <a:solidFill>
                <a:srgbClr val="000000"/>
              </a:solidFill>
              <a:latin typeface="Arial"/>
              <a:cs typeface="Arial"/>
            </a:endParaRPr>
          </a:p>
          <a:p>
            <a:pPr marL="403200" indent="-367200">
              <a:lnSpc>
                <a:spcPct val="120000"/>
              </a:lnSpc>
              <a:spcAft>
                <a:spcPts val="600"/>
              </a:spcAft>
              <a:buSzPct val="100000"/>
              <a:buFont typeface="Wingdings" charset="2"/>
              <a:buChar char="v"/>
              <a:defRPr/>
            </a:pPr>
            <a:r>
              <a:rPr lang="it-IT" altLang="it-IT" sz="2900" dirty="0">
                <a:solidFill>
                  <a:srgbClr val="000000"/>
                </a:solidFill>
                <a:latin typeface="Arial"/>
                <a:cs typeface="Arial"/>
              </a:rPr>
              <a:t>2014:   Convenzione </a:t>
            </a:r>
            <a:r>
              <a:rPr lang="it-IT" altLang="it-IT" sz="2900" dirty="0" err="1">
                <a:solidFill>
                  <a:srgbClr val="000000"/>
                </a:solidFill>
                <a:latin typeface="Arial"/>
                <a:cs typeface="Arial"/>
              </a:rPr>
              <a:t>Mef-Odcec-Assirevi-Consob-Inrl</a:t>
            </a:r>
            <a:r>
              <a:rPr lang="it-IT" altLang="it-IT" sz="2900" dirty="0">
                <a:solidFill>
                  <a:srgbClr val="000000"/>
                </a:solidFill>
                <a:latin typeface="Arial"/>
                <a:cs typeface="Arial"/>
              </a:rPr>
              <a:t>  finalizzata a definire le modalità di elaborazione dei principi di revisione, considerati quelli internazionali </a:t>
            </a:r>
          </a:p>
          <a:p>
            <a:pPr marL="403200" indent="-367200">
              <a:lnSpc>
                <a:spcPct val="120000"/>
              </a:lnSpc>
              <a:spcAft>
                <a:spcPts val="600"/>
              </a:spcAft>
              <a:buSzPct val="100000"/>
              <a:buFont typeface="Wingdings" charset="2"/>
              <a:buChar char="v"/>
              <a:defRPr/>
            </a:pPr>
            <a:r>
              <a:rPr lang="it-IT" altLang="it-IT" sz="2900" dirty="0">
                <a:solidFill>
                  <a:srgbClr val="000000"/>
                </a:solidFill>
                <a:latin typeface="Arial"/>
                <a:cs typeface="Arial"/>
              </a:rPr>
              <a:t>23.12.2014: determina del </a:t>
            </a:r>
            <a:r>
              <a:rPr lang="it-IT" altLang="it-IT" sz="2900" dirty="0" err="1">
                <a:solidFill>
                  <a:srgbClr val="000000"/>
                </a:solidFill>
                <a:latin typeface="Arial"/>
                <a:cs typeface="Arial"/>
              </a:rPr>
              <a:t>Mef</a:t>
            </a:r>
            <a:r>
              <a:rPr lang="it-IT" altLang="it-IT" sz="2900" dirty="0">
                <a:solidFill>
                  <a:srgbClr val="000000"/>
                </a:solidFill>
                <a:latin typeface="Arial"/>
                <a:cs typeface="Arial"/>
              </a:rPr>
              <a:t> di adozione degli ISA ITALIA</a:t>
            </a:r>
          </a:p>
          <a:p>
            <a:pPr marL="403200" indent="-367200">
              <a:lnSpc>
                <a:spcPct val="120000"/>
              </a:lnSpc>
              <a:spcAft>
                <a:spcPts val="600"/>
              </a:spcAft>
              <a:buSzPct val="100000"/>
              <a:buFont typeface="Wingdings" charset="2"/>
              <a:buChar char="v"/>
              <a:defRPr/>
            </a:pPr>
            <a:r>
              <a:rPr lang="it-IT" altLang="it-IT" sz="2900" dirty="0" smtClean="0">
                <a:solidFill>
                  <a:srgbClr val="000000"/>
                </a:solidFill>
                <a:latin typeface="Arial"/>
                <a:cs typeface="Arial"/>
              </a:rPr>
              <a:t>15.06.2017</a:t>
            </a:r>
            <a:r>
              <a:rPr lang="it-IT" altLang="it-IT" sz="2900" dirty="0">
                <a:solidFill>
                  <a:srgbClr val="000000"/>
                </a:solidFill>
                <a:latin typeface="Arial"/>
                <a:cs typeface="Arial"/>
              </a:rPr>
              <a:t>: Determina del </a:t>
            </a:r>
            <a:r>
              <a:rPr lang="it-IT" altLang="it-IT" sz="2900" dirty="0" err="1">
                <a:solidFill>
                  <a:srgbClr val="000000"/>
                </a:solidFill>
                <a:latin typeface="Arial"/>
                <a:cs typeface="Arial"/>
              </a:rPr>
              <a:t>Mef</a:t>
            </a:r>
            <a:r>
              <a:rPr lang="it-IT" altLang="it-IT" sz="2900" dirty="0">
                <a:solidFill>
                  <a:srgbClr val="000000"/>
                </a:solidFill>
                <a:latin typeface="Arial"/>
                <a:cs typeface="Arial"/>
              </a:rPr>
              <a:t> di adozione del nuovo ISA Italia </a:t>
            </a:r>
            <a:r>
              <a:rPr lang="it-IT" altLang="it-IT" sz="2900" dirty="0" smtClean="0">
                <a:solidFill>
                  <a:srgbClr val="000000"/>
                </a:solidFill>
                <a:latin typeface="Arial"/>
                <a:cs typeface="Arial"/>
              </a:rPr>
              <a:t>720 </a:t>
            </a:r>
            <a:r>
              <a:rPr lang="it-IT" altLang="it-IT" sz="2900" dirty="0">
                <a:solidFill>
                  <a:srgbClr val="000000"/>
                </a:solidFill>
                <a:latin typeface="Arial"/>
                <a:cs typeface="Arial"/>
              </a:rPr>
              <a:t>B in sostituzione della versione adottata il 23 dicembre 2014 </a:t>
            </a:r>
          </a:p>
          <a:p>
            <a:pPr marL="403200" indent="-367200">
              <a:lnSpc>
                <a:spcPct val="120000"/>
              </a:lnSpc>
              <a:spcAft>
                <a:spcPts val="600"/>
              </a:spcAft>
              <a:buSzPct val="100000"/>
              <a:buFont typeface="Wingdings" charset="2"/>
              <a:buChar char="v"/>
              <a:defRPr/>
            </a:pPr>
            <a:r>
              <a:rPr lang="it-IT" altLang="it-IT" sz="2900" dirty="0">
                <a:solidFill>
                  <a:srgbClr val="000000"/>
                </a:solidFill>
                <a:latin typeface="Arial"/>
                <a:cs typeface="Arial"/>
              </a:rPr>
              <a:t>31.07.2017: Determina MEF di adozione della nuova versione dei principi ISA Italia 260, 570, 700,705, 706 e 701 in sostituzione della versione adottata il 23 dicembre 2014. </a:t>
            </a:r>
          </a:p>
          <a:p>
            <a:endParaRPr lang="it-IT" dirty="0">
              <a:latin typeface="Arial"/>
              <a:cs typeface="Arial"/>
            </a:endParaRPr>
          </a:p>
        </p:txBody>
      </p:sp>
      <p:sp>
        <p:nvSpPr>
          <p:cNvPr id="2" name="Segnaposto piè di pagina 1"/>
          <p:cNvSpPr>
            <a:spLocks noGrp="1"/>
          </p:cNvSpPr>
          <p:nvPr>
            <p:ph type="ftr" sz="quarter" idx="11"/>
          </p:nvPr>
        </p:nvSpPr>
        <p:spPr>
          <a:xfrm>
            <a:off x="1232170" y="6344004"/>
            <a:ext cx="6580802" cy="365125"/>
          </a:xfrm>
          <a:noFill/>
        </p:spPr>
        <p:txBody>
          <a:bodyPr/>
          <a:lstStyle/>
          <a:p>
            <a:pPr algn="ctr"/>
            <a:r>
              <a:rPr lang="it-IT" dirty="0" smtClean="0">
                <a:solidFill>
                  <a:schemeClr val="tx1"/>
                </a:solidFill>
                <a:latin typeface="Arial" panose="020B0604020202020204" pitchFamily="34" charset="0"/>
                <a:cs typeface="Arial" panose="020B0604020202020204" pitchFamily="34" charset="0"/>
              </a:rPr>
              <a:t>Fabrizio Dominici Dottore Commercialista  </a:t>
            </a:r>
          </a:p>
          <a:p>
            <a:pPr algn="ctr"/>
            <a:r>
              <a:rPr lang="it-IT" dirty="0" smtClean="0">
                <a:solidFill>
                  <a:schemeClr val="tx1"/>
                </a:solidFill>
                <a:latin typeface="Arial" panose="020B0604020202020204" pitchFamily="34" charset="0"/>
                <a:cs typeface="Arial" panose="020B0604020202020204" pitchFamily="34" charset="0"/>
              </a:rPr>
              <a:t>Revisore Legale Pubblicista</a:t>
            </a:r>
            <a:endParaRPr lang="it-IT"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067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1980771" y="6391338"/>
            <a:ext cx="4873869"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2" name="Titre 1"/>
          <p:cNvSpPr>
            <a:spLocks noGrp="1"/>
          </p:cNvSpPr>
          <p:nvPr>
            <p:ph type="ctrTitle" idx="4294967295"/>
          </p:nvPr>
        </p:nvSpPr>
        <p:spPr>
          <a:xfrm>
            <a:off x="970497" y="1354472"/>
            <a:ext cx="6778625" cy="2095500"/>
          </a:xfrm>
        </p:spPr>
        <p:txBody>
          <a:bodyPr>
            <a:normAutofit/>
          </a:bodyPr>
          <a:lstStyle/>
          <a:p>
            <a:pPr algn="ctr">
              <a:defRPr/>
            </a:pPr>
            <a:r>
              <a:rPr lang="it-IT" sz="4000" dirty="0">
                <a:solidFill>
                  <a:srgbClr val="C00000"/>
                </a:solidFill>
                <a:latin typeface="Arial"/>
                <a:cs typeface="Arial"/>
              </a:rPr>
              <a:t>LE FASI DEL PROCESSO DI REVISIONE </a:t>
            </a:r>
          </a:p>
        </p:txBody>
      </p:sp>
      <p:sp>
        <p:nvSpPr>
          <p:cNvPr id="3" name="Sottotitolo 2"/>
          <p:cNvSpPr>
            <a:spLocks noGrp="1"/>
          </p:cNvSpPr>
          <p:nvPr>
            <p:ph type="subTitle" idx="4294967295"/>
          </p:nvPr>
        </p:nvSpPr>
        <p:spPr>
          <a:xfrm>
            <a:off x="641243" y="3456257"/>
            <a:ext cx="7620000" cy="2294185"/>
          </a:xfrm>
        </p:spPr>
        <p:txBody>
          <a:bodyPr>
            <a:noAutofit/>
          </a:bodyPr>
          <a:lstStyle/>
          <a:p>
            <a:pPr marL="0" indent="0" algn="ctr">
              <a:spcBef>
                <a:spcPct val="0"/>
              </a:spcBef>
              <a:buNone/>
              <a:defRPr/>
            </a:pPr>
            <a:r>
              <a:rPr lang="it-IT" sz="4000" dirty="0">
                <a:solidFill>
                  <a:srgbClr val="C00000"/>
                </a:solidFill>
                <a:latin typeface="Arial"/>
                <a:ea typeface="+mj-ea"/>
                <a:cs typeface="Arial"/>
              </a:rPr>
              <a:t>1.valutazione del rischio</a:t>
            </a:r>
            <a:br>
              <a:rPr lang="it-IT" sz="4000" dirty="0">
                <a:solidFill>
                  <a:srgbClr val="C00000"/>
                </a:solidFill>
                <a:latin typeface="Arial"/>
                <a:ea typeface="+mj-ea"/>
                <a:cs typeface="Arial"/>
              </a:rPr>
            </a:br>
            <a:r>
              <a:rPr lang="it-IT" sz="4000" dirty="0">
                <a:solidFill>
                  <a:srgbClr val="C00000"/>
                </a:solidFill>
                <a:latin typeface="Arial"/>
                <a:ea typeface="+mj-ea"/>
                <a:cs typeface="Arial"/>
              </a:rPr>
              <a:t>- la pianificazione della revisione     </a:t>
            </a:r>
            <a:r>
              <a:rPr lang="it-IT" sz="4000" dirty="0" smtClean="0">
                <a:solidFill>
                  <a:srgbClr val="C00000"/>
                </a:solidFill>
                <a:latin typeface="Arial"/>
                <a:ea typeface="+mj-ea"/>
                <a:cs typeface="Arial"/>
              </a:rPr>
              <a:t>contabile</a:t>
            </a:r>
            <a:endParaRPr lang="it-IT" sz="4000" dirty="0">
              <a:solidFill>
                <a:srgbClr val="C00000"/>
              </a:solidFill>
              <a:latin typeface="Arial"/>
              <a:ea typeface="+mj-ea"/>
              <a:cs typeface="Arial"/>
            </a:endParaRPr>
          </a:p>
        </p:txBody>
      </p:sp>
    </p:spTree>
    <p:extLst>
      <p:ext uri="{BB962C8B-B14F-4D97-AF65-F5344CB8AC3E}">
        <p14:creationId xmlns:p14="http://schemas.microsoft.com/office/powerpoint/2010/main" val="159077723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1"/>
          <p:cNvSpPr>
            <a:spLocks noGrp="1"/>
          </p:cNvSpPr>
          <p:nvPr>
            <p:ph type="title"/>
          </p:nvPr>
        </p:nvSpPr>
        <p:spPr>
          <a:xfrm>
            <a:off x="688490" y="265206"/>
            <a:ext cx="7756263" cy="1054250"/>
          </a:xfrm>
        </p:spPr>
        <p:txBody>
          <a:bodyPr/>
          <a:lstStyle/>
          <a:p>
            <a:r>
              <a:rPr lang="it-IT" altLang="it-IT" sz="4000" dirty="0" smtClean="0">
                <a:solidFill>
                  <a:srgbClr val="C00000"/>
                </a:solidFill>
              </a:rPr>
              <a:t> </a:t>
            </a:r>
            <a:r>
              <a:rPr lang="it-IT" altLang="it-IT" sz="4000" dirty="0" smtClean="0">
                <a:solidFill>
                  <a:srgbClr val="C00000"/>
                </a:solidFill>
                <a:latin typeface="Arial"/>
                <a:cs typeface="Arial"/>
              </a:rPr>
              <a:t>Valutazione del rischio</a:t>
            </a:r>
          </a:p>
        </p:txBody>
      </p:sp>
      <p:sp>
        <p:nvSpPr>
          <p:cNvPr id="2" name="Segnaposto piè di pagina 1"/>
          <p:cNvSpPr>
            <a:spLocks noGrp="1"/>
          </p:cNvSpPr>
          <p:nvPr>
            <p:ph type="ftr" sz="quarter" idx="11"/>
          </p:nvPr>
        </p:nvSpPr>
        <p:spPr>
          <a:xfrm>
            <a:off x="2879307" y="6279992"/>
            <a:ext cx="3646813" cy="493150"/>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54276" name="Immagine 30310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563" y="1461558"/>
            <a:ext cx="8221662"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ttangolo 1"/>
          <p:cNvSpPr>
            <a:spLocks noChangeArrowheads="1"/>
          </p:cNvSpPr>
          <p:nvPr/>
        </p:nvSpPr>
        <p:spPr bwMode="auto">
          <a:xfrm>
            <a:off x="1187450" y="2924175"/>
            <a:ext cx="7597775" cy="1104900"/>
          </a:xfrm>
          <a:prstGeom prst="rect">
            <a:avLst/>
          </a:prstGeom>
          <a:noFill/>
          <a:ln w="76200" algn="ctr">
            <a:solidFill>
              <a:srgbClr val="FF00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Tree>
    <p:extLst>
      <p:ext uri="{BB962C8B-B14F-4D97-AF65-F5344CB8AC3E}">
        <p14:creationId xmlns:p14="http://schemas.microsoft.com/office/powerpoint/2010/main" val="3726163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a:xfrm>
            <a:off x="213747" y="6345254"/>
            <a:ext cx="3363094"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55300" name="Segnaposto contenuto 2"/>
          <p:cNvSpPr>
            <a:spLocks noGrp="1"/>
          </p:cNvSpPr>
          <p:nvPr>
            <p:ph idx="4294967295"/>
          </p:nvPr>
        </p:nvSpPr>
        <p:spPr>
          <a:xfrm>
            <a:off x="213747" y="1169376"/>
            <a:ext cx="8248146" cy="2666101"/>
          </a:xfrm>
        </p:spPr>
        <p:txBody>
          <a:bodyPr>
            <a:normAutofit/>
          </a:bodyPr>
          <a:lstStyle/>
          <a:p>
            <a:pPr lvl="1" indent="0">
              <a:lnSpc>
                <a:spcPct val="150000"/>
              </a:lnSpc>
            </a:pPr>
            <a:r>
              <a:rPr lang="fr-FR" altLang="it-IT" sz="2000" b="1" dirty="0">
                <a:solidFill>
                  <a:schemeClr val="accent1"/>
                </a:solidFill>
              </a:rPr>
              <a:t> </a:t>
            </a:r>
            <a:r>
              <a:rPr lang="fr-FR" altLang="it-IT" sz="2000" b="1" dirty="0" smtClean="0">
                <a:solidFill>
                  <a:schemeClr val="accent1"/>
                </a:solidFill>
                <a:latin typeface="Arial"/>
                <a:cs typeface="Arial"/>
              </a:rPr>
              <a:t>ISA </a:t>
            </a:r>
            <a:r>
              <a:rPr lang="fr-FR" altLang="it-IT" sz="2000" b="1" dirty="0" err="1" smtClean="0">
                <a:solidFill>
                  <a:schemeClr val="accent1"/>
                </a:solidFill>
                <a:latin typeface="Arial"/>
                <a:cs typeface="Arial"/>
              </a:rPr>
              <a:t>Italia</a:t>
            </a:r>
            <a:r>
              <a:rPr lang="fr-FR" altLang="it-IT" sz="2000" b="1" dirty="0" smtClean="0">
                <a:solidFill>
                  <a:schemeClr val="accent1"/>
                </a:solidFill>
                <a:latin typeface="Arial"/>
                <a:cs typeface="Arial"/>
              </a:rPr>
              <a:t> 300</a:t>
            </a:r>
            <a:r>
              <a:rPr lang="fr-FR" altLang="it-IT" sz="2000" b="1" dirty="0" smtClean="0">
                <a:latin typeface="Arial"/>
                <a:cs typeface="Arial"/>
              </a:rPr>
              <a:t>: </a:t>
            </a:r>
            <a:r>
              <a:rPr lang="it-IT" altLang="it-IT" sz="2000" b="1" dirty="0" smtClean="0">
                <a:latin typeface="Arial"/>
                <a:cs typeface="Arial"/>
              </a:rPr>
              <a:t>Pianificazione della revisione contabile del bilancio</a:t>
            </a:r>
          </a:p>
          <a:p>
            <a:pPr lvl="1" indent="0">
              <a:lnSpc>
                <a:spcPct val="150000"/>
              </a:lnSpc>
            </a:pPr>
            <a:r>
              <a:rPr lang="it-IT" altLang="it-IT" sz="2000" b="1" dirty="0" smtClean="0">
                <a:latin typeface="Arial"/>
                <a:cs typeface="Arial"/>
              </a:rPr>
              <a:t> Il Principio tratta delle responsabilità del revisore nel pianificare la revisione contabile del bilancio e fornisce regole e linee guida su:</a:t>
            </a:r>
            <a:endParaRPr lang="fr-FR" altLang="it-IT" sz="1800" b="1" dirty="0" smtClean="0"/>
          </a:p>
        </p:txBody>
      </p:sp>
      <p:sp>
        <p:nvSpPr>
          <p:cNvPr id="2" name="Titolo 1"/>
          <p:cNvSpPr>
            <a:spLocks noGrp="1"/>
          </p:cNvSpPr>
          <p:nvPr>
            <p:ph type="title" idx="4294967295"/>
          </p:nvPr>
        </p:nvSpPr>
        <p:spPr>
          <a:xfrm>
            <a:off x="133013" y="461797"/>
            <a:ext cx="8028791" cy="558111"/>
          </a:xfrm>
        </p:spPr>
        <p:txBody>
          <a:bodyPr>
            <a:noAutofit/>
          </a:bodyPr>
          <a:lstStyle/>
          <a:p>
            <a:pPr algn="ctr">
              <a:defRPr/>
            </a:pPr>
            <a:r>
              <a:rPr lang="it-IT" sz="3200" dirty="0" smtClean="0">
                <a:solidFill>
                  <a:srgbClr val="C00000"/>
                </a:solidFill>
                <a:latin typeface="Arial"/>
                <a:cs typeface="Arial"/>
              </a:rPr>
              <a:t>Elenco degli ISA Italia di riferimento</a:t>
            </a:r>
            <a:endParaRPr lang="fr-FR" sz="3200" dirty="0">
              <a:solidFill>
                <a:srgbClr val="C00000"/>
              </a:solidFill>
              <a:latin typeface="Arial"/>
              <a:cs typeface="Arial"/>
            </a:endParaRPr>
          </a:p>
        </p:txBody>
      </p:sp>
      <p:graphicFrame>
        <p:nvGraphicFramePr>
          <p:cNvPr id="6" name="Diagramma 5"/>
          <p:cNvGraphicFramePr/>
          <p:nvPr>
            <p:extLst>
              <p:ext uri="{D42A27DB-BD31-4B8C-83A1-F6EECF244321}">
                <p14:modId xmlns:p14="http://schemas.microsoft.com/office/powerpoint/2010/main" val="87003901"/>
              </p:ext>
            </p:extLst>
          </p:nvPr>
        </p:nvGraphicFramePr>
        <p:xfrm>
          <a:off x="1314403" y="3835477"/>
          <a:ext cx="7147489" cy="2873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194427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2672" y="354469"/>
            <a:ext cx="7712047" cy="1312324"/>
          </a:xfrm>
        </p:spPr>
        <p:txBody>
          <a:bodyPr/>
          <a:lstStyle/>
          <a:p>
            <a:pPr algn="ctr">
              <a:defRPr/>
            </a:pPr>
            <a:r>
              <a:rPr lang="it-IT" sz="4000" dirty="0" smtClean="0">
                <a:solidFill>
                  <a:srgbClr val="C00000"/>
                </a:solidFill>
                <a:latin typeface="Arial"/>
                <a:cs typeface="Arial"/>
              </a:rPr>
              <a:t>Principali </a:t>
            </a:r>
            <a:r>
              <a:rPr lang="it-IT" sz="4000" dirty="0">
                <a:solidFill>
                  <a:srgbClr val="C00000"/>
                </a:solidFill>
                <a:latin typeface="Arial"/>
                <a:cs typeface="Arial"/>
              </a:rPr>
              <a:t>procedure previste dagli ISA</a:t>
            </a:r>
            <a:endParaRPr lang="fr-FR" sz="4000" dirty="0">
              <a:solidFill>
                <a:srgbClr val="C00000"/>
              </a:solidFill>
              <a:latin typeface="Arial"/>
              <a:cs typeface="Arial"/>
            </a:endParaRPr>
          </a:p>
        </p:txBody>
      </p:sp>
      <p:sp>
        <p:nvSpPr>
          <p:cNvPr id="3" name="Segnaposto contenuto 2"/>
          <p:cNvSpPr>
            <a:spLocks noGrp="1"/>
          </p:cNvSpPr>
          <p:nvPr>
            <p:ph idx="1"/>
          </p:nvPr>
        </p:nvSpPr>
        <p:spPr>
          <a:xfrm>
            <a:off x="375644" y="1700268"/>
            <a:ext cx="7839075" cy="5006937"/>
          </a:xfrm>
        </p:spPr>
        <p:txBody>
          <a:bodyPr/>
          <a:lstStyle/>
          <a:p>
            <a:pPr lvl="1" algn="just">
              <a:defRPr/>
            </a:pPr>
            <a:endParaRPr lang="it-IT" sz="1600" dirty="0" smtClean="0">
              <a:solidFill>
                <a:schemeClr val="tx2"/>
              </a:solidFill>
            </a:endParaRPr>
          </a:p>
          <a:p>
            <a:pPr lvl="1" indent="0" algn="just">
              <a:lnSpc>
                <a:spcPct val="150000"/>
              </a:lnSpc>
              <a:defRPr/>
            </a:pPr>
            <a:r>
              <a:rPr lang="it-IT" sz="1800" b="1" dirty="0">
                <a:solidFill>
                  <a:schemeClr val="accent1"/>
                </a:solidFill>
                <a:latin typeface="Arial"/>
                <a:ea typeface="+mj-ea"/>
                <a:cs typeface="Arial"/>
              </a:rPr>
              <a:t>Ruolo e tempistica della </a:t>
            </a:r>
            <a:r>
              <a:rPr lang="it-IT" sz="1800" b="1" dirty="0" smtClean="0">
                <a:solidFill>
                  <a:schemeClr val="accent1"/>
                </a:solidFill>
                <a:latin typeface="Arial"/>
                <a:ea typeface="+mj-ea"/>
                <a:cs typeface="Arial"/>
              </a:rPr>
              <a:t>pianificazione (1/3)</a:t>
            </a:r>
            <a:endParaRPr lang="it-IT" sz="1800" b="1" dirty="0">
              <a:solidFill>
                <a:schemeClr val="accent1"/>
              </a:solidFill>
              <a:latin typeface="Arial"/>
              <a:ea typeface="+mj-ea"/>
              <a:cs typeface="Arial"/>
            </a:endParaRPr>
          </a:p>
          <a:p>
            <a:pPr lvl="1" indent="0" algn="just">
              <a:lnSpc>
                <a:spcPct val="150000"/>
              </a:lnSpc>
              <a:defRPr/>
            </a:pPr>
            <a:r>
              <a:rPr lang="it-IT" sz="1800" b="1" dirty="0" smtClean="0">
                <a:latin typeface="Arial"/>
                <a:cs typeface="Arial"/>
              </a:rPr>
              <a:t>L’attività di pianificazione della revisione contabile consiste nella «definizione della strategia generale  per l’incarico e l’elaborazione di un piano di revisione» </a:t>
            </a:r>
            <a:r>
              <a:rPr lang="it-IT" sz="1800" b="1" dirty="0" smtClean="0">
                <a:solidFill>
                  <a:srgbClr val="FF0000"/>
                </a:solidFill>
                <a:latin typeface="Arial"/>
                <a:cs typeface="Arial"/>
              </a:rPr>
              <a:t>ISA Italia 300 par. 2</a:t>
            </a:r>
          </a:p>
          <a:p>
            <a:pPr lvl="1" indent="0" algn="just">
              <a:lnSpc>
                <a:spcPct val="150000"/>
              </a:lnSpc>
              <a:defRPr/>
            </a:pPr>
            <a:endParaRPr lang="it-IT" sz="1800" b="1" dirty="0" smtClean="0">
              <a:solidFill>
                <a:srgbClr val="FF0000"/>
              </a:solidFill>
              <a:latin typeface="Arial"/>
              <a:cs typeface="Arial"/>
            </a:endParaRPr>
          </a:p>
          <a:p>
            <a:pPr marL="879475" lvl="3" indent="-342900" algn="just">
              <a:lnSpc>
                <a:spcPct val="150000"/>
              </a:lnSpc>
              <a:buFont typeface="Trebuchet MS" panose="020B0603020202020204" pitchFamily="34" charset="0"/>
              <a:buAutoNum type="arabicPeriod"/>
              <a:defRPr/>
            </a:pPr>
            <a:r>
              <a:rPr lang="it-IT" sz="1800" b="1" dirty="0" smtClean="0">
                <a:latin typeface="Arial"/>
                <a:cs typeface="Arial"/>
              </a:rPr>
              <a:t>Strategia generale di revisione</a:t>
            </a:r>
          </a:p>
          <a:p>
            <a:pPr marL="879475" lvl="3" indent="-342900" algn="just">
              <a:lnSpc>
                <a:spcPct val="150000"/>
              </a:lnSpc>
              <a:buFont typeface="Trebuchet MS" panose="020B0603020202020204" pitchFamily="34" charset="0"/>
              <a:buAutoNum type="arabicPeriod"/>
              <a:defRPr/>
            </a:pPr>
            <a:r>
              <a:rPr lang="it-IT" sz="1800" b="1" dirty="0" smtClean="0">
                <a:latin typeface="Arial"/>
                <a:cs typeface="Arial"/>
              </a:rPr>
              <a:t>Piano della revisione </a:t>
            </a:r>
          </a:p>
          <a:p>
            <a:pPr marL="879475" lvl="3" indent="-342900" algn="just">
              <a:lnSpc>
                <a:spcPct val="150000"/>
              </a:lnSpc>
              <a:buFont typeface="Trebuchet MS" panose="020B0603020202020204" pitchFamily="34" charset="0"/>
              <a:buAutoNum type="arabicPeriod"/>
              <a:defRPr/>
            </a:pPr>
            <a:endParaRPr lang="it-IT" sz="1800" b="1" dirty="0" smtClean="0">
              <a:latin typeface="Arial"/>
              <a:cs typeface="Arial"/>
            </a:endParaRPr>
          </a:p>
          <a:p>
            <a:pPr lvl="1" indent="0" algn="just">
              <a:lnSpc>
                <a:spcPct val="150000"/>
              </a:lnSpc>
              <a:defRPr/>
            </a:pPr>
            <a:r>
              <a:rPr lang="it-IT" sz="1800" b="1" dirty="0" smtClean="0">
                <a:latin typeface="Arial"/>
                <a:cs typeface="Arial"/>
              </a:rPr>
              <a:t>L’obiettivo del revisore è di pianificare la revisione contabile affinché sia svolta in modo efficace.</a:t>
            </a:r>
            <a:r>
              <a:rPr lang="it-IT" sz="1800" b="1" dirty="0">
                <a:solidFill>
                  <a:srgbClr val="FF0000"/>
                </a:solidFill>
                <a:latin typeface="Arial"/>
                <a:cs typeface="Arial"/>
              </a:rPr>
              <a:t> ISA Italia </a:t>
            </a:r>
            <a:r>
              <a:rPr lang="it-IT" sz="1800" b="1" dirty="0" smtClean="0">
                <a:solidFill>
                  <a:srgbClr val="FF0000"/>
                </a:solidFill>
                <a:latin typeface="Arial"/>
                <a:cs typeface="Arial"/>
              </a:rPr>
              <a:t>300 </a:t>
            </a:r>
            <a:r>
              <a:rPr lang="it-IT" sz="1800" b="1" dirty="0">
                <a:solidFill>
                  <a:srgbClr val="FF0000"/>
                </a:solidFill>
                <a:latin typeface="Arial"/>
                <a:cs typeface="Arial"/>
              </a:rPr>
              <a:t>par. </a:t>
            </a:r>
            <a:r>
              <a:rPr lang="it-IT" sz="1800" b="1" dirty="0" smtClean="0">
                <a:solidFill>
                  <a:srgbClr val="FF0000"/>
                </a:solidFill>
                <a:latin typeface="Arial"/>
                <a:cs typeface="Arial"/>
              </a:rPr>
              <a:t>4</a:t>
            </a:r>
            <a:endParaRPr lang="fr-FR" b="1" dirty="0"/>
          </a:p>
          <a:p>
            <a:pPr lvl="1" indent="0" algn="just">
              <a:lnSpc>
                <a:spcPct val="150000"/>
              </a:lnSpc>
              <a:defRPr/>
            </a:pPr>
            <a:endParaRPr lang="fr-FR" b="1" dirty="0" smtClean="0"/>
          </a:p>
          <a:p>
            <a:pPr lvl="1" indent="0">
              <a:defRPr/>
            </a:pPr>
            <a:endParaRPr lang="fr-FR" b="1" dirty="0" smtClean="0"/>
          </a:p>
        </p:txBody>
      </p:sp>
      <p:sp>
        <p:nvSpPr>
          <p:cNvPr id="4" name="Segnaposto piè di pagina 3"/>
          <p:cNvSpPr>
            <a:spLocks noGrp="1"/>
          </p:cNvSpPr>
          <p:nvPr>
            <p:ph type="ftr" sz="quarter" idx="11"/>
          </p:nvPr>
        </p:nvSpPr>
        <p:spPr>
          <a:xfrm>
            <a:off x="1653469" y="6342080"/>
            <a:ext cx="5364121"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57349" name="Freccia in giù 3"/>
          <p:cNvSpPr>
            <a:spLocks noChangeArrowheads="1"/>
          </p:cNvSpPr>
          <p:nvPr/>
        </p:nvSpPr>
        <p:spPr bwMode="auto">
          <a:xfrm>
            <a:off x="3635375" y="3497092"/>
            <a:ext cx="420688" cy="431800"/>
          </a:xfrm>
          <a:prstGeom prst="downArrow">
            <a:avLst>
              <a:gd name="adj1" fmla="val 50000"/>
              <a:gd name="adj2" fmla="val 50004"/>
            </a:avLst>
          </a:prstGeom>
          <a:solidFill>
            <a:schemeClr val="accent1"/>
          </a:solidFill>
          <a:ln w="0" algn="ctr">
            <a:solidFill>
              <a:srgbClr val="9D8D85"/>
            </a:solidFill>
            <a:round/>
            <a:headEnd/>
            <a:tailEnd type="triangle" w="lg" len="med"/>
          </a:ln>
        </p:spPr>
        <p:txBody>
          <a:bodyPr lIns="0" tIns="0" rIns="0" bIns="0" anchor="ctr"/>
          <a:lstStyle>
            <a:lvl1pPr>
              <a:spcBef>
                <a:spcPct val="30000"/>
              </a:spcBef>
              <a:defRPr sz="2000" b="1">
                <a:solidFill>
                  <a:schemeClr val="accent1"/>
                </a:solidFill>
                <a:latin typeface="Trebuchet MS" panose="020B0603020202020204" pitchFamily="34" charset="0"/>
              </a:defRPr>
            </a:lvl1pPr>
            <a:lvl2pPr marL="742950" indent="-285750">
              <a:spcBef>
                <a:spcPct val="30000"/>
              </a:spcBef>
              <a:defRPr sz="2000">
                <a:solidFill>
                  <a:srgbClr val="786860"/>
                </a:solidFill>
                <a:latin typeface="Trebuchet MS" panose="020B0603020202020204" pitchFamily="34" charset="0"/>
              </a:defRPr>
            </a:lvl2pPr>
            <a:lvl3pPr marL="1143000" indent="-228600">
              <a:spcBef>
                <a:spcPct val="30000"/>
              </a:spcBef>
              <a:buChar char="•"/>
              <a:defRPr sz="28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buChar char="-"/>
              <a:defRPr sz="24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buChar char="-"/>
              <a:defRPr sz="16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9pPr>
          </a:lstStyle>
          <a:p>
            <a:pPr algn="ctr" eaLnBrk="1" hangingPunct="1">
              <a:spcBef>
                <a:spcPct val="0"/>
              </a:spcBef>
            </a:pPr>
            <a:endParaRPr lang="it-IT" altLang="it-IT" sz="1400">
              <a:solidFill>
                <a:schemeClr val="bg1"/>
              </a:solidFill>
            </a:endParaRPr>
          </a:p>
        </p:txBody>
      </p:sp>
      <p:sp>
        <p:nvSpPr>
          <p:cNvPr id="57350" name="Freccia in giù 5"/>
          <p:cNvSpPr>
            <a:spLocks noChangeArrowheads="1"/>
          </p:cNvSpPr>
          <p:nvPr/>
        </p:nvSpPr>
        <p:spPr bwMode="auto">
          <a:xfrm>
            <a:off x="3635375" y="4869311"/>
            <a:ext cx="420687" cy="431800"/>
          </a:xfrm>
          <a:prstGeom prst="downArrow">
            <a:avLst>
              <a:gd name="adj1" fmla="val 50000"/>
              <a:gd name="adj2" fmla="val 50005"/>
            </a:avLst>
          </a:prstGeom>
          <a:solidFill>
            <a:schemeClr val="accent1"/>
          </a:solidFill>
          <a:ln w="0" algn="ctr">
            <a:solidFill>
              <a:srgbClr val="9D8D85"/>
            </a:solidFill>
            <a:round/>
            <a:headEnd/>
            <a:tailEnd type="triangle" w="lg" len="med"/>
          </a:ln>
        </p:spPr>
        <p:txBody>
          <a:bodyPr lIns="0" tIns="0" rIns="0" bIns="0" anchor="ctr"/>
          <a:lstStyle>
            <a:lvl1pPr>
              <a:spcBef>
                <a:spcPct val="30000"/>
              </a:spcBef>
              <a:defRPr sz="2000" b="1">
                <a:solidFill>
                  <a:schemeClr val="accent1"/>
                </a:solidFill>
                <a:latin typeface="Trebuchet MS" panose="020B0603020202020204" pitchFamily="34" charset="0"/>
              </a:defRPr>
            </a:lvl1pPr>
            <a:lvl2pPr marL="742950" indent="-285750">
              <a:spcBef>
                <a:spcPct val="30000"/>
              </a:spcBef>
              <a:defRPr sz="2000">
                <a:solidFill>
                  <a:srgbClr val="786860"/>
                </a:solidFill>
                <a:latin typeface="Trebuchet MS" panose="020B0603020202020204" pitchFamily="34" charset="0"/>
              </a:defRPr>
            </a:lvl2pPr>
            <a:lvl3pPr marL="1143000" indent="-228600">
              <a:spcBef>
                <a:spcPct val="30000"/>
              </a:spcBef>
              <a:buChar char="•"/>
              <a:defRPr sz="28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buChar char="-"/>
              <a:defRPr sz="24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buChar char="-"/>
              <a:defRPr sz="16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9pPr>
          </a:lstStyle>
          <a:p>
            <a:pPr algn="ctr" eaLnBrk="1" hangingPunct="1">
              <a:spcBef>
                <a:spcPct val="0"/>
              </a:spcBef>
            </a:pPr>
            <a:endParaRPr lang="it-IT" altLang="it-IT" sz="1400">
              <a:solidFill>
                <a:schemeClr val="bg1"/>
              </a:solidFill>
            </a:endParaRPr>
          </a:p>
        </p:txBody>
      </p:sp>
    </p:spTree>
    <p:extLst>
      <p:ext uri="{BB962C8B-B14F-4D97-AF65-F5344CB8AC3E}">
        <p14:creationId xmlns:p14="http://schemas.microsoft.com/office/powerpoint/2010/main" val="209880238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751" y="284590"/>
            <a:ext cx="7529458" cy="1341438"/>
          </a:xfrm>
        </p:spPr>
        <p:txBody>
          <a:bodyPr/>
          <a:lstStyle/>
          <a:p>
            <a:pPr algn="ctr">
              <a:defRPr/>
            </a:pPr>
            <a:r>
              <a:rPr lang="it-IT" sz="4000" dirty="0" smtClean="0">
                <a:solidFill>
                  <a:srgbClr val="C00000"/>
                </a:solidFill>
                <a:latin typeface="Arial"/>
                <a:cs typeface="Arial"/>
              </a:rPr>
              <a:t>Principali procedure previste dagli ISA</a:t>
            </a:r>
            <a:endParaRPr lang="fr-FR" sz="4000" dirty="0">
              <a:solidFill>
                <a:srgbClr val="C00000"/>
              </a:solidFill>
              <a:latin typeface="Arial"/>
              <a:cs typeface="Arial"/>
            </a:endParaRPr>
          </a:p>
        </p:txBody>
      </p:sp>
      <p:sp>
        <p:nvSpPr>
          <p:cNvPr id="59395" name="Segnaposto contenuto 2"/>
          <p:cNvSpPr>
            <a:spLocks noGrp="1"/>
          </p:cNvSpPr>
          <p:nvPr>
            <p:ph idx="1"/>
          </p:nvPr>
        </p:nvSpPr>
        <p:spPr>
          <a:xfrm>
            <a:off x="395288" y="1100667"/>
            <a:ext cx="8270875" cy="4898496"/>
          </a:xfrm>
        </p:spPr>
        <p:txBody>
          <a:bodyPr/>
          <a:lstStyle/>
          <a:p>
            <a:pPr lvl="1" indent="0" algn="just">
              <a:lnSpc>
                <a:spcPct val="150000"/>
              </a:lnSpc>
              <a:buNone/>
            </a:pPr>
            <a:endParaRPr lang="it-IT" altLang="it-IT" sz="1800" b="1" dirty="0" smtClean="0">
              <a:solidFill>
                <a:srgbClr val="C00000"/>
              </a:solidFill>
            </a:endParaRPr>
          </a:p>
          <a:p>
            <a:pPr lvl="1" indent="0" algn="just">
              <a:lnSpc>
                <a:spcPct val="150000"/>
              </a:lnSpc>
            </a:pPr>
            <a:endParaRPr lang="it-IT" altLang="it-IT" sz="1800" b="1" dirty="0">
              <a:solidFill>
                <a:srgbClr val="C00000"/>
              </a:solidFill>
            </a:endParaRPr>
          </a:p>
          <a:p>
            <a:pPr lvl="1" indent="0" algn="just">
              <a:lnSpc>
                <a:spcPct val="150000"/>
              </a:lnSpc>
              <a:buNone/>
            </a:pPr>
            <a:endParaRPr lang="it-IT" altLang="it-IT" sz="1800" b="1" dirty="0" smtClean="0">
              <a:solidFill>
                <a:srgbClr val="C00000"/>
              </a:solidFill>
            </a:endParaRPr>
          </a:p>
          <a:p>
            <a:pPr lvl="1" indent="0" algn="just">
              <a:lnSpc>
                <a:spcPct val="150000"/>
              </a:lnSpc>
            </a:pPr>
            <a:r>
              <a:rPr lang="it-IT" altLang="it-IT" sz="1800" b="1" dirty="0" smtClean="0">
                <a:solidFill>
                  <a:srgbClr val="C00000"/>
                </a:solidFill>
              </a:rPr>
              <a:t> </a:t>
            </a:r>
            <a:r>
              <a:rPr lang="it-IT" altLang="it-IT" sz="1800" b="1" dirty="0" smtClean="0">
                <a:solidFill>
                  <a:srgbClr val="C00000"/>
                </a:solidFill>
                <a:latin typeface="Arial"/>
                <a:cs typeface="Arial"/>
              </a:rPr>
              <a:t>Regole della pianificazione – ISA Italia 300</a:t>
            </a:r>
          </a:p>
          <a:p>
            <a:pPr lvl="1" indent="0">
              <a:buNone/>
            </a:pPr>
            <a:endParaRPr lang="fr-FR" altLang="it-IT" b="1" dirty="0" smtClean="0">
              <a:solidFill>
                <a:srgbClr val="C00000"/>
              </a:solidFill>
            </a:endParaRPr>
          </a:p>
        </p:txBody>
      </p:sp>
      <p:sp>
        <p:nvSpPr>
          <p:cNvPr id="3" name="Segnaposto piè di pagina 2"/>
          <p:cNvSpPr>
            <a:spLocks noGrp="1"/>
          </p:cNvSpPr>
          <p:nvPr>
            <p:ph type="ftr" sz="quarter" idx="11"/>
          </p:nvPr>
        </p:nvSpPr>
        <p:spPr>
          <a:xfrm>
            <a:off x="2810420" y="6174672"/>
            <a:ext cx="3209380" cy="519609"/>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graphicFrame>
        <p:nvGraphicFramePr>
          <p:cNvPr id="5" name="Diagramma 4"/>
          <p:cNvGraphicFramePr/>
          <p:nvPr>
            <p:extLst>
              <p:ext uri="{D42A27DB-BD31-4B8C-83A1-F6EECF244321}">
                <p14:modId xmlns:p14="http://schemas.microsoft.com/office/powerpoint/2010/main" val="4173709571"/>
              </p:ext>
            </p:extLst>
          </p:nvPr>
        </p:nvGraphicFramePr>
        <p:xfrm>
          <a:off x="163548" y="2034594"/>
          <a:ext cx="8870302" cy="3620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058258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olo 1"/>
          <p:cNvSpPr>
            <a:spLocks noGrp="1"/>
          </p:cNvSpPr>
          <p:nvPr>
            <p:ph type="title"/>
          </p:nvPr>
        </p:nvSpPr>
        <p:spPr>
          <a:xfrm>
            <a:off x="617538" y="381000"/>
            <a:ext cx="7877175" cy="1344083"/>
          </a:xfrm>
        </p:spPr>
        <p:txBody>
          <a:bodyPr/>
          <a:lstStyle/>
          <a:p>
            <a:pPr algn="ctr"/>
            <a:r>
              <a:rPr lang="it-IT" altLang="it-IT" sz="4000" dirty="0" smtClean="0">
                <a:solidFill>
                  <a:srgbClr val="C00000"/>
                </a:solidFill>
                <a:latin typeface="Arial"/>
                <a:cs typeface="Arial"/>
              </a:rPr>
              <a:t>Determinazione della significatività</a:t>
            </a:r>
          </a:p>
        </p:txBody>
      </p:sp>
      <p:sp>
        <p:nvSpPr>
          <p:cNvPr id="2" name="Segnaposto piè di pagina 1"/>
          <p:cNvSpPr>
            <a:spLocks noGrp="1"/>
          </p:cNvSpPr>
          <p:nvPr>
            <p:ph type="ftr" sz="quarter" idx="15"/>
          </p:nvPr>
        </p:nvSpPr>
        <p:spPr>
          <a:xfrm>
            <a:off x="2690707" y="6327311"/>
            <a:ext cx="3482550"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7" name="Espace réservé du contenu 2"/>
          <p:cNvSpPr txBox="1">
            <a:spLocks/>
          </p:cNvSpPr>
          <p:nvPr/>
        </p:nvSpPr>
        <p:spPr>
          <a:xfrm>
            <a:off x="287338" y="1924050"/>
            <a:ext cx="8569325" cy="4171950"/>
          </a:xfrm>
          <a:prstGeom prst="rect">
            <a:avLst/>
          </a:prstGeom>
        </p:spPr>
        <p:txBody>
          <a:bodyPr/>
          <a:lstStyle>
            <a:lvl1pPr marL="342900" indent="-342900" algn="l" rtl="0" eaLnBrk="0" fontAlgn="base" hangingPunct="0">
              <a:spcBef>
                <a:spcPct val="20000"/>
              </a:spcBef>
              <a:spcAft>
                <a:spcPct val="0"/>
              </a:spcAft>
              <a:defRPr>
                <a:solidFill>
                  <a:srgbClr val="786860"/>
                </a:solidFill>
                <a:latin typeface="+mn-lt"/>
                <a:ea typeface="+mn-ea"/>
                <a:cs typeface="+mn-cs"/>
              </a:defRPr>
            </a:lvl1pPr>
            <a:lvl2pPr marL="336550" indent="-334963" algn="l" rtl="0" eaLnBrk="0" fontAlgn="base" hangingPunct="0">
              <a:spcBef>
                <a:spcPct val="20000"/>
              </a:spcBef>
              <a:spcAft>
                <a:spcPct val="0"/>
              </a:spcAft>
              <a:buChar char="•"/>
              <a:defRPr>
                <a:solidFill>
                  <a:srgbClr val="786860"/>
                </a:solidFill>
                <a:latin typeface="+mn-lt"/>
              </a:defRPr>
            </a:lvl2pPr>
            <a:lvl3pPr marL="641350" indent="-303213" algn="l" rtl="0" eaLnBrk="0" fontAlgn="base" hangingPunct="0">
              <a:spcBef>
                <a:spcPct val="20000"/>
              </a:spcBef>
              <a:spcAft>
                <a:spcPct val="0"/>
              </a:spcAft>
              <a:buFont typeface="Univers HSBCPB Con 520"/>
              <a:buChar char="-"/>
              <a:defRPr sz="1400">
                <a:solidFill>
                  <a:srgbClr val="786860"/>
                </a:solidFill>
                <a:latin typeface="+mn-lt"/>
              </a:defRPr>
            </a:lvl3pPr>
            <a:lvl4pPr marL="971550" indent="-328613" algn="l" rtl="0" eaLnBrk="0" fontAlgn="base" hangingPunct="0">
              <a:spcBef>
                <a:spcPct val="20000"/>
              </a:spcBef>
              <a:spcAft>
                <a:spcPct val="0"/>
              </a:spcAft>
              <a:buFont typeface="Univers HSBCPB Con 520"/>
              <a:buChar char="-"/>
              <a:defRPr sz="1400">
                <a:solidFill>
                  <a:srgbClr val="786860"/>
                </a:solidFill>
                <a:latin typeface="+mn-lt"/>
              </a:defRPr>
            </a:lvl4pPr>
            <a:lvl5pPr marL="1301750" indent="-328613" algn="l" rtl="0" eaLnBrk="0" fontAlgn="base" hangingPunct="0">
              <a:spcBef>
                <a:spcPct val="20000"/>
              </a:spcBef>
              <a:spcAft>
                <a:spcPct val="0"/>
              </a:spcAft>
              <a:buFont typeface="Univers HSBCPB Con 52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marL="0" indent="0">
              <a:defRPr/>
            </a:pPr>
            <a:r>
              <a:rPr lang="it-IT" sz="2000" b="0" kern="0" dirty="0" smtClean="0">
                <a:solidFill>
                  <a:srgbClr val="000000"/>
                </a:solidFill>
                <a:latin typeface="Arial"/>
                <a:cs typeface="Arial"/>
              </a:rPr>
              <a:t>L’obiettivo del revisore è di applicare appropriatamente il concetto di significatività nella pianificazione e nello svolgimento della revisione contabile.</a:t>
            </a:r>
          </a:p>
          <a:p>
            <a:pPr marL="0" indent="0">
              <a:defRPr/>
            </a:pPr>
            <a:endParaRPr lang="it-IT" sz="1800" b="0" kern="0" dirty="0" smtClean="0">
              <a:solidFill>
                <a:srgbClr val="000000"/>
              </a:solidFill>
              <a:latin typeface="Arial"/>
              <a:cs typeface="Arial"/>
            </a:endParaRPr>
          </a:p>
          <a:p>
            <a:pPr marL="0" indent="0">
              <a:defRPr/>
            </a:pPr>
            <a:endParaRPr lang="it-IT" sz="1600" b="0" kern="0" dirty="0">
              <a:solidFill>
                <a:srgbClr val="000000"/>
              </a:solidFill>
            </a:endParaRPr>
          </a:p>
        </p:txBody>
      </p:sp>
      <p:sp>
        <p:nvSpPr>
          <p:cNvPr id="8" name="Freccia in giù 7"/>
          <p:cNvSpPr/>
          <p:nvPr/>
        </p:nvSpPr>
        <p:spPr bwMode="auto">
          <a:xfrm>
            <a:off x="4139988" y="2771896"/>
            <a:ext cx="451858" cy="803154"/>
          </a:xfrm>
          <a:prstGeom prst="downArrow">
            <a:avLst/>
          </a:prstGeom>
          <a:solidFill>
            <a:schemeClr val="tx1"/>
          </a:solidFill>
          <a:ln w="25400" cap="flat" cmpd="sng" algn="ctr">
            <a:solidFill>
              <a:srgbClr val="9D8D85"/>
            </a:solidFill>
            <a:prstDash val="solid"/>
            <a:round/>
            <a:headEnd type="none" w="med" len="med"/>
            <a:tailEnd type="triangle" w="lg" len="med"/>
          </a:ln>
          <a:effectLst/>
        </p:spPr>
        <p:txBody>
          <a:bodyPr lIns="0" tIns="0" rIns="0" bIns="0" anchor="ctr"/>
          <a:lstStyle/>
          <a:p>
            <a:pPr algn="ctr" eaLnBrk="1" hangingPunct="1">
              <a:defRPr/>
            </a:pPr>
            <a:endParaRPr lang="it-IT"/>
          </a:p>
        </p:txBody>
      </p:sp>
      <p:sp>
        <p:nvSpPr>
          <p:cNvPr id="61446" name="CasellaDiTesto 8"/>
          <p:cNvSpPr txBox="1">
            <a:spLocks noChangeArrowheads="1"/>
          </p:cNvSpPr>
          <p:nvPr/>
        </p:nvSpPr>
        <p:spPr bwMode="auto">
          <a:xfrm>
            <a:off x="617538" y="3541455"/>
            <a:ext cx="78771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a:r>
              <a:rPr lang="it-IT" altLang="it-IT" sz="2000" b="0" dirty="0">
                <a:solidFill>
                  <a:srgbClr val="000000"/>
                </a:solidFill>
                <a:latin typeface="Arial"/>
                <a:cs typeface="Arial"/>
              </a:rPr>
              <a:t>Principio di revisione internazionale ISA </a:t>
            </a:r>
            <a:r>
              <a:rPr lang="it-IT" altLang="it-IT" sz="2000" b="0" dirty="0" smtClean="0">
                <a:solidFill>
                  <a:srgbClr val="000000"/>
                </a:solidFill>
                <a:latin typeface="Arial"/>
                <a:cs typeface="Arial"/>
              </a:rPr>
              <a:t>Italia n.320</a:t>
            </a:r>
            <a:r>
              <a:rPr lang="it-IT" altLang="it-IT" sz="2000" b="0" dirty="0">
                <a:solidFill>
                  <a:srgbClr val="000000"/>
                </a:solidFill>
                <a:latin typeface="Arial"/>
                <a:cs typeface="Arial"/>
              </a:rPr>
              <a:t>, “Significatività nella pianificazione e nello svolgimento della revisione contabile».</a:t>
            </a:r>
          </a:p>
          <a:p>
            <a:pPr algn="ctr"/>
            <a:endParaRPr lang="it-IT" altLang="it-IT" sz="2000" b="0" dirty="0">
              <a:solidFill>
                <a:srgbClr val="000000"/>
              </a:solidFill>
              <a:latin typeface="Arial"/>
              <a:cs typeface="Arial"/>
            </a:endParaRPr>
          </a:p>
          <a:p>
            <a:pPr algn="ctr"/>
            <a:r>
              <a:rPr lang="it-IT" altLang="it-IT" sz="2000" b="0" dirty="0">
                <a:solidFill>
                  <a:srgbClr val="000000"/>
                </a:solidFill>
                <a:latin typeface="Arial"/>
                <a:cs typeface="Arial"/>
              </a:rPr>
              <a:t>La significatività non consiste in un valore puntuale. Essa è costituita, piuttosto, dall’area indefinita tra ciò che molto probabilmente non è significativo e ciò che molto probabilmente è significativo, cioè potrebbe consistere in un intervallo, più o meno ampio, di valori</a:t>
            </a:r>
            <a:r>
              <a:rPr lang="it-IT" altLang="it-IT" sz="2000" b="0" dirty="0" smtClean="0">
                <a:solidFill>
                  <a:srgbClr val="000000"/>
                </a:solidFill>
                <a:latin typeface="Arial"/>
                <a:cs typeface="Arial"/>
              </a:rPr>
              <a:t>.</a:t>
            </a:r>
            <a:endParaRPr lang="it-IT" altLang="it-IT" sz="2000" b="0" dirty="0">
              <a:solidFill>
                <a:srgbClr val="000000"/>
              </a:solidFill>
              <a:latin typeface="Arial"/>
              <a:cs typeface="Arial"/>
            </a:endParaRPr>
          </a:p>
        </p:txBody>
      </p:sp>
    </p:spTree>
    <p:extLst>
      <p:ext uri="{BB962C8B-B14F-4D97-AF65-F5344CB8AC3E}">
        <p14:creationId xmlns:p14="http://schemas.microsoft.com/office/powerpoint/2010/main" val="4041129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itolo 1"/>
          <p:cNvSpPr>
            <a:spLocks noGrp="1"/>
          </p:cNvSpPr>
          <p:nvPr>
            <p:ph type="title"/>
          </p:nvPr>
        </p:nvSpPr>
        <p:spPr>
          <a:xfrm>
            <a:off x="308314" y="201082"/>
            <a:ext cx="8464550" cy="764693"/>
          </a:xfrm>
        </p:spPr>
        <p:txBody>
          <a:bodyPr/>
          <a:lstStyle/>
          <a:p>
            <a:pPr algn="ctr"/>
            <a:r>
              <a:rPr lang="en-US" altLang="it-IT" sz="4000" dirty="0" smtClean="0">
                <a:solidFill>
                  <a:srgbClr val="C00000"/>
                </a:solidFill>
                <a:latin typeface="Arial"/>
                <a:cs typeface="Arial"/>
              </a:rPr>
              <a:t>ISA Italia 320</a:t>
            </a:r>
            <a:endParaRPr lang="it-IT" altLang="it-IT" sz="4000" dirty="0" smtClean="0">
              <a:solidFill>
                <a:srgbClr val="C00000"/>
              </a:solidFill>
              <a:latin typeface="Arial"/>
              <a:cs typeface="Arial"/>
            </a:endParaRPr>
          </a:p>
        </p:txBody>
      </p:sp>
      <p:sp>
        <p:nvSpPr>
          <p:cNvPr id="62466" name="Segnaposto contenuto 2"/>
          <p:cNvSpPr>
            <a:spLocks noGrp="1"/>
          </p:cNvSpPr>
          <p:nvPr>
            <p:ph idx="1"/>
          </p:nvPr>
        </p:nvSpPr>
        <p:spPr>
          <a:xfrm>
            <a:off x="203539" y="1490269"/>
            <a:ext cx="8569325" cy="3816207"/>
          </a:xfrm>
        </p:spPr>
        <p:txBody>
          <a:bodyPr/>
          <a:lstStyle/>
          <a:p>
            <a:pPr marL="0" indent="0" algn="ctr">
              <a:buNone/>
            </a:pPr>
            <a:r>
              <a:rPr lang="it-IT" altLang="it-IT" dirty="0" smtClean="0">
                <a:solidFill>
                  <a:srgbClr val="C00000"/>
                </a:solidFill>
                <a:latin typeface="Arial"/>
                <a:cs typeface="Arial"/>
              </a:rPr>
              <a:t>Il concetto di significatività è applicato dal revisore</a:t>
            </a:r>
          </a:p>
          <a:p>
            <a:pPr marL="0"/>
            <a:endParaRPr lang="it-IT" altLang="it-IT" dirty="0" smtClean="0">
              <a:solidFill>
                <a:srgbClr val="C00000"/>
              </a:solidFill>
              <a:latin typeface="Arial"/>
              <a:cs typeface="Arial"/>
            </a:endParaRPr>
          </a:p>
          <a:p>
            <a:pPr marL="0"/>
            <a:endParaRPr lang="it-IT" altLang="it-IT" dirty="0" smtClean="0">
              <a:solidFill>
                <a:srgbClr val="C00000"/>
              </a:solidFill>
            </a:endParaRPr>
          </a:p>
          <a:p>
            <a:pPr marL="0"/>
            <a:endParaRPr lang="it-IT" altLang="it-IT" dirty="0" smtClean="0">
              <a:solidFill>
                <a:srgbClr val="C00000"/>
              </a:solidFill>
            </a:endParaRPr>
          </a:p>
          <a:p>
            <a:pPr marL="0"/>
            <a:endParaRPr lang="it-IT" altLang="it-IT" dirty="0" smtClean="0">
              <a:solidFill>
                <a:srgbClr val="C00000"/>
              </a:solidFill>
            </a:endParaRPr>
          </a:p>
          <a:p>
            <a:pPr marL="0" indent="0">
              <a:buNone/>
            </a:pPr>
            <a:endParaRPr lang="it-IT" altLang="it-IT" dirty="0" smtClean="0">
              <a:solidFill>
                <a:srgbClr val="C00000"/>
              </a:solidFill>
            </a:endParaRPr>
          </a:p>
        </p:txBody>
      </p:sp>
      <p:sp>
        <p:nvSpPr>
          <p:cNvPr id="2" name="Segnaposto piè di pagina 1"/>
          <p:cNvSpPr>
            <a:spLocks noGrp="1"/>
          </p:cNvSpPr>
          <p:nvPr>
            <p:ph type="ftr" sz="quarter" idx="11"/>
          </p:nvPr>
        </p:nvSpPr>
        <p:spPr>
          <a:xfrm>
            <a:off x="2807724" y="6344004"/>
            <a:ext cx="3378386"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graphicFrame>
        <p:nvGraphicFramePr>
          <p:cNvPr id="9" name="Diagramma 8"/>
          <p:cNvGraphicFramePr/>
          <p:nvPr>
            <p:extLst>
              <p:ext uri="{D42A27DB-BD31-4B8C-83A1-F6EECF244321}">
                <p14:modId xmlns:p14="http://schemas.microsoft.com/office/powerpoint/2010/main" val="3196153861"/>
              </p:ext>
            </p:extLst>
          </p:nvPr>
        </p:nvGraphicFramePr>
        <p:xfrm>
          <a:off x="1502526" y="2706937"/>
          <a:ext cx="6096000" cy="3327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egnaposto testo 3"/>
          <p:cNvSpPr txBox="1">
            <a:spLocks/>
          </p:cNvSpPr>
          <p:nvPr/>
        </p:nvSpPr>
        <p:spPr>
          <a:xfrm>
            <a:off x="608865" y="1145116"/>
            <a:ext cx="7270750" cy="571500"/>
          </a:xfrm>
          <a:prstGeom prst="rect">
            <a:avLst/>
          </a:prstGeom>
        </p:spPr>
        <p:txBody>
          <a:bodyPr/>
          <a:lstStyle>
            <a:lvl1pPr marL="342900" indent="-342900" algn="l" rtl="0" eaLnBrk="0" fontAlgn="base" hangingPunct="0">
              <a:spcBef>
                <a:spcPct val="20000"/>
              </a:spcBef>
              <a:spcAft>
                <a:spcPct val="0"/>
              </a:spcAft>
              <a:defRPr>
                <a:solidFill>
                  <a:srgbClr val="786860"/>
                </a:solidFill>
                <a:latin typeface="+mn-lt"/>
                <a:ea typeface="+mn-ea"/>
                <a:cs typeface="+mn-cs"/>
              </a:defRPr>
            </a:lvl1pPr>
            <a:lvl2pPr marL="336550" indent="-334963" algn="l" rtl="0" eaLnBrk="0" fontAlgn="base" hangingPunct="0">
              <a:spcBef>
                <a:spcPct val="20000"/>
              </a:spcBef>
              <a:spcAft>
                <a:spcPct val="0"/>
              </a:spcAft>
              <a:buChar char="•"/>
              <a:defRPr>
                <a:solidFill>
                  <a:srgbClr val="786860"/>
                </a:solidFill>
                <a:latin typeface="+mn-lt"/>
              </a:defRPr>
            </a:lvl2pPr>
            <a:lvl3pPr marL="641350" indent="-303213" algn="l" rtl="0" eaLnBrk="0" fontAlgn="base" hangingPunct="0">
              <a:spcBef>
                <a:spcPct val="20000"/>
              </a:spcBef>
              <a:spcAft>
                <a:spcPct val="0"/>
              </a:spcAft>
              <a:buFont typeface="Univers HSBCPB Con 520"/>
              <a:buChar char="-"/>
              <a:defRPr sz="1400">
                <a:solidFill>
                  <a:srgbClr val="786860"/>
                </a:solidFill>
                <a:latin typeface="+mn-lt"/>
              </a:defRPr>
            </a:lvl3pPr>
            <a:lvl4pPr marL="971550" indent="-328613" algn="l" rtl="0" eaLnBrk="0" fontAlgn="base" hangingPunct="0">
              <a:spcBef>
                <a:spcPct val="20000"/>
              </a:spcBef>
              <a:spcAft>
                <a:spcPct val="0"/>
              </a:spcAft>
              <a:buFont typeface="Univers HSBCPB Con 520"/>
              <a:buChar char="-"/>
              <a:defRPr sz="1400">
                <a:solidFill>
                  <a:srgbClr val="786860"/>
                </a:solidFill>
                <a:latin typeface="+mn-lt"/>
              </a:defRPr>
            </a:lvl4pPr>
            <a:lvl5pPr marL="1301750" indent="-328613" algn="l" rtl="0" eaLnBrk="0" fontAlgn="base" hangingPunct="0">
              <a:spcBef>
                <a:spcPct val="20000"/>
              </a:spcBef>
              <a:spcAft>
                <a:spcPct val="0"/>
              </a:spcAft>
              <a:buFont typeface="Univers HSBCPB Con 52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algn="ctr">
              <a:defRPr/>
            </a:pPr>
            <a:r>
              <a:rPr lang="en-US" sz="2400" kern="0" dirty="0" smtClean="0">
                <a:solidFill>
                  <a:schemeClr val="accent5"/>
                </a:solidFill>
                <a:latin typeface="Arial"/>
                <a:ea typeface="+mj-ea"/>
                <a:cs typeface="Arial"/>
              </a:rPr>
              <a:t>Significatività</a:t>
            </a:r>
            <a:r>
              <a:rPr lang="en-US" sz="2400" kern="0" dirty="0" smtClean="0">
                <a:solidFill>
                  <a:srgbClr val="FF0000"/>
                </a:solidFill>
                <a:latin typeface="Arial"/>
                <a:ea typeface="+mj-ea"/>
                <a:cs typeface="Arial"/>
              </a:rPr>
              <a:t> </a:t>
            </a:r>
            <a:r>
              <a:rPr lang="en-US" sz="2400" kern="0" dirty="0">
                <a:solidFill>
                  <a:schemeClr val="accent5"/>
                </a:solidFill>
                <a:latin typeface="Arial"/>
                <a:ea typeface="+mj-ea"/>
                <a:cs typeface="Arial"/>
              </a:rPr>
              <a:t>nel contesto della revisione contabile</a:t>
            </a:r>
            <a:endParaRPr lang="it-IT" sz="2400" kern="0" dirty="0">
              <a:solidFill>
                <a:schemeClr val="accent5"/>
              </a:solidFill>
              <a:latin typeface="Arial"/>
              <a:ea typeface="+mj-ea"/>
              <a:cs typeface="Arial"/>
            </a:endParaRPr>
          </a:p>
        </p:txBody>
      </p:sp>
    </p:spTree>
    <p:extLst>
      <p:ext uri="{BB962C8B-B14F-4D97-AF65-F5344CB8AC3E}">
        <p14:creationId xmlns:p14="http://schemas.microsoft.com/office/powerpoint/2010/main" val="3529201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olo 1"/>
          <p:cNvSpPr>
            <a:spLocks noGrp="1"/>
          </p:cNvSpPr>
          <p:nvPr>
            <p:ph type="title"/>
          </p:nvPr>
        </p:nvSpPr>
        <p:spPr>
          <a:xfrm>
            <a:off x="287338" y="125656"/>
            <a:ext cx="8569325" cy="989602"/>
          </a:xfrm>
        </p:spPr>
        <p:txBody>
          <a:bodyPr/>
          <a:lstStyle/>
          <a:p>
            <a:pPr algn="ctr"/>
            <a:r>
              <a:rPr lang="it-IT" altLang="it-IT" sz="4000" dirty="0" smtClean="0">
                <a:solidFill>
                  <a:srgbClr val="C00000"/>
                </a:solidFill>
                <a:latin typeface="Arial"/>
                <a:cs typeface="Arial"/>
              </a:rPr>
              <a:t>Livelli di significatività</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1924957219"/>
              </p:ext>
            </p:extLst>
          </p:nvPr>
        </p:nvGraphicFramePr>
        <p:xfrm>
          <a:off x="723646" y="1820356"/>
          <a:ext cx="7747000" cy="427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piè di pagina 1"/>
          <p:cNvSpPr>
            <a:spLocks noGrp="1"/>
          </p:cNvSpPr>
          <p:nvPr>
            <p:ph type="ftr" sz="quarter" idx="11"/>
          </p:nvPr>
        </p:nvSpPr>
        <p:spPr>
          <a:xfrm>
            <a:off x="1276354" y="6343699"/>
            <a:ext cx="6181718" cy="482864"/>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63493" name="CasellaDiTesto 7"/>
          <p:cNvSpPr txBox="1">
            <a:spLocks noChangeArrowheads="1"/>
          </p:cNvSpPr>
          <p:nvPr/>
        </p:nvSpPr>
        <p:spPr bwMode="auto">
          <a:xfrm>
            <a:off x="1198563" y="1218800"/>
            <a:ext cx="316865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it-IT" altLang="it-IT" sz="1600" dirty="0">
                <a:solidFill>
                  <a:schemeClr val="tx1"/>
                </a:solidFill>
                <a:latin typeface="Arial"/>
                <a:cs typeface="Arial"/>
              </a:rPr>
              <a:t>Significatività per il bilancio nel suo complesso</a:t>
            </a:r>
          </a:p>
        </p:txBody>
      </p:sp>
      <p:sp>
        <p:nvSpPr>
          <p:cNvPr id="63494" name="CasellaDiTesto 8"/>
          <p:cNvSpPr txBox="1">
            <a:spLocks noChangeArrowheads="1"/>
          </p:cNvSpPr>
          <p:nvPr/>
        </p:nvSpPr>
        <p:spPr bwMode="auto">
          <a:xfrm>
            <a:off x="5054939" y="1279009"/>
            <a:ext cx="3168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it-IT" altLang="it-IT" sz="1600" dirty="0">
                <a:solidFill>
                  <a:srgbClr val="000000"/>
                </a:solidFill>
                <a:latin typeface="Arial"/>
                <a:cs typeface="Arial"/>
              </a:rPr>
              <a:t>Significatività operativa</a:t>
            </a:r>
          </a:p>
        </p:txBody>
      </p:sp>
      <p:sp>
        <p:nvSpPr>
          <p:cNvPr id="63495" name="CasellaDiTesto 9"/>
          <p:cNvSpPr txBox="1">
            <a:spLocks noChangeArrowheads="1"/>
          </p:cNvSpPr>
          <p:nvPr/>
        </p:nvSpPr>
        <p:spPr bwMode="auto">
          <a:xfrm>
            <a:off x="3163351" y="3728569"/>
            <a:ext cx="3167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it-IT" altLang="it-IT" sz="1600" dirty="0">
                <a:solidFill>
                  <a:srgbClr val="000000"/>
                </a:solidFill>
                <a:latin typeface="Arial"/>
                <a:cs typeface="Arial"/>
              </a:rPr>
              <a:t>Significatività specifica</a:t>
            </a:r>
          </a:p>
        </p:txBody>
      </p:sp>
    </p:spTree>
    <p:extLst>
      <p:ext uri="{BB962C8B-B14F-4D97-AF65-F5344CB8AC3E}">
        <p14:creationId xmlns:p14="http://schemas.microsoft.com/office/powerpoint/2010/main" val="111178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olo 1"/>
          <p:cNvSpPr>
            <a:spLocks noGrp="1"/>
          </p:cNvSpPr>
          <p:nvPr>
            <p:ph type="title"/>
          </p:nvPr>
        </p:nvSpPr>
        <p:spPr>
          <a:xfrm>
            <a:off x="688490" y="0"/>
            <a:ext cx="7756263" cy="1108838"/>
          </a:xfrm>
        </p:spPr>
        <p:txBody>
          <a:bodyPr/>
          <a:lstStyle/>
          <a:p>
            <a:pPr algn="ctr"/>
            <a:r>
              <a:rPr lang="it-IT" altLang="it-IT" sz="4000" dirty="0" smtClean="0">
                <a:solidFill>
                  <a:srgbClr val="C00000"/>
                </a:solidFill>
                <a:latin typeface="Arial"/>
                <a:cs typeface="Arial"/>
              </a:rPr>
              <a:t>Calcolo della significatività</a:t>
            </a:r>
          </a:p>
        </p:txBody>
      </p:sp>
      <p:sp>
        <p:nvSpPr>
          <p:cNvPr id="64515" name="Segnaposto contenuto 2"/>
          <p:cNvSpPr>
            <a:spLocks noGrp="1"/>
          </p:cNvSpPr>
          <p:nvPr>
            <p:ph idx="1"/>
          </p:nvPr>
        </p:nvSpPr>
        <p:spPr>
          <a:xfrm>
            <a:off x="688490" y="1140747"/>
            <a:ext cx="7543800" cy="2520783"/>
          </a:xfrm>
        </p:spPr>
        <p:txBody>
          <a:bodyPr/>
          <a:lstStyle/>
          <a:p>
            <a:r>
              <a:rPr lang="it-IT" altLang="it-IT" b="0" dirty="0" smtClean="0">
                <a:solidFill>
                  <a:schemeClr val="tx1"/>
                </a:solidFill>
                <a:latin typeface="Arial"/>
                <a:cs typeface="Arial"/>
              </a:rPr>
              <a:t>L’ISA Guide dell’IFAC suggerisce i parametri di bilancio </a:t>
            </a:r>
          </a:p>
          <a:p>
            <a:endParaRPr lang="it-IT" altLang="it-IT" b="0" dirty="0" smtClean="0">
              <a:solidFill>
                <a:srgbClr val="786860"/>
              </a:solidFill>
            </a:endParaRPr>
          </a:p>
        </p:txBody>
      </p:sp>
      <p:sp>
        <p:nvSpPr>
          <p:cNvPr id="2" name="Segnaposto piè di pagina 1"/>
          <p:cNvSpPr>
            <a:spLocks noGrp="1"/>
          </p:cNvSpPr>
          <p:nvPr>
            <p:ph type="ftr" sz="quarter" idx="11"/>
          </p:nvPr>
        </p:nvSpPr>
        <p:spPr>
          <a:xfrm>
            <a:off x="1646713" y="6304890"/>
            <a:ext cx="5431886"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64517" name="Immagin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833" y="2682534"/>
            <a:ext cx="7539457" cy="324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085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0249" y="367305"/>
            <a:ext cx="7136139" cy="1121833"/>
          </a:xfrm>
        </p:spPr>
        <p:txBody>
          <a:bodyPr>
            <a:noAutofit/>
          </a:bodyPr>
          <a:lstStyle/>
          <a:p>
            <a:pPr algn="ctr">
              <a:defRPr/>
            </a:pPr>
            <a:r>
              <a:rPr lang="it-IT" sz="4000" dirty="0" smtClean="0">
                <a:solidFill>
                  <a:srgbClr val="C00000"/>
                </a:solidFill>
                <a:latin typeface="Arial"/>
                <a:cs typeface="Arial"/>
              </a:rPr>
              <a:t>Discussioni all’interno del team di revisione</a:t>
            </a:r>
            <a:endParaRPr lang="fr-FR" sz="4000" dirty="0">
              <a:solidFill>
                <a:srgbClr val="C00000"/>
              </a:solidFill>
              <a:latin typeface="Arial"/>
              <a:cs typeface="Arial"/>
            </a:endParaRPr>
          </a:p>
        </p:txBody>
      </p:sp>
      <p:sp>
        <p:nvSpPr>
          <p:cNvPr id="3" name="Segnaposto contenuto 2"/>
          <p:cNvSpPr>
            <a:spLocks noGrp="1"/>
          </p:cNvSpPr>
          <p:nvPr>
            <p:ph idx="1"/>
          </p:nvPr>
        </p:nvSpPr>
        <p:spPr>
          <a:xfrm>
            <a:off x="600523" y="716766"/>
            <a:ext cx="7839075" cy="3470653"/>
          </a:xfrm>
        </p:spPr>
        <p:txBody>
          <a:bodyPr/>
          <a:lstStyle/>
          <a:p>
            <a:pPr lvl="1">
              <a:defRPr/>
            </a:pPr>
            <a:endParaRPr lang="it-IT" sz="1200" dirty="0">
              <a:solidFill>
                <a:schemeClr val="tx2"/>
              </a:solidFill>
            </a:endParaRPr>
          </a:p>
          <a:p>
            <a:pPr algn="just" eaLnBrk="1" hangingPunct="1">
              <a:lnSpc>
                <a:spcPct val="150000"/>
              </a:lnSpc>
              <a:spcBef>
                <a:spcPct val="0"/>
              </a:spcBef>
              <a:defRPr/>
            </a:pPr>
            <a:r>
              <a:rPr lang="it-IT" altLang="it-IT" sz="1800" dirty="0" smtClean="0">
                <a:solidFill>
                  <a:srgbClr val="C00000"/>
                </a:solidFill>
                <a:latin typeface="Arial"/>
                <a:ea typeface="+mj-ea"/>
                <a:cs typeface="Arial"/>
              </a:rPr>
              <a:t>Coinvolgimento dei membri chiavi del team di revisione</a:t>
            </a:r>
          </a:p>
          <a:p>
            <a:pPr algn="just" eaLnBrk="1" hangingPunct="1">
              <a:lnSpc>
                <a:spcPct val="150000"/>
              </a:lnSpc>
              <a:spcBef>
                <a:spcPct val="0"/>
              </a:spcBef>
              <a:buFont typeface="Arial" panose="020B0604020202020204" pitchFamily="34" charset="0"/>
              <a:buChar char="•"/>
              <a:defRPr/>
            </a:pPr>
            <a:endParaRPr lang="it-IT" altLang="it-IT" sz="1600" dirty="0" smtClean="0">
              <a:solidFill>
                <a:srgbClr val="786860"/>
              </a:solidFill>
              <a:latin typeface="Arial"/>
              <a:cs typeface="Arial"/>
            </a:endParaRPr>
          </a:p>
          <a:p>
            <a:pPr algn="just" eaLnBrk="1" hangingPunct="1">
              <a:lnSpc>
                <a:spcPct val="150000"/>
              </a:lnSpc>
              <a:spcBef>
                <a:spcPct val="0"/>
              </a:spcBef>
              <a:buFont typeface="Arial" panose="020B0604020202020204" pitchFamily="34" charset="0"/>
              <a:buChar char="•"/>
              <a:defRPr/>
            </a:pPr>
            <a:r>
              <a:rPr lang="it-IT" altLang="it-IT" sz="1600" dirty="0" smtClean="0">
                <a:solidFill>
                  <a:srgbClr val="000000"/>
                </a:solidFill>
                <a:latin typeface="Arial"/>
                <a:cs typeface="Arial"/>
              </a:rPr>
              <a:t>Il Responsabile dell’incarico e gli altri membri chiave del team di revisione devono essere coinvolti nella pianificazione della revisione, incluse l’organizzazione e la partecipazione alla discussione tra i membri del team di revisione </a:t>
            </a:r>
            <a:r>
              <a:rPr lang="it-IT" altLang="it-IT" sz="1600" dirty="0" smtClean="0">
                <a:solidFill>
                  <a:srgbClr val="786860"/>
                </a:solidFill>
                <a:latin typeface="Arial"/>
                <a:cs typeface="Arial"/>
              </a:rPr>
              <a:t>(</a:t>
            </a:r>
            <a:r>
              <a:rPr lang="it-IT" altLang="it-IT" sz="1600" dirty="0" smtClean="0">
                <a:solidFill>
                  <a:srgbClr val="C00000"/>
                </a:solidFill>
                <a:latin typeface="Arial"/>
                <a:cs typeface="Arial"/>
              </a:rPr>
              <a:t>ISA </a:t>
            </a:r>
            <a:r>
              <a:rPr lang="it-IT" sz="1600" dirty="0">
                <a:solidFill>
                  <a:srgbClr val="C00000"/>
                </a:solidFill>
                <a:latin typeface="Arial"/>
                <a:cs typeface="Arial"/>
              </a:rPr>
              <a:t>Italia </a:t>
            </a:r>
            <a:r>
              <a:rPr lang="it-IT" altLang="it-IT" sz="1600" dirty="0" smtClean="0">
                <a:solidFill>
                  <a:srgbClr val="C00000"/>
                </a:solidFill>
                <a:latin typeface="Arial"/>
                <a:cs typeface="Arial"/>
              </a:rPr>
              <a:t>300 par. 5</a:t>
            </a:r>
            <a:r>
              <a:rPr lang="it-IT" altLang="it-IT" sz="1600" dirty="0" smtClean="0">
                <a:solidFill>
                  <a:srgbClr val="786860"/>
                </a:solidFill>
                <a:latin typeface="Arial"/>
                <a:cs typeface="Arial"/>
              </a:rPr>
              <a:t>).</a:t>
            </a:r>
          </a:p>
        </p:txBody>
      </p:sp>
      <p:sp>
        <p:nvSpPr>
          <p:cNvPr id="4" name="Segnaposto piè di pagina 3"/>
          <p:cNvSpPr>
            <a:spLocks noGrp="1"/>
          </p:cNvSpPr>
          <p:nvPr>
            <p:ph type="ftr" sz="quarter" idx="11"/>
          </p:nvPr>
        </p:nvSpPr>
        <p:spPr>
          <a:xfrm>
            <a:off x="412417" y="6315408"/>
            <a:ext cx="3262748" cy="407850"/>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graphicFrame>
        <p:nvGraphicFramePr>
          <p:cNvPr id="5" name="Diagramma 4"/>
          <p:cNvGraphicFramePr/>
          <p:nvPr>
            <p:extLst>
              <p:ext uri="{D42A27DB-BD31-4B8C-83A1-F6EECF244321}">
                <p14:modId xmlns:p14="http://schemas.microsoft.com/office/powerpoint/2010/main" val="2746042265"/>
              </p:ext>
            </p:extLst>
          </p:nvPr>
        </p:nvGraphicFramePr>
        <p:xfrm>
          <a:off x="4813189" y="3212854"/>
          <a:ext cx="3802436" cy="3547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786135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88490" y="544310"/>
            <a:ext cx="7756263" cy="554728"/>
          </a:xfrm>
        </p:spPr>
        <p:txBody>
          <a:bodyPr>
            <a:normAutofit fontScale="90000"/>
          </a:bodyPr>
          <a:lstStyle/>
          <a:p>
            <a:pPr algn="ctr"/>
            <a:r>
              <a:rPr lang="en-US" altLang="fr-FR" dirty="0">
                <a:solidFill>
                  <a:srgbClr val="C00000"/>
                </a:solidFill>
                <a:latin typeface="Arial"/>
                <a:cs typeface="Arial"/>
              </a:rPr>
              <a:t>ISA ITALIA</a:t>
            </a:r>
            <a:endParaRPr lang="it-IT" dirty="0">
              <a:latin typeface="Arial"/>
              <a:cs typeface="Arial"/>
            </a:endParaRPr>
          </a:p>
        </p:txBody>
      </p:sp>
      <p:sp>
        <p:nvSpPr>
          <p:cNvPr id="2" name="Segnaposto contenuto 1"/>
          <p:cNvSpPr>
            <a:spLocks noGrp="1"/>
          </p:cNvSpPr>
          <p:nvPr>
            <p:ph idx="1"/>
          </p:nvPr>
        </p:nvSpPr>
        <p:spPr>
          <a:xfrm>
            <a:off x="508747" y="1222132"/>
            <a:ext cx="8032003" cy="4830562"/>
          </a:xfrm>
        </p:spPr>
        <p:txBody>
          <a:bodyPr>
            <a:normAutofit fontScale="92500"/>
          </a:bodyPr>
          <a:lstStyle/>
          <a:p>
            <a:pPr marL="317453" indent="-317453" algn="just">
              <a:buFont typeface="Arial" panose="020B0604020202020204" pitchFamily="34" charset="0"/>
              <a:buChar char="•"/>
              <a:defRPr/>
            </a:pPr>
            <a:r>
              <a:rPr lang="it-IT" dirty="0">
                <a:solidFill>
                  <a:srgbClr val="000000"/>
                </a:solidFill>
                <a:latin typeface="Arial"/>
                <a:cs typeface="Arial"/>
              </a:rPr>
              <a:t>i principi di revisione internazionali (ISA) - versione </a:t>
            </a:r>
            <a:r>
              <a:rPr lang="it-IT" dirty="0" err="1">
                <a:solidFill>
                  <a:srgbClr val="000000"/>
                </a:solidFill>
                <a:latin typeface="Arial"/>
                <a:cs typeface="Arial"/>
              </a:rPr>
              <a:t>Clarified</a:t>
            </a:r>
            <a:r>
              <a:rPr lang="it-IT" dirty="0">
                <a:solidFill>
                  <a:srgbClr val="000000"/>
                </a:solidFill>
                <a:latin typeface="Arial"/>
                <a:cs typeface="Arial"/>
              </a:rPr>
              <a:t> 2009, dal principio n. 200 al n. 720 (di seguito anche "ISA </a:t>
            </a:r>
            <a:r>
              <a:rPr lang="it-IT" dirty="0" err="1">
                <a:solidFill>
                  <a:srgbClr val="000000"/>
                </a:solidFill>
                <a:latin typeface="Arial"/>
                <a:cs typeface="Arial"/>
              </a:rPr>
              <a:t>Clarified</a:t>
            </a:r>
            <a:r>
              <a:rPr lang="it-IT" dirty="0">
                <a:solidFill>
                  <a:srgbClr val="000000"/>
                </a:solidFill>
                <a:latin typeface="Arial"/>
                <a:cs typeface="Arial"/>
              </a:rPr>
              <a:t>") - tradotti in lingua italiana, successivamente integrati con considerazioni specifiche finalizzate a supportarne l'applicazione, nell'ambito delle disposizioni normative e regolamentari dell'ordinamento italiano. </a:t>
            </a:r>
          </a:p>
          <a:p>
            <a:pPr marL="0" indent="0" algn="just">
              <a:defRPr/>
            </a:pPr>
            <a:endParaRPr lang="it-IT" dirty="0" smtClean="0">
              <a:solidFill>
                <a:srgbClr val="000000"/>
              </a:solidFill>
              <a:latin typeface="Arial"/>
              <a:cs typeface="Arial"/>
            </a:endParaRPr>
          </a:p>
          <a:p>
            <a:pPr marL="342000" lvl="1" indent="-342000" algn="just">
              <a:buFont typeface="Arial" panose="020B0604020202020204" pitchFamily="34" charset="0"/>
              <a:buChar char="•"/>
              <a:defRPr/>
            </a:pPr>
            <a:r>
              <a:rPr lang="it-IT" sz="2400" dirty="0" smtClean="0">
                <a:solidFill>
                  <a:srgbClr val="000000"/>
                </a:solidFill>
                <a:latin typeface="Arial"/>
                <a:cs typeface="Arial"/>
              </a:rPr>
              <a:t>Tali </a:t>
            </a:r>
            <a:r>
              <a:rPr lang="it-IT" sz="2400" dirty="0">
                <a:solidFill>
                  <a:srgbClr val="000000"/>
                </a:solidFill>
                <a:latin typeface="Arial"/>
                <a:cs typeface="Arial"/>
              </a:rPr>
              <a:t>integrazioni sono operate nel rispetto della Policy Position dell'International Auditing and Assurance </a:t>
            </a:r>
            <a:r>
              <a:rPr lang="it-IT" sz="2400" dirty="0" err="1">
                <a:solidFill>
                  <a:srgbClr val="000000"/>
                </a:solidFill>
                <a:latin typeface="Arial"/>
                <a:cs typeface="Arial"/>
              </a:rPr>
              <a:t>Standards</a:t>
            </a:r>
            <a:r>
              <a:rPr lang="it-IT" sz="2400" dirty="0">
                <a:solidFill>
                  <a:srgbClr val="000000"/>
                </a:solidFill>
                <a:latin typeface="Arial"/>
                <a:cs typeface="Arial"/>
              </a:rPr>
              <a:t> Board "A Guide for National Standard </a:t>
            </a:r>
            <a:r>
              <a:rPr lang="it-IT" sz="2400" dirty="0" err="1">
                <a:solidFill>
                  <a:srgbClr val="000000"/>
                </a:solidFill>
                <a:latin typeface="Arial"/>
                <a:cs typeface="Arial"/>
              </a:rPr>
              <a:t>Setters</a:t>
            </a:r>
            <a:r>
              <a:rPr lang="it-IT" sz="2400" dirty="0">
                <a:solidFill>
                  <a:srgbClr val="000000"/>
                </a:solidFill>
                <a:latin typeface="Arial"/>
                <a:cs typeface="Arial"/>
              </a:rPr>
              <a:t> </a:t>
            </a:r>
            <a:r>
              <a:rPr lang="it-IT" sz="2400" dirty="0" err="1">
                <a:solidFill>
                  <a:srgbClr val="000000"/>
                </a:solidFill>
                <a:latin typeface="Arial"/>
                <a:cs typeface="Arial"/>
              </a:rPr>
              <a:t>that</a:t>
            </a:r>
            <a:r>
              <a:rPr lang="it-IT" sz="2400" dirty="0">
                <a:solidFill>
                  <a:srgbClr val="000000"/>
                </a:solidFill>
                <a:latin typeface="Arial"/>
                <a:cs typeface="Arial"/>
              </a:rPr>
              <a:t> </a:t>
            </a:r>
            <a:r>
              <a:rPr lang="it-IT" sz="2400" dirty="0" err="1">
                <a:solidFill>
                  <a:srgbClr val="000000"/>
                </a:solidFill>
                <a:latin typeface="Arial"/>
                <a:cs typeface="Arial"/>
              </a:rPr>
              <a:t>Adopt</a:t>
            </a:r>
            <a:r>
              <a:rPr lang="it-IT" sz="2400" dirty="0">
                <a:solidFill>
                  <a:srgbClr val="000000"/>
                </a:solidFill>
                <a:latin typeface="Arial"/>
                <a:cs typeface="Arial"/>
              </a:rPr>
              <a:t> </a:t>
            </a:r>
            <a:r>
              <a:rPr lang="it-IT" sz="2400" dirty="0" err="1">
                <a:solidFill>
                  <a:srgbClr val="000000"/>
                </a:solidFill>
                <a:latin typeface="Arial"/>
                <a:cs typeface="Arial"/>
              </a:rPr>
              <a:t>IAASB's</a:t>
            </a:r>
            <a:r>
              <a:rPr lang="it-IT" sz="2400" dirty="0">
                <a:solidFill>
                  <a:srgbClr val="000000"/>
                </a:solidFill>
                <a:latin typeface="Arial"/>
                <a:cs typeface="Arial"/>
              </a:rPr>
              <a:t> International </a:t>
            </a:r>
            <a:r>
              <a:rPr lang="it-IT" sz="2400" dirty="0" err="1">
                <a:solidFill>
                  <a:srgbClr val="000000"/>
                </a:solidFill>
                <a:latin typeface="Arial"/>
                <a:cs typeface="Arial"/>
              </a:rPr>
              <a:t>Standards</a:t>
            </a:r>
            <a:r>
              <a:rPr lang="it-IT" sz="2400" dirty="0">
                <a:solidFill>
                  <a:srgbClr val="000000"/>
                </a:solidFill>
                <a:latin typeface="Arial"/>
                <a:cs typeface="Arial"/>
              </a:rPr>
              <a:t> </a:t>
            </a:r>
            <a:r>
              <a:rPr lang="it-IT" sz="2400" dirty="0" err="1">
                <a:solidFill>
                  <a:srgbClr val="000000"/>
                </a:solidFill>
                <a:latin typeface="Arial"/>
                <a:cs typeface="Arial"/>
              </a:rPr>
              <a:t>but</a:t>
            </a:r>
            <a:r>
              <a:rPr lang="it-IT" sz="2400" dirty="0">
                <a:solidFill>
                  <a:srgbClr val="000000"/>
                </a:solidFill>
                <a:latin typeface="Arial"/>
                <a:cs typeface="Arial"/>
              </a:rPr>
              <a:t> </a:t>
            </a:r>
            <a:r>
              <a:rPr lang="it-IT" sz="2400" dirty="0" err="1">
                <a:solidFill>
                  <a:srgbClr val="000000"/>
                </a:solidFill>
                <a:latin typeface="Arial"/>
                <a:cs typeface="Arial"/>
              </a:rPr>
              <a:t>Find</a:t>
            </a:r>
            <a:r>
              <a:rPr lang="it-IT" sz="2400" dirty="0">
                <a:solidFill>
                  <a:srgbClr val="000000"/>
                </a:solidFill>
                <a:latin typeface="Arial"/>
                <a:cs typeface="Arial"/>
              </a:rPr>
              <a:t> </a:t>
            </a:r>
            <a:r>
              <a:rPr lang="it-IT" sz="2400" dirty="0" err="1">
                <a:solidFill>
                  <a:srgbClr val="000000"/>
                </a:solidFill>
                <a:latin typeface="Arial"/>
                <a:cs typeface="Arial"/>
              </a:rPr>
              <a:t>it</a:t>
            </a:r>
            <a:r>
              <a:rPr lang="it-IT" sz="2400" dirty="0">
                <a:solidFill>
                  <a:srgbClr val="000000"/>
                </a:solidFill>
                <a:latin typeface="Arial"/>
                <a:cs typeface="Arial"/>
              </a:rPr>
              <a:t> </a:t>
            </a:r>
            <a:r>
              <a:rPr lang="it-IT" sz="2400" dirty="0" err="1">
                <a:solidFill>
                  <a:srgbClr val="000000"/>
                </a:solidFill>
                <a:latin typeface="Arial"/>
                <a:cs typeface="Arial"/>
              </a:rPr>
              <a:t>Necessary</a:t>
            </a:r>
            <a:r>
              <a:rPr lang="it-IT" sz="2400" dirty="0">
                <a:solidFill>
                  <a:srgbClr val="000000"/>
                </a:solidFill>
                <a:latin typeface="Arial"/>
                <a:cs typeface="Arial"/>
              </a:rPr>
              <a:t> to </a:t>
            </a:r>
            <a:r>
              <a:rPr lang="it-IT" sz="2400" dirty="0" err="1">
                <a:solidFill>
                  <a:srgbClr val="000000"/>
                </a:solidFill>
                <a:latin typeface="Arial"/>
                <a:cs typeface="Arial"/>
              </a:rPr>
              <a:t>Make</a:t>
            </a:r>
            <a:r>
              <a:rPr lang="it-IT" sz="2400" dirty="0">
                <a:solidFill>
                  <a:srgbClr val="000000"/>
                </a:solidFill>
                <a:latin typeface="Arial"/>
                <a:cs typeface="Arial"/>
              </a:rPr>
              <a:t> Limited </a:t>
            </a:r>
            <a:r>
              <a:rPr lang="it-IT" sz="2400" dirty="0" err="1">
                <a:solidFill>
                  <a:srgbClr val="000000"/>
                </a:solidFill>
                <a:latin typeface="Arial"/>
                <a:cs typeface="Arial"/>
              </a:rPr>
              <a:t>Modifications</a:t>
            </a:r>
            <a:r>
              <a:rPr lang="it-IT" sz="2400" dirty="0">
                <a:solidFill>
                  <a:srgbClr val="000000"/>
                </a:solidFill>
                <a:latin typeface="Arial"/>
                <a:cs typeface="Arial"/>
              </a:rPr>
              <a:t>" (Luglio 2006).</a:t>
            </a:r>
          </a:p>
          <a:p>
            <a:endParaRPr lang="it-IT" dirty="0">
              <a:solidFill>
                <a:srgbClr val="000000"/>
              </a:solidFill>
              <a:latin typeface="Arial"/>
              <a:cs typeface="Arial"/>
            </a:endParaRPr>
          </a:p>
        </p:txBody>
      </p:sp>
      <p:sp>
        <p:nvSpPr>
          <p:cNvPr id="4" name="Segnaposto piè di pagina 3"/>
          <p:cNvSpPr>
            <a:spLocks noGrp="1"/>
          </p:cNvSpPr>
          <p:nvPr>
            <p:ph type="ftr" sz="quarter" idx="11"/>
          </p:nvPr>
        </p:nvSpPr>
        <p:spPr>
          <a:xfrm>
            <a:off x="2715839" y="6344004"/>
            <a:ext cx="3303961" cy="365125"/>
          </a:xfrm>
        </p:spPr>
        <p:txBody>
          <a:bodyPr/>
          <a:lstStyle/>
          <a:p>
            <a:pPr algn="ctr"/>
            <a:r>
              <a:rPr lang="it-IT" dirty="0" smtClean="0">
                <a:solidFill>
                  <a:schemeClr val="tx1"/>
                </a:solidFill>
                <a:latin typeface="Arial" panose="020B0604020202020204" pitchFamily="34" charset="0"/>
                <a:cs typeface="Arial" panose="020B0604020202020204" pitchFamily="34" charset="0"/>
              </a:rPr>
              <a:t>Fabrizio Dominici Dottore Commercialista  Revisore Legale Pubblicista</a:t>
            </a:r>
            <a:endParaRPr lang="it-IT"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1511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olo 1"/>
          <p:cNvSpPr>
            <a:spLocks noGrp="1"/>
          </p:cNvSpPr>
          <p:nvPr>
            <p:ph type="title"/>
          </p:nvPr>
        </p:nvSpPr>
        <p:spPr>
          <a:xfrm>
            <a:off x="578376" y="158758"/>
            <a:ext cx="7179407" cy="1364899"/>
          </a:xfrm>
        </p:spPr>
        <p:txBody>
          <a:bodyPr/>
          <a:lstStyle/>
          <a:p>
            <a:pPr algn="ctr"/>
            <a:r>
              <a:rPr lang="it-IT" altLang="it-IT" sz="4000" dirty="0" smtClean="0">
                <a:solidFill>
                  <a:srgbClr val="C00000"/>
                </a:solidFill>
                <a:latin typeface="Arial"/>
                <a:cs typeface="Arial"/>
              </a:rPr>
              <a:t>Discussioni all’interno del team di revisione</a:t>
            </a:r>
          </a:p>
        </p:txBody>
      </p:sp>
      <p:sp>
        <p:nvSpPr>
          <p:cNvPr id="3" name="Segnaposto contenuto 2"/>
          <p:cNvSpPr>
            <a:spLocks noGrp="1"/>
          </p:cNvSpPr>
          <p:nvPr>
            <p:ph idx="1"/>
          </p:nvPr>
        </p:nvSpPr>
        <p:spPr>
          <a:xfrm>
            <a:off x="287338" y="955473"/>
            <a:ext cx="8569325" cy="4476751"/>
          </a:xfrm>
        </p:spPr>
        <p:txBody>
          <a:bodyPr/>
          <a:lstStyle/>
          <a:p>
            <a:pPr marL="0" indent="0">
              <a:defRPr/>
            </a:pPr>
            <a:r>
              <a:rPr lang="it-IT" dirty="0" smtClean="0">
                <a:solidFill>
                  <a:srgbClr val="786860"/>
                </a:solidFill>
              </a:rPr>
              <a:t> </a:t>
            </a:r>
            <a:r>
              <a:rPr lang="it-IT" dirty="0" smtClean="0">
                <a:solidFill>
                  <a:srgbClr val="000000"/>
                </a:solidFill>
                <a:latin typeface="Arial"/>
                <a:cs typeface="Arial"/>
              </a:rPr>
              <a:t>Le </a:t>
            </a:r>
            <a:r>
              <a:rPr lang="it-IT" dirty="0">
                <a:solidFill>
                  <a:srgbClr val="000000"/>
                </a:solidFill>
                <a:latin typeface="Arial"/>
                <a:cs typeface="Arial"/>
              </a:rPr>
              <a:t>riunioni e le discussioni del team avvengono in diverse fasi dello svolgimento dell’incarico, ed in particolare</a:t>
            </a:r>
            <a:r>
              <a:rPr lang="it-IT" dirty="0" smtClean="0">
                <a:solidFill>
                  <a:srgbClr val="000000"/>
                </a:solidFill>
                <a:latin typeface="Arial"/>
                <a:cs typeface="Arial"/>
              </a:rPr>
              <a:t>:</a:t>
            </a:r>
          </a:p>
          <a:p>
            <a:pPr marL="0" indent="0">
              <a:defRPr/>
            </a:pPr>
            <a:endParaRPr lang="it-IT" dirty="0">
              <a:solidFill>
                <a:srgbClr val="000000"/>
              </a:solidFill>
              <a:latin typeface="Arial"/>
              <a:cs typeface="Arial"/>
            </a:endParaRPr>
          </a:p>
          <a:p>
            <a:pPr>
              <a:buFont typeface="Arial" panose="020B0604020202020204" pitchFamily="34" charset="0"/>
              <a:buChar char="•"/>
              <a:defRPr/>
            </a:pPr>
            <a:r>
              <a:rPr lang="it-IT" dirty="0">
                <a:solidFill>
                  <a:srgbClr val="000000"/>
                </a:solidFill>
                <a:latin typeface="Arial"/>
                <a:cs typeface="Arial"/>
              </a:rPr>
              <a:t>nella fase iniziale dell’incarico (pianificazione, identificazione e valutazione dei rischi</a:t>
            </a:r>
            <a:r>
              <a:rPr lang="it-IT" dirty="0" smtClean="0">
                <a:solidFill>
                  <a:srgbClr val="000000"/>
                </a:solidFill>
                <a:latin typeface="Arial"/>
                <a:cs typeface="Arial"/>
              </a:rPr>
              <a:t>);</a:t>
            </a:r>
            <a:endParaRPr lang="it-IT" dirty="0">
              <a:solidFill>
                <a:srgbClr val="000000"/>
              </a:solidFill>
              <a:latin typeface="Arial"/>
              <a:cs typeface="Arial"/>
            </a:endParaRPr>
          </a:p>
          <a:p>
            <a:pPr>
              <a:buFont typeface="Arial" panose="020B0604020202020204" pitchFamily="34" charset="0"/>
              <a:buChar char="•"/>
              <a:defRPr/>
            </a:pPr>
            <a:r>
              <a:rPr lang="it-IT" dirty="0">
                <a:solidFill>
                  <a:srgbClr val="000000"/>
                </a:solidFill>
                <a:latin typeface="Arial"/>
                <a:cs typeface="Arial"/>
              </a:rPr>
              <a:t>prima dell’emissione della relazione di </a:t>
            </a:r>
            <a:r>
              <a:rPr lang="it-IT" dirty="0" smtClean="0">
                <a:solidFill>
                  <a:srgbClr val="000000"/>
                </a:solidFill>
                <a:latin typeface="Arial"/>
                <a:cs typeface="Arial"/>
              </a:rPr>
              <a:t>revisione.</a:t>
            </a:r>
          </a:p>
          <a:p>
            <a:pPr>
              <a:buFont typeface="Arial" panose="020B0604020202020204" pitchFamily="34" charset="0"/>
              <a:buChar char="•"/>
              <a:defRPr/>
            </a:pPr>
            <a:endParaRPr lang="it-IT" dirty="0">
              <a:solidFill>
                <a:srgbClr val="000000"/>
              </a:solidFill>
              <a:latin typeface="Arial"/>
              <a:cs typeface="Arial"/>
            </a:endParaRPr>
          </a:p>
          <a:p>
            <a:pPr marL="0" indent="0">
              <a:buNone/>
              <a:defRPr/>
            </a:pPr>
            <a:endParaRPr lang="it-IT" dirty="0">
              <a:solidFill>
                <a:srgbClr val="000000"/>
              </a:solidFill>
              <a:latin typeface="Arial"/>
              <a:cs typeface="Arial"/>
            </a:endParaRPr>
          </a:p>
        </p:txBody>
      </p:sp>
      <p:sp>
        <p:nvSpPr>
          <p:cNvPr id="2" name="Segnaposto piè di pagina 1"/>
          <p:cNvSpPr>
            <a:spLocks noGrp="1"/>
          </p:cNvSpPr>
          <p:nvPr>
            <p:ph type="ftr" sz="quarter" idx="11"/>
          </p:nvPr>
        </p:nvSpPr>
        <p:spPr>
          <a:xfrm>
            <a:off x="2628156" y="6416205"/>
            <a:ext cx="3337354"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67589" name="Freccia in giù 5"/>
          <p:cNvSpPr>
            <a:spLocks noChangeArrowheads="1"/>
          </p:cNvSpPr>
          <p:nvPr/>
        </p:nvSpPr>
        <p:spPr bwMode="auto">
          <a:xfrm>
            <a:off x="3587750" y="4052573"/>
            <a:ext cx="709083" cy="374650"/>
          </a:xfrm>
          <a:prstGeom prst="downArrow">
            <a:avLst>
              <a:gd name="adj1" fmla="val 50000"/>
              <a:gd name="adj2" fmla="val 35876"/>
            </a:avLst>
          </a:prstGeom>
          <a:solidFill>
            <a:schemeClr val="tx1">
              <a:lumMod val="85000"/>
              <a:lumOff val="15000"/>
            </a:schemeClr>
          </a:solidFill>
          <a:ln w="0" algn="ctr">
            <a:solidFill>
              <a:srgbClr val="9D8D85"/>
            </a:solidFill>
            <a:round/>
            <a:headEnd/>
            <a:tailEnd type="triangle" w="lg" len="med"/>
          </a:ln>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
        <p:nvSpPr>
          <p:cNvPr id="67590" name="CasellaDiTesto 6"/>
          <p:cNvSpPr txBox="1">
            <a:spLocks noChangeArrowheads="1"/>
          </p:cNvSpPr>
          <p:nvPr/>
        </p:nvSpPr>
        <p:spPr bwMode="auto">
          <a:xfrm>
            <a:off x="556883" y="4477665"/>
            <a:ext cx="72009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it-IT" altLang="it-IT" sz="2000" dirty="0">
                <a:solidFill>
                  <a:srgbClr val="000000"/>
                </a:solidFill>
                <a:latin typeface="Arial"/>
                <a:cs typeface="Arial"/>
              </a:rPr>
              <a:t>Il revisore documenta nelle carte di lavoro le riunioni che avvengono all’interno del team. La documentazione può avere la forma di un breve memorandum che includa una sintesi degli argomenti affrontati, le considerazioni svolte e le decisioni prese.</a:t>
            </a:r>
          </a:p>
        </p:txBody>
      </p:sp>
    </p:spTree>
    <p:extLst>
      <p:ext uri="{BB962C8B-B14F-4D97-AF65-F5344CB8AC3E}">
        <p14:creationId xmlns:p14="http://schemas.microsoft.com/office/powerpoint/2010/main" val="3168108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val="1086135829"/>
              </p:ext>
            </p:extLst>
          </p:nvPr>
        </p:nvGraphicFramePr>
        <p:xfrm>
          <a:off x="1189699" y="3636732"/>
          <a:ext cx="6587008"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olo 1"/>
          <p:cNvSpPr>
            <a:spLocks noGrp="1"/>
          </p:cNvSpPr>
          <p:nvPr>
            <p:ph type="title"/>
          </p:nvPr>
        </p:nvSpPr>
        <p:spPr>
          <a:xfrm>
            <a:off x="727551" y="198522"/>
            <a:ext cx="7500395" cy="1028470"/>
          </a:xfrm>
        </p:spPr>
        <p:txBody>
          <a:bodyPr/>
          <a:lstStyle/>
          <a:p>
            <a:pPr algn="ctr">
              <a:defRPr/>
            </a:pPr>
            <a:r>
              <a:rPr lang="it-IT" sz="4000" dirty="0" smtClean="0">
                <a:solidFill>
                  <a:srgbClr val="C00000"/>
                </a:solidFill>
                <a:latin typeface="Arial"/>
                <a:cs typeface="Arial"/>
              </a:rPr>
              <a:t>Strategia generale di revisione</a:t>
            </a:r>
            <a:endParaRPr lang="fr-FR" sz="4000" dirty="0">
              <a:solidFill>
                <a:srgbClr val="C00000"/>
              </a:solidFill>
              <a:latin typeface="Arial"/>
              <a:cs typeface="Arial"/>
            </a:endParaRPr>
          </a:p>
        </p:txBody>
      </p:sp>
      <p:sp>
        <p:nvSpPr>
          <p:cNvPr id="3" name="Segnaposto contenuto 2"/>
          <p:cNvSpPr>
            <a:spLocks noGrp="1"/>
          </p:cNvSpPr>
          <p:nvPr>
            <p:ph idx="1"/>
          </p:nvPr>
        </p:nvSpPr>
        <p:spPr>
          <a:xfrm>
            <a:off x="827088" y="1090353"/>
            <a:ext cx="7839075" cy="4643571"/>
          </a:xfrm>
        </p:spPr>
        <p:txBody>
          <a:bodyPr/>
          <a:lstStyle/>
          <a:p>
            <a:pPr marL="320040" lvl="1" indent="0">
              <a:buNone/>
              <a:defRPr/>
            </a:pPr>
            <a:endParaRPr lang="it-IT" sz="1200" dirty="0">
              <a:solidFill>
                <a:srgbClr val="FF0000"/>
              </a:solidFill>
            </a:endParaRPr>
          </a:p>
          <a:p>
            <a:pPr algn="just" eaLnBrk="1" hangingPunct="1">
              <a:lnSpc>
                <a:spcPct val="150000"/>
              </a:lnSpc>
              <a:spcBef>
                <a:spcPct val="0"/>
              </a:spcBef>
              <a:defRPr/>
            </a:pPr>
            <a:r>
              <a:rPr lang="it-IT" altLang="it-IT" sz="2000" dirty="0" smtClean="0">
                <a:solidFill>
                  <a:srgbClr val="C00000"/>
                </a:solidFill>
                <a:latin typeface="Arial"/>
                <a:ea typeface="+mj-ea"/>
                <a:cs typeface="Arial"/>
              </a:rPr>
              <a:t>Attività </a:t>
            </a:r>
            <a:r>
              <a:rPr lang="it-IT" altLang="it-IT" sz="2000" dirty="0">
                <a:solidFill>
                  <a:srgbClr val="C00000"/>
                </a:solidFill>
                <a:latin typeface="Arial"/>
                <a:ea typeface="+mj-ea"/>
                <a:cs typeface="Arial"/>
              </a:rPr>
              <a:t>di pianificazione </a:t>
            </a:r>
          </a:p>
          <a:p>
            <a:pPr algn="just" eaLnBrk="1" hangingPunct="1">
              <a:lnSpc>
                <a:spcPct val="150000"/>
              </a:lnSpc>
              <a:spcBef>
                <a:spcPct val="0"/>
              </a:spcBef>
              <a:buFont typeface="Arial" panose="020B0604020202020204" pitchFamily="34" charset="0"/>
              <a:buChar char="•"/>
              <a:defRPr/>
            </a:pPr>
            <a:r>
              <a:rPr lang="it-IT" altLang="it-IT" sz="2000" dirty="0">
                <a:solidFill>
                  <a:srgbClr val="000000"/>
                </a:solidFill>
                <a:latin typeface="Arial"/>
                <a:cs typeface="Arial"/>
              </a:rPr>
              <a:t>Il revisore deve definire una strategia generale di revisione che stabilisca la portata, la tempistica e la direzione della revisione e che guidi l’elaborazione del piano di revisione </a:t>
            </a:r>
            <a:r>
              <a:rPr lang="it-IT" altLang="it-IT" sz="2000" dirty="0">
                <a:solidFill>
                  <a:srgbClr val="786860"/>
                </a:solidFill>
                <a:latin typeface="Arial"/>
                <a:cs typeface="Arial"/>
              </a:rPr>
              <a:t>(</a:t>
            </a:r>
            <a:r>
              <a:rPr lang="it-IT" altLang="it-IT" sz="2000" dirty="0">
                <a:solidFill>
                  <a:srgbClr val="C00000"/>
                </a:solidFill>
                <a:latin typeface="Arial"/>
                <a:cs typeface="Arial"/>
              </a:rPr>
              <a:t>ISA </a:t>
            </a:r>
            <a:r>
              <a:rPr lang="it-IT" sz="2000" dirty="0">
                <a:solidFill>
                  <a:srgbClr val="C00000"/>
                </a:solidFill>
                <a:latin typeface="Arial"/>
                <a:cs typeface="Arial"/>
              </a:rPr>
              <a:t>Italia </a:t>
            </a:r>
            <a:r>
              <a:rPr lang="it-IT" altLang="it-IT" sz="2000" dirty="0" smtClean="0">
                <a:solidFill>
                  <a:srgbClr val="C00000"/>
                </a:solidFill>
                <a:latin typeface="Arial"/>
                <a:cs typeface="Arial"/>
              </a:rPr>
              <a:t>300 </a:t>
            </a:r>
            <a:r>
              <a:rPr lang="it-IT" altLang="it-IT" sz="2000" dirty="0">
                <a:solidFill>
                  <a:srgbClr val="C00000"/>
                </a:solidFill>
                <a:latin typeface="Arial"/>
                <a:cs typeface="Arial"/>
              </a:rPr>
              <a:t>par. 7</a:t>
            </a:r>
            <a:r>
              <a:rPr lang="it-IT" altLang="it-IT" sz="2000" dirty="0">
                <a:solidFill>
                  <a:srgbClr val="786860"/>
                </a:solidFill>
                <a:latin typeface="Arial"/>
                <a:cs typeface="Arial"/>
              </a:rPr>
              <a:t>):</a:t>
            </a:r>
          </a:p>
          <a:p>
            <a:pPr algn="just" eaLnBrk="1" hangingPunct="1">
              <a:lnSpc>
                <a:spcPct val="150000"/>
              </a:lnSpc>
              <a:spcBef>
                <a:spcPct val="0"/>
              </a:spcBef>
              <a:buFont typeface="Arial" panose="020B0604020202020204" pitchFamily="34" charset="0"/>
              <a:buChar char="•"/>
              <a:defRPr/>
            </a:pPr>
            <a:endParaRPr lang="it-IT" altLang="it-IT" sz="1600" dirty="0">
              <a:solidFill>
                <a:srgbClr val="FF0000"/>
              </a:solidFill>
              <a:latin typeface="Arial"/>
              <a:cs typeface="Arial"/>
            </a:endParaRPr>
          </a:p>
          <a:p>
            <a:pPr algn="just" eaLnBrk="1" hangingPunct="1">
              <a:lnSpc>
                <a:spcPct val="150000"/>
              </a:lnSpc>
              <a:spcBef>
                <a:spcPct val="0"/>
              </a:spcBef>
              <a:buFont typeface="Arial" panose="020B0604020202020204" pitchFamily="34" charset="0"/>
              <a:buChar char="•"/>
              <a:defRPr/>
            </a:pPr>
            <a:endParaRPr lang="it-IT" altLang="it-IT" sz="1600" dirty="0" smtClean="0">
              <a:solidFill>
                <a:srgbClr val="FF0000"/>
              </a:solidFill>
              <a:latin typeface="Arial"/>
              <a:cs typeface="Arial"/>
            </a:endParaRPr>
          </a:p>
          <a:p>
            <a:pPr algn="just" eaLnBrk="1" hangingPunct="1">
              <a:lnSpc>
                <a:spcPct val="150000"/>
              </a:lnSpc>
              <a:spcBef>
                <a:spcPct val="0"/>
              </a:spcBef>
              <a:buFont typeface="Arial" panose="020B0604020202020204" pitchFamily="34" charset="0"/>
              <a:buChar char="•"/>
              <a:defRPr/>
            </a:pPr>
            <a:endParaRPr lang="it-IT" altLang="it-IT" sz="1600" dirty="0">
              <a:solidFill>
                <a:srgbClr val="FF0000"/>
              </a:solidFill>
            </a:endParaRPr>
          </a:p>
          <a:p>
            <a:pPr algn="just" eaLnBrk="1" hangingPunct="1">
              <a:lnSpc>
                <a:spcPct val="150000"/>
              </a:lnSpc>
              <a:spcBef>
                <a:spcPct val="0"/>
              </a:spcBef>
              <a:buFont typeface="Arial" panose="020B0604020202020204" pitchFamily="34" charset="0"/>
              <a:buChar char="•"/>
              <a:defRPr/>
            </a:pPr>
            <a:endParaRPr lang="it-IT" altLang="it-IT" sz="1600" dirty="0">
              <a:solidFill>
                <a:srgbClr val="FF0000"/>
              </a:solidFill>
            </a:endParaRPr>
          </a:p>
        </p:txBody>
      </p:sp>
      <p:sp>
        <p:nvSpPr>
          <p:cNvPr id="4" name="Segnaposto piè di pagina 3"/>
          <p:cNvSpPr>
            <a:spLocks noGrp="1"/>
          </p:cNvSpPr>
          <p:nvPr>
            <p:ph type="ftr" sz="quarter" idx="11"/>
          </p:nvPr>
        </p:nvSpPr>
        <p:spPr>
          <a:xfrm>
            <a:off x="2626741" y="6344004"/>
            <a:ext cx="3756829"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69638" name="Freccia circolare a destra 3"/>
          <p:cNvSpPr>
            <a:spLocks noChangeArrowheads="1"/>
          </p:cNvSpPr>
          <p:nvPr/>
        </p:nvSpPr>
        <p:spPr bwMode="auto">
          <a:xfrm>
            <a:off x="3512608" y="4513792"/>
            <a:ext cx="431800" cy="936625"/>
          </a:xfrm>
          <a:prstGeom prst="curvedRightArrow">
            <a:avLst>
              <a:gd name="adj1" fmla="val 25035"/>
              <a:gd name="adj2" fmla="val 50060"/>
              <a:gd name="adj3" fmla="val 25000"/>
            </a:avLst>
          </a:prstGeom>
          <a:solidFill>
            <a:schemeClr val="accent1"/>
          </a:solidFill>
          <a:ln w="0" algn="ctr">
            <a:solidFill>
              <a:srgbClr val="9D8D85"/>
            </a:solidFill>
            <a:round/>
            <a:headEnd/>
            <a:tailEnd type="triangle" w="lg" len="med"/>
          </a:ln>
        </p:spPr>
        <p:txBody>
          <a:bodyPr lIns="0" tIns="0" rIns="0" bIns="0" anchor="ctr"/>
          <a:lstStyle>
            <a:lvl1pPr>
              <a:spcBef>
                <a:spcPct val="30000"/>
              </a:spcBef>
              <a:defRPr sz="2000" b="1">
                <a:solidFill>
                  <a:schemeClr val="accent1"/>
                </a:solidFill>
                <a:latin typeface="Trebuchet MS" panose="020B0603020202020204" pitchFamily="34" charset="0"/>
              </a:defRPr>
            </a:lvl1pPr>
            <a:lvl2pPr marL="742950" indent="-285750">
              <a:spcBef>
                <a:spcPct val="30000"/>
              </a:spcBef>
              <a:defRPr sz="2000">
                <a:solidFill>
                  <a:srgbClr val="786860"/>
                </a:solidFill>
                <a:latin typeface="Trebuchet MS" panose="020B0603020202020204" pitchFamily="34" charset="0"/>
              </a:defRPr>
            </a:lvl2pPr>
            <a:lvl3pPr marL="1143000" indent="-228600">
              <a:spcBef>
                <a:spcPct val="30000"/>
              </a:spcBef>
              <a:buChar char="•"/>
              <a:defRPr sz="28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buChar char="-"/>
              <a:defRPr sz="24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buChar char="-"/>
              <a:defRPr sz="16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9pPr>
          </a:lstStyle>
          <a:p>
            <a:pPr algn="ctr" eaLnBrk="1" hangingPunct="1">
              <a:spcBef>
                <a:spcPct val="0"/>
              </a:spcBef>
            </a:pPr>
            <a:endParaRPr lang="it-IT" altLang="it-IT" sz="1400">
              <a:solidFill>
                <a:schemeClr val="bg1"/>
              </a:solidFill>
            </a:endParaRPr>
          </a:p>
        </p:txBody>
      </p:sp>
      <p:sp>
        <p:nvSpPr>
          <p:cNvPr id="69639" name="CasellaDiTesto 5"/>
          <p:cNvSpPr txBox="1">
            <a:spLocks noChangeArrowheads="1"/>
          </p:cNvSpPr>
          <p:nvPr/>
        </p:nvSpPr>
        <p:spPr bwMode="auto">
          <a:xfrm>
            <a:off x="3621988" y="5096934"/>
            <a:ext cx="29546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2000" b="1">
                <a:solidFill>
                  <a:schemeClr val="accent1"/>
                </a:solidFill>
                <a:latin typeface="Trebuchet MS" panose="020B0603020202020204" pitchFamily="34" charset="0"/>
              </a:defRPr>
            </a:lvl1pPr>
            <a:lvl2pPr marL="742950" indent="-285750">
              <a:spcBef>
                <a:spcPct val="30000"/>
              </a:spcBef>
              <a:defRPr sz="2000">
                <a:solidFill>
                  <a:srgbClr val="786860"/>
                </a:solidFill>
                <a:latin typeface="Trebuchet MS" panose="020B0603020202020204" pitchFamily="34" charset="0"/>
              </a:defRPr>
            </a:lvl2pPr>
            <a:lvl3pPr marL="1143000" indent="-228600">
              <a:spcBef>
                <a:spcPct val="30000"/>
              </a:spcBef>
              <a:buChar char="•"/>
              <a:defRPr sz="28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buChar char="-"/>
              <a:defRPr sz="24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buChar char="-"/>
              <a:defRPr sz="16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9pPr>
          </a:lstStyle>
          <a:p>
            <a:pPr algn="ctr" eaLnBrk="1" hangingPunct="1">
              <a:spcBef>
                <a:spcPct val="0"/>
              </a:spcBef>
            </a:pPr>
            <a:r>
              <a:rPr lang="it-IT" altLang="it-IT" sz="1400" dirty="0" smtClean="0">
                <a:solidFill>
                  <a:srgbClr val="C00000"/>
                </a:solidFill>
              </a:rPr>
              <a:t>   </a:t>
            </a:r>
            <a:r>
              <a:rPr lang="it-IT" altLang="it-IT" sz="1400" dirty="0" smtClean="0">
                <a:solidFill>
                  <a:srgbClr val="C00000"/>
                </a:solidFill>
                <a:latin typeface="Arial"/>
                <a:cs typeface="Arial"/>
              </a:rPr>
              <a:t>Strategia </a:t>
            </a:r>
            <a:r>
              <a:rPr lang="it-IT" altLang="it-IT" sz="1400" dirty="0">
                <a:solidFill>
                  <a:srgbClr val="C00000"/>
                </a:solidFill>
                <a:latin typeface="Arial"/>
                <a:cs typeface="Arial"/>
              </a:rPr>
              <a:t>generale di revisione</a:t>
            </a:r>
          </a:p>
          <a:p>
            <a:pPr algn="ctr" eaLnBrk="1" hangingPunct="1">
              <a:spcBef>
                <a:spcPct val="0"/>
              </a:spcBef>
            </a:pPr>
            <a:endParaRPr lang="it-IT" altLang="it-IT" sz="1400" dirty="0">
              <a:solidFill>
                <a:srgbClr val="C00000"/>
              </a:solidFill>
              <a:latin typeface="Arial"/>
              <a:cs typeface="Arial"/>
            </a:endParaRPr>
          </a:p>
          <a:p>
            <a:pPr algn="ctr" eaLnBrk="1" hangingPunct="1">
              <a:spcBef>
                <a:spcPct val="0"/>
              </a:spcBef>
            </a:pPr>
            <a:r>
              <a:rPr lang="it-IT" altLang="it-IT" sz="1400" dirty="0">
                <a:solidFill>
                  <a:srgbClr val="C00000"/>
                </a:solidFill>
                <a:latin typeface="Arial"/>
                <a:cs typeface="Arial"/>
              </a:rPr>
              <a:t>Piano di revisione</a:t>
            </a:r>
          </a:p>
        </p:txBody>
      </p:sp>
      <p:sp>
        <p:nvSpPr>
          <p:cNvPr id="69640" name="Freccia circolare a destra 7"/>
          <p:cNvSpPr>
            <a:spLocks noChangeArrowheads="1"/>
          </p:cNvSpPr>
          <p:nvPr/>
        </p:nvSpPr>
        <p:spPr bwMode="auto">
          <a:xfrm rot="10501544">
            <a:off x="6423364" y="4767768"/>
            <a:ext cx="431800" cy="936625"/>
          </a:xfrm>
          <a:prstGeom prst="curvedRightArrow">
            <a:avLst>
              <a:gd name="adj1" fmla="val 25035"/>
              <a:gd name="adj2" fmla="val 50060"/>
              <a:gd name="adj3" fmla="val 25000"/>
            </a:avLst>
          </a:prstGeom>
          <a:solidFill>
            <a:schemeClr val="accent1"/>
          </a:solidFill>
          <a:ln w="0" algn="ctr">
            <a:solidFill>
              <a:srgbClr val="9D8D85"/>
            </a:solidFill>
            <a:round/>
            <a:headEnd/>
            <a:tailEnd type="triangle" w="lg" len="med"/>
          </a:ln>
        </p:spPr>
        <p:txBody>
          <a:bodyPr lIns="0" tIns="0" rIns="0" bIns="0" anchor="ctr"/>
          <a:lstStyle>
            <a:lvl1pPr>
              <a:spcBef>
                <a:spcPct val="30000"/>
              </a:spcBef>
              <a:defRPr sz="2000" b="1">
                <a:solidFill>
                  <a:schemeClr val="accent1"/>
                </a:solidFill>
                <a:latin typeface="Trebuchet MS" panose="020B0603020202020204" pitchFamily="34" charset="0"/>
              </a:defRPr>
            </a:lvl1pPr>
            <a:lvl2pPr marL="742950" indent="-285750">
              <a:spcBef>
                <a:spcPct val="30000"/>
              </a:spcBef>
              <a:defRPr sz="2000">
                <a:solidFill>
                  <a:srgbClr val="786860"/>
                </a:solidFill>
                <a:latin typeface="Trebuchet MS" panose="020B0603020202020204" pitchFamily="34" charset="0"/>
              </a:defRPr>
            </a:lvl2pPr>
            <a:lvl3pPr marL="1143000" indent="-228600">
              <a:spcBef>
                <a:spcPct val="30000"/>
              </a:spcBef>
              <a:buChar char="•"/>
              <a:defRPr sz="28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buChar char="-"/>
              <a:defRPr sz="24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buChar char="-"/>
              <a:defRPr sz="16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9pPr>
          </a:lstStyle>
          <a:p>
            <a:pPr algn="ctr" eaLnBrk="1" hangingPunct="1">
              <a:spcBef>
                <a:spcPct val="0"/>
              </a:spcBef>
            </a:pPr>
            <a:endParaRPr lang="it-IT" altLang="it-IT" sz="1400">
              <a:solidFill>
                <a:schemeClr val="bg1"/>
              </a:solidFill>
            </a:endParaRPr>
          </a:p>
        </p:txBody>
      </p:sp>
    </p:spTree>
    <p:extLst>
      <p:ext uri="{BB962C8B-B14F-4D97-AF65-F5344CB8AC3E}">
        <p14:creationId xmlns:p14="http://schemas.microsoft.com/office/powerpoint/2010/main" val="327338792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1409" y="405343"/>
            <a:ext cx="7672363" cy="764118"/>
          </a:xfrm>
        </p:spPr>
        <p:txBody>
          <a:bodyPr/>
          <a:lstStyle/>
          <a:p>
            <a:pPr algn="ctr">
              <a:defRPr/>
            </a:pPr>
            <a:r>
              <a:rPr lang="it-IT" sz="4000" dirty="0" smtClean="0">
                <a:solidFill>
                  <a:srgbClr val="C00000"/>
                </a:solidFill>
                <a:latin typeface="Arial"/>
                <a:cs typeface="Arial"/>
              </a:rPr>
              <a:t>Strategia </a:t>
            </a:r>
            <a:r>
              <a:rPr lang="it-IT" sz="4000" dirty="0">
                <a:solidFill>
                  <a:srgbClr val="C00000"/>
                </a:solidFill>
                <a:latin typeface="Arial"/>
                <a:cs typeface="Arial"/>
              </a:rPr>
              <a:t>generale di revisione</a:t>
            </a:r>
            <a:endParaRPr lang="fr-FR" sz="4000" dirty="0">
              <a:solidFill>
                <a:srgbClr val="C00000"/>
              </a:solidFill>
              <a:latin typeface="Arial"/>
              <a:cs typeface="Arial"/>
            </a:endParaRPr>
          </a:p>
        </p:txBody>
      </p:sp>
      <p:sp>
        <p:nvSpPr>
          <p:cNvPr id="3" name="Segnaposto contenuto 2"/>
          <p:cNvSpPr>
            <a:spLocks noGrp="1"/>
          </p:cNvSpPr>
          <p:nvPr>
            <p:ph idx="1"/>
          </p:nvPr>
        </p:nvSpPr>
        <p:spPr>
          <a:xfrm>
            <a:off x="887199" y="928222"/>
            <a:ext cx="7839075" cy="2336829"/>
          </a:xfrm>
        </p:spPr>
        <p:txBody>
          <a:bodyPr/>
          <a:lstStyle/>
          <a:p>
            <a:pPr marL="320040" lvl="1" indent="0">
              <a:buNone/>
              <a:defRPr/>
            </a:pPr>
            <a:endParaRPr lang="it-IT" sz="1200" dirty="0">
              <a:solidFill>
                <a:schemeClr val="tx2"/>
              </a:solidFill>
            </a:endParaRPr>
          </a:p>
          <a:p>
            <a:pPr algn="just" eaLnBrk="1" hangingPunct="1">
              <a:lnSpc>
                <a:spcPct val="150000"/>
              </a:lnSpc>
              <a:spcBef>
                <a:spcPct val="0"/>
              </a:spcBef>
              <a:defRPr/>
            </a:pPr>
            <a:endParaRPr lang="it-IT" altLang="it-IT" dirty="0">
              <a:ea typeface="+mj-ea"/>
              <a:cs typeface="+mj-cs"/>
            </a:endParaRPr>
          </a:p>
          <a:p>
            <a:pPr marL="0" indent="0" algn="just" eaLnBrk="1" hangingPunct="1">
              <a:lnSpc>
                <a:spcPct val="150000"/>
              </a:lnSpc>
              <a:spcBef>
                <a:spcPct val="0"/>
              </a:spcBef>
              <a:buNone/>
              <a:defRPr/>
            </a:pPr>
            <a:r>
              <a:rPr lang="it-IT" altLang="it-IT" dirty="0" smtClean="0">
                <a:solidFill>
                  <a:srgbClr val="000000"/>
                </a:solidFill>
                <a:latin typeface="Arial"/>
                <a:cs typeface="Arial"/>
              </a:rPr>
              <a:t>Nel definire la </a:t>
            </a:r>
            <a:r>
              <a:rPr lang="it-IT" altLang="it-IT" dirty="0" smtClean="0">
                <a:solidFill>
                  <a:srgbClr val="C00000"/>
                </a:solidFill>
                <a:latin typeface="Arial"/>
                <a:cs typeface="Arial"/>
              </a:rPr>
              <a:t>strategia generale di revisione</a:t>
            </a:r>
            <a:r>
              <a:rPr lang="it-IT" altLang="it-IT" dirty="0" smtClean="0">
                <a:solidFill>
                  <a:schemeClr val="tx1"/>
                </a:solidFill>
                <a:latin typeface="Arial"/>
                <a:cs typeface="Arial"/>
              </a:rPr>
              <a:t>, </a:t>
            </a:r>
            <a:r>
              <a:rPr lang="it-IT" altLang="it-IT" dirty="0" smtClean="0">
                <a:solidFill>
                  <a:srgbClr val="000000"/>
                </a:solidFill>
                <a:latin typeface="Arial"/>
                <a:cs typeface="Arial"/>
              </a:rPr>
              <a:t>il revisore deve </a:t>
            </a:r>
            <a:r>
              <a:rPr lang="it-IT" altLang="it-IT" dirty="0" smtClean="0">
                <a:solidFill>
                  <a:srgbClr val="786860"/>
                </a:solidFill>
                <a:latin typeface="Arial"/>
                <a:cs typeface="Arial"/>
              </a:rPr>
              <a:t>(</a:t>
            </a:r>
            <a:r>
              <a:rPr lang="it-IT" altLang="it-IT" dirty="0" smtClean="0">
                <a:solidFill>
                  <a:srgbClr val="C00000"/>
                </a:solidFill>
                <a:latin typeface="Arial"/>
                <a:cs typeface="Arial"/>
              </a:rPr>
              <a:t>ISA </a:t>
            </a:r>
            <a:r>
              <a:rPr lang="it-IT" dirty="0">
                <a:solidFill>
                  <a:srgbClr val="C00000"/>
                </a:solidFill>
                <a:latin typeface="Arial"/>
                <a:cs typeface="Arial"/>
              </a:rPr>
              <a:t>Italia </a:t>
            </a:r>
            <a:r>
              <a:rPr lang="it-IT" altLang="it-IT" dirty="0" smtClean="0">
                <a:solidFill>
                  <a:srgbClr val="C00000"/>
                </a:solidFill>
                <a:latin typeface="Arial"/>
                <a:cs typeface="Arial"/>
              </a:rPr>
              <a:t>300 par.8</a:t>
            </a:r>
            <a:r>
              <a:rPr lang="it-IT" altLang="it-IT" dirty="0" smtClean="0">
                <a:solidFill>
                  <a:srgbClr val="786860"/>
                </a:solidFill>
                <a:latin typeface="Arial"/>
                <a:cs typeface="Arial"/>
              </a:rPr>
              <a:t>):</a:t>
            </a:r>
          </a:p>
          <a:p>
            <a:pPr marL="0" indent="0" algn="just" eaLnBrk="1" hangingPunct="1">
              <a:lnSpc>
                <a:spcPct val="150000"/>
              </a:lnSpc>
              <a:spcBef>
                <a:spcPct val="0"/>
              </a:spcBef>
              <a:buNone/>
              <a:defRPr/>
            </a:pPr>
            <a:endParaRPr lang="it-IT" altLang="it-IT" sz="1600" dirty="0" smtClean="0">
              <a:solidFill>
                <a:srgbClr val="786860"/>
              </a:solidFill>
            </a:endParaRPr>
          </a:p>
        </p:txBody>
      </p:sp>
      <p:sp>
        <p:nvSpPr>
          <p:cNvPr id="5" name="Segnaposto piè di pagina 4"/>
          <p:cNvSpPr>
            <a:spLocks noGrp="1"/>
          </p:cNvSpPr>
          <p:nvPr>
            <p:ph type="ftr" sz="quarter" idx="11"/>
          </p:nvPr>
        </p:nvSpPr>
        <p:spPr>
          <a:xfrm>
            <a:off x="1725749" y="6364484"/>
            <a:ext cx="5462442" cy="501343"/>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graphicFrame>
        <p:nvGraphicFramePr>
          <p:cNvPr id="4" name="Diagramma 3"/>
          <p:cNvGraphicFramePr/>
          <p:nvPr>
            <p:extLst>
              <p:ext uri="{D42A27DB-BD31-4B8C-83A1-F6EECF244321}">
                <p14:modId xmlns:p14="http://schemas.microsoft.com/office/powerpoint/2010/main" val="1403945679"/>
              </p:ext>
            </p:extLst>
          </p:nvPr>
        </p:nvGraphicFramePr>
        <p:xfrm>
          <a:off x="1370496" y="2532605"/>
          <a:ext cx="6576392"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972874"/>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23" y="145528"/>
            <a:ext cx="7664502" cy="971551"/>
          </a:xfrm>
        </p:spPr>
        <p:txBody>
          <a:bodyPr/>
          <a:lstStyle/>
          <a:p>
            <a:pPr algn="ctr">
              <a:defRPr/>
            </a:pPr>
            <a:r>
              <a:rPr lang="it-IT" sz="4000" dirty="0" smtClean="0">
                <a:solidFill>
                  <a:srgbClr val="C00000"/>
                </a:solidFill>
                <a:latin typeface="Arial"/>
                <a:cs typeface="Arial"/>
              </a:rPr>
              <a:t>Strategia </a:t>
            </a:r>
            <a:r>
              <a:rPr lang="it-IT" sz="4000" dirty="0">
                <a:solidFill>
                  <a:srgbClr val="C00000"/>
                </a:solidFill>
                <a:latin typeface="Arial"/>
                <a:cs typeface="Arial"/>
              </a:rPr>
              <a:t>generale di revisione</a:t>
            </a:r>
            <a:endParaRPr lang="fr-FR" sz="4000" dirty="0">
              <a:solidFill>
                <a:srgbClr val="C00000"/>
              </a:solidFill>
              <a:latin typeface="Arial"/>
              <a:cs typeface="Arial"/>
            </a:endParaRPr>
          </a:p>
        </p:txBody>
      </p:sp>
      <p:sp>
        <p:nvSpPr>
          <p:cNvPr id="3" name="Segnaposto contenuto 2"/>
          <p:cNvSpPr>
            <a:spLocks noGrp="1"/>
          </p:cNvSpPr>
          <p:nvPr>
            <p:ph idx="1"/>
          </p:nvPr>
        </p:nvSpPr>
        <p:spPr>
          <a:xfrm>
            <a:off x="539750" y="836613"/>
            <a:ext cx="7839075" cy="5387930"/>
          </a:xfrm>
        </p:spPr>
        <p:txBody>
          <a:bodyPr>
            <a:normAutofit fontScale="85000" lnSpcReduction="10000"/>
          </a:bodyPr>
          <a:lstStyle/>
          <a:p>
            <a:pPr lvl="1">
              <a:defRPr/>
            </a:pPr>
            <a:endParaRPr lang="it-IT" sz="1200" dirty="0">
              <a:solidFill>
                <a:schemeClr val="tx2"/>
              </a:solidFill>
            </a:endParaRPr>
          </a:p>
          <a:p>
            <a:pPr algn="just" eaLnBrk="1" hangingPunct="1">
              <a:lnSpc>
                <a:spcPct val="150000"/>
              </a:lnSpc>
              <a:spcBef>
                <a:spcPct val="0"/>
              </a:spcBef>
              <a:defRPr/>
            </a:pPr>
            <a:r>
              <a:rPr lang="it-IT" altLang="it-IT" dirty="0" smtClean="0">
                <a:solidFill>
                  <a:srgbClr val="C00000"/>
                </a:solidFill>
                <a:latin typeface="Arial"/>
                <a:ea typeface="+mj-ea"/>
                <a:cs typeface="Arial"/>
              </a:rPr>
              <a:t>Piano di revisione</a:t>
            </a:r>
          </a:p>
          <a:p>
            <a:pPr marL="0" indent="0" algn="just" eaLnBrk="1" hangingPunct="1">
              <a:lnSpc>
                <a:spcPct val="150000"/>
              </a:lnSpc>
              <a:spcBef>
                <a:spcPct val="0"/>
              </a:spcBef>
              <a:buNone/>
              <a:defRPr/>
            </a:pPr>
            <a:endParaRPr lang="it-IT" altLang="it-IT" dirty="0">
              <a:solidFill>
                <a:srgbClr val="C00000"/>
              </a:solidFill>
              <a:latin typeface="Arial"/>
              <a:ea typeface="+mj-ea"/>
              <a:cs typeface="Arial"/>
            </a:endParaRPr>
          </a:p>
          <a:p>
            <a:pPr algn="just" eaLnBrk="1" hangingPunct="1">
              <a:lnSpc>
                <a:spcPct val="150000"/>
              </a:lnSpc>
              <a:spcBef>
                <a:spcPts val="600"/>
              </a:spcBef>
              <a:buFont typeface="Arial" panose="020B0604020202020204" pitchFamily="34" charset="0"/>
              <a:buChar char="•"/>
              <a:defRPr/>
            </a:pPr>
            <a:r>
              <a:rPr lang="it-IT" altLang="it-IT" sz="1900" dirty="0" smtClean="0">
                <a:solidFill>
                  <a:srgbClr val="000000"/>
                </a:solidFill>
                <a:latin typeface="Arial"/>
                <a:cs typeface="Arial"/>
              </a:rPr>
              <a:t>Definita la strategia di revisione il revisore dovrà elaborare il</a:t>
            </a:r>
            <a:r>
              <a:rPr lang="it-IT" altLang="it-IT" sz="1900" dirty="0">
                <a:solidFill>
                  <a:srgbClr val="000000"/>
                </a:solidFill>
                <a:latin typeface="Arial"/>
                <a:cs typeface="Arial"/>
              </a:rPr>
              <a:t> </a:t>
            </a:r>
            <a:r>
              <a:rPr lang="it-IT" altLang="it-IT" sz="1900" dirty="0" smtClean="0">
                <a:solidFill>
                  <a:srgbClr val="C00000"/>
                </a:solidFill>
                <a:latin typeface="Arial"/>
                <a:cs typeface="Arial"/>
              </a:rPr>
              <a:t>piano di revisione</a:t>
            </a:r>
            <a:r>
              <a:rPr lang="it-IT" altLang="it-IT" sz="1900" dirty="0" smtClean="0">
                <a:solidFill>
                  <a:schemeClr val="tx1"/>
                </a:solidFill>
                <a:latin typeface="Arial"/>
                <a:cs typeface="Arial"/>
              </a:rPr>
              <a:t>, </a:t>
            </a:r>
            <a:r>
              <a:rPr lang="it-IT" altLang="it-IT" sz="1900" dirty="0" smtClean="0">
                <a:solidFill>
                  <a:srgbClr val="000000"/>
                </a:solidFill>
                <a:latin typeface="Arial"/>
                <a:cs typeface="Arial"/>
              </a:rPr>
              <a:t>che comprende </a:t>
            </a:r>
            <a:r>
              <a:rPr lang="it-IT" altLang="it-IT" sz="1900" dirty="0" smtClean="0">
                <a:solidFill>
                  <a:srgbClr val="786860"/>
                </a:solidFill>
                <a:latin typeface="Arial"/>
                <a:cs typeface="Arial"/>
              </a:rPr>
              <a:t>(</a:t>
            </a:r>
            <a:r>
              <a:rPr lang="it-IT" altLang="it-IT" sz="1900" dirty="0" smtClean="0">
                <a:solidFill>
                  <a:srgbClr val="C00000"/>
                </a:solidFill>
                <a:latin typeface="Arial"/>
                <a:cs typeface="Arial"/>
              </a:rPr>
              <a:t>ISA </a:t>
            </a:r>
            <a:r>
              <a:rPr lang="it-IT" dirty="0">
                <a:solidFill>
                  <a:srgbClr val="C00000"/>
                </a:solidFill>
                <a:latin typeface="Arial"/>
                <a:cs typeface="Arial"/>
              </a:rPr>
              <a:t>Italia </a:t>
            </a:r>
            <a:r>
              <a:rPr lang="it-IT" altLang="it-IT" sz="1900" dirty="0" smtClean="0">
                <a:solidFill>
                  <a:srgbClr val="C00000"/>
                </a:solidFill>
                <a:latin typeface="Arial"/>
                <a:cs typeface="Arial"/>
              </a:rPr>
              <a:t>300 par.9</a:t>
            </a:r>
            <a:r>
              <a:rPr lang="it-IT" altLang="it-IT" sz="1900" dirty="0" smtClean="0">
                <a:solidFill>
                  <a:srgbClr val="786860"/>
                </a:solidFill>
                <a:latin typeface="Arial"/>
                <a:cs typeface="Arial"/>
              </a:rPr>
              <a:t>):</a:t>
            </a:r>
          </a:p>
          <a:p>
            <a:pPr lvl="4" algn="just" eaLnBrk="1" hangingPunct="1">
              <a:lnSpc>
                <a:spcPct val="150000"/>
              </a:lnSpc>
              <a:spcBef>
                <a:spcPct val="0"/>
              </a:spcBef>
              <a:buFont typeface="Arial" panose="020B0604020202020204" pitchFamily="34" charset="0"/>
              <a:buChar char="•"/>
              <a:defRPr/>
            </a:pPr>
            <a:r>
              <a:rPr lang="it-IT" altLang="it-IT" sz="1900" b="1" dirty="0" smtClean="0">
                <a:latin typeface="Arial"/>
                <a:cs typeface="Arial"/>
              </a:rPr>
              <a:t>La natura, la tempistica e l’estensione delle procedure di valutazione del rischio secondo quanto previsto da ISA</a:t>
            </a:r>
            <a:r>
              <a:rPr lang="it-IT" sz="2000" b="1" dirty="0">
                <a:solidFill>
                  <a:srgbClr val="FF0000"/>
                </a:solidFill>
                <a:latin typeface="Arial"/>
                <a:cs typeface="Arial"/>
              </a:rPr>
              <a:t> </a:t>
            </a:r>
            <a:r>
              <a:rPr lang="it-IT" sz="2000" b="1" dirty="0">
                <a:solidFill>
                  <a:srgbClr val="C00000"/>
                </a:solidFill>
                <a:latin typeface="Arial"/>
                <a:cs typeface="Arial"/>
              </a:rPr>
              <a:t>Italia</a:t>
            </a:r>
            <a:r>
              <a:rPr lang="it-IT" altLang="it-IT" sz="1900" b="1" dirty="0" smtClean="0">
                <a:latin typeface="Arial"/>
                <a:cs typeface="Arial"/>
              </a:rPr>
              <a:t> 315</a:t>
            </a:r>
            <a:r>
              <a:rPr lang="it-IT" altLang="it-IT" sz="1900" b="1" dirty="0">
                <a:latin typeface="Arial"/>
                <a:cs typeface="Arial"/>
              </a:rPr>
              <a:t> </a:t>
            </a:r>
            <a:r>
              <a:rPr lang="it-IT" altLang="it-IT" sz="1900" b="1" dirty="0" smtClean="0">
                <a:latin typeface="Arial"/>
                <a:cs typeface="Arial"/>
              </a:rPr>
              <a:t> </a:t>
            </a:r>
            <a:r>
              <a:rPr lang="it-IT" altLang="it-IT" sz="1900" b="1" dirty="0" smtClean="0">
                <a:latin typeface="Arial"/>
                <a:cs typeface="Arial"/>
                <a:sym typeface="Wingdings" panose="05000000000000000000" pitchFamily="2" charset="2"/>
              </a:rPr>
              <a:t> </a:t>
            </a:r>
            <a:r>
              <a:rPr lang="it-IT" altLang="it-IT" sz="1900" b="1" i="1" dirty="0" smtClean="0">
                <a:solidFill>
                  <a:srgbClr val="C00000"/>
                </a:solidFill>
                <a:latin typeface="Arial"/>
                <a:cs typeface="Arial"/>
                <a:sym typeface="Wingdings" panose="05000000000000000000" pitchFamily="2" charset="2"/>
              </a:rPr>
              <a:t>valutazione del rischio</a:t>
            </a:r>
            <a:endParaRPr lang="it-IT" altLang="it-IT" sz="1900" b="1" i="1" dirty="0" smtClean="0">
              <a:solidFill>
                <a:srgbClr val="C00000"/>
              </a:solidFill>
              <a:latin typeface="Arial"/>
              <a:cs typeface="Arial"/>
            </a:endParaRPr>
          </a:p>
          <a:p>
            <a:pPr lvl="4" algn="just" eaLnBrk="1" hangingPunct="1">
              <a:lnSpc>
                <a:spcPct val="150000"/>
              </a:lnSpc>
              <a:spcBef>
                <a:spcPct val="0"/>
              </a:spcBef>
              <a:buFont typeface="Arial" panose="020B0604020202020204" pitchFamily="34" charset="0"/>
              <a:buChar char="•"/>
              <a:defRPr/>
            </a:pPr>
            <a:r>
              <a:rPr lang="it-IT" altLang="it-IT" sz="1900" b="1" dirty="0" smtClean="0">
                <a:latin typeface="Arial"/>
                <a:cs typeface="Arial"/>
              </a:rPr>
              <a:t>La natura, la tempistica  e l’estensione delle procedure di revisione, in risposta ai rischi identificati e valutati, pianificate a livello di asserzioni, come stabilito da ISA </a:t>
            </a:r>
            <a:r>
              <a:rPr lang="it-IT" sz="2000" b="1" dirty="0">
                <a:solidFill>
                  <a:srgbClr val="C00000"/>
                </a:solidFill>
                <a:latin typeface="Arial"/>
                <a:cs typeface="Arial"/>
              </a:rPr>
              <a:t>Italia</a:t>
            </a:r>
            <a:r>
              <a:rPr lang="it-IT" sz="2000" b="1" dirty="0">
                <a:solidFill>
                  <a:srgbClr val="FF0000"/>
                </a:solidFill>
                <a:latin typeface="Arial"/>
                <a:cs typeface="Arial"/>
              </a:rPr>
              <a:t> </a:t>
            </a:r>
            <a:r>
              <a:rPr lang="it-IT" altLang="it-IT" sz="1900" b="1" dirty="0" smtClean="0">
                <a:latin typeface="Arial"/>
                <a:cs typeface="Arial"/>
              </a:rPr>
              <a:t>330 </a:t>
            </a:r>
            <a:r>
              <a:rPr lang="it-IT" altLang="it-IT" sz="1900" b="1" dirty="0" smtClean="0">
                <a:latin typeface="Arial"/>
                <a:cs typeface="Arial"/>
                <a:sym typeface="Wingdings" panose="05000000000000000000" pitchFamily="2" charset="2"/>
              </a:rPr>
              <a:t> </a:t>
            </a:r>
            <a:r>
              <a:rPr lang="it-IT" altLang="it-IT" sz="1900" b="1" i="1" dirty="0" smtClean="0">
                <a:solidFill>
                  <a:srgbClr val="C00000"/>
                </a:solidFill>
                <a:latin typeface="Arial"/>
                <a:cs typeface="Arial"/>
                <a:sym typeface="Wingdings" panose="05000000000000000000" pitchFamily="2" charset="2"/>
              </a:rPr>
              <a:t>risposta al rischio</a:t>
            </a:r>
            <a:endParaRPr lang="it-IT" altLang="it-IT" sz="1900" b="1" dirty="0" smtClean="0">
              <a:solidFill>
                <a:srgbClr val="C00000"/>
              </a:solidFill>
              <a:latin typeface="Arial"/>
              <a:cs typeface="Arial"/>
            </a:endParaRPr>
          </a:p>
          <a:p>
            <a:pPr lvl="4" algn="just" eaLnBrk="1" hangingPunct="1">
              <a:lnSpc>
                <a:spcPct val="150000"/>
              </a:lnSpc>
              <a:spcBef>
                <a:spcPct val="0"/>
              </a:spcBef>
              <a:buFont typeface="Arial" panose="020B0604020202020204" pitchFamily="34" charset="0"/>
              <a:buChar char="•"/>
              <a:defRPr/>
            </a:pPr>
            <a:r>
              <a:rPr lang="it-IT" altLang="it-IT" sz="1900" b="1" dirty="0" smtClean="0">
                <a:latin typeface="Arial"/>
                <a:cs typeface="Arial"/>
              </a:rPr>
              <a:t>Le altre procedure di revisione pianificate che devono essere svolte affinché l’incarico sia conforme ai principi di revisione</a:t>
            </a:r>
            <a:endParaRPr lang="it-IT" altLang="it-IT" sz="1900" b="1" dirty="0">
              <a:latin typeface="Arial"/>
              <a:cs typeface="Arial"/>
            </a:endParaRPr>
          </a:p>
        </p:txBody>
      </p:sp>
      <p:sp>
        <p:nvSpPr>
          <p:cNvPr id="4" name="Segnaposto piè di pagina 3"/>
          <p:cNvSpPr>
            <a:spLocks noGrp="1"/>
          </p:cNvSpPr>
          <p:nvPr>
            <p:ph type="ftr" sz="quarter" idx="11"/>
          </p:nvPr>
        </p:nvSpPr>
        <p:spPr>
          <a:xfrm>
            <a:off x="2566114" y="6323542"/>
            <a:ext cx="3406030"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4134093557"/>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2988" y="177778"/>
            <a:ext cx="7606220" cy="971550"/>
          </a:xfrm>
        </p:spPr>
        <p:txBody>
          <a:bodyPr/>
          <a:lstStyle/>
          <a:p>
            <a:pPr algn="ctr">
              <a:defRPr/>
            </a:pPr>
            <a:r>
              <a:rPr lang="it-IT" sz="4000" dirty="0" smtClean="0">
                <a:solidFill>
                  <a:srgbClr val="C00000"/>
                </a:solidFill>
                <a:latin typeface="Arial"/>
                <a:cs typeface="Arial"/>
              </a:rPr>
              <a:t>Strategia </a:t>
            </a:r>
            <a:r>
              <a:rPr lang="it-IT" sz="4000" dirty="0">
                <a:solidFill>
                  <a:srgbClr val="C00000"/>
                </a:solidFill>
                <a:latin typeface="Arial"/>
                <a:cs typeface="Arial"/>
              </a:rPr>
              <a:t>generale di revisione</a:t>
            </a:r>
            <a:endParaRPr lang="fr-FR" sz="4000" dirty="0">
              <a:solidFill>
                <a:srgbClr val="C00000"/>
              </a:solidFill>
              <a:latin typeface="Arial"/>
              <a:cs typeface="Arial"/>
            </a:endParaRPr>
          </a:p>
        </p:txBody>
      </p:sp>
      <p:sp>
        <p:nvSpPr>
          <p:cNvPr id="3" name="Segnaposto contenuto 2"/>
          <p:cNvSpPr>
            <a:spLocks noGrp="1"/>
          </p:cNvSpPr>
          <p:nvPr>
            <p:ph idx="1"/>
          </p:nvPr>
        </p:nvSpPr>
        <p:spPr>
          <a:xfrm>
            <a:off x="827088" y="836612"/>
            <a:ext cx="7839075" cy="5325057"/>
          </a:xfrm>
        </p:spPr>
        <p:txBody>
          <a:bodyPr>
            <a:normAutofit lnSpcReduction="10000"/>
          </a:bodyPr>
          <a:lstStyle/>
          <a:p>
            <a:pPr lvl="1">
              <a:defRPr/>
            </a:pPr>
            <a:endParaRPr lang="it-IT" sz="1200" dirty="0">
              <a:solidFill>
                <a:srgbClr val="C00000"/>
              </a:solidFill>
            </a:endParaRPr>
          </a:p>
          <a:p>
            <a:pPr algn="just" eaLnBrk="1" hangingPunct="1">
              <a:lnSpc>
                <a:spcPct val="150000"/>
              </a:lnSpc>
              <a:spcBef>
                <a:spcPct val="0"/>
              </a:spcBef>
              <a:defRPr/>
            </a:pPr>
            <a:r>
              <a:rPr lang="it-IT" altLang="it-IT" sz="1800" dirty="0">
                <a:solidFill>
                  <a:srgbClr val="C00000"/>
                </a:solidFill>
                <a:latin typeface="Arial"/>
                <a:cs typeface="Arial"/>
              </a:rPr>
              <a:t>Piano di </a:t>
            </a:r>
            <a:r>
              <a:rPr lang="it-IT" altLang="it-IT" sz="1800" dirty="0" smtClean="0">
                <a:solidFill>
                  <a:srgbClr val="C00000"/>
                </a:solidFill>
                <a:latin typeface="Arial"/>
                <a:cs typeface="Arial"/>
              </a:rPr>
              <a:t>revisione</a:t>
            </a:r>
          </a:p>
          <a:p>
            <a:pPr algn="just" eaLnBrk="1" hangingPunct="1">
              <a:lnSpc>
                <a:spcPct val="150000"/>
              </a:lnSpc>
              <a:spcBef>
                <a:spcPct val="0"/>
              </a:spcBef>
              <a:defRPr/>
            </a:pPr>
            <a:endParaRPr lang="it-IT" altLang="it-IT" sz="1900" dirty="0">
              <a:solidFill>
                <a:srgbClr val="C00000"/>
              </a:solidFill>
              <a:latin typeface="Arial"/>
              <a:ea typeface="+mj-ea"/>
              <a:cs typeface="Arial"/>
            </a:endParaRPr>
          </a:p>
          <a:p>
            <a:pPr marL="571500" lvl="1" indent="-285750" algn="just" eaLnBrk="1" hangingPunct="1">
              <a:lnSpc>
                <a:spcPct val="150000"/>
              </a:lnSpc>
              <a:spcBef>
                <a:spcPct val="0"/>
              </a:spcBef>
              <a:buFont typeface="Arial" panose="020B0604020202020204" pitchFamily="34" charset="0"/>
              <a:buChar char="•"/>
              <a:defRPr/>
            </a:pPr>
            <a:r>
              <a:rPr lang="it-IT" altLang="it-IT" sz="1900" b="1" dirty="0" smtClean="0">
                <a:latin typeface="Arial"/>
                <a:cs typeface="Arial"/>
              </a:rPr>
              <a:t>Il revisore deve aggiornare e modificare la strategia generale e il piano di revisione, quando necessario nel corso dello svolgimento della revisione ( </a:t>
            </a:r>
            <a:r>
              <a:rPr lang="it-IT" altLang="it-IT" sz="1900" b="1" dirty="0" smtClean="0">
                <a:solidFill>
                  <a:srgbClr val="C00000"/>
                </a:solidFill>
                <a:latin typeface="Arial"/>
                <a:cs typeface="Arial"/>
              </a:rPr>
              <a:t>ISA </a:t>
            </a:r>
            <a:r>
              <a:rPr lang="it-IT" b="1" dirty="0">
                <a:solidFill>
                  <a:srgbClr val="C00000"/>
                </a:solidFill>
                <a:latin typeface="Arial"/>
                <a:cs typeface="Arial"/>
              </a:rPr>
              <a:t>Italia </a:t>
            </a:r>
            <a:r>
              <a:rPr lang="it-IT" altLang="it-IT" sz="1900" b="1" dirty="0" smtClean="0">
                <a:solidFill>
                  <a:srgbClr val="C00000"/>
                </a:solidFill>
                <a:latin typeface="Arial"/>
                <a:cs typeface="Arial"/>
              </a:rPr>
              <a:t>300 par. 10</a:t>
            </a:r>
            <a:r>
              <a:rPr lang="it-IT" altLang="it-IT" sz="1900" b="1" dirty="0" smtClean="0">
                <a:latin typeface="Arial"/>
                <a:cs typeface="Arial"/>
              </a:rPr>
              <a:t>).</a:t>
            </a:r>
          </a:p>
          <a:p>
            <a:pPr marL="285750" lvl="1" indent="0" algn="just" eaLnBrk="1" hangingPunct="1">
              <a:lnSpc>
                <a:spcPct val="150000"/>
              </a:lnSpc>
              <a:spcBef>
                <a:spcPct val="0"/>
              </a:spcBef>
              <a:buNone/>
              <a:defRPr/>
            </a:pPr>
            <a:r>
              <a:rPr lang="fr-FR" sz="1900" b="1" dirty="0" smtClean="0">
                <a:latin typeface="Arial"/>
                <a:cs typeface="Arial"/>
              </a:rPr>
              <a:t>	</a:t>
            </a:r>
            <a:endParaRPr lang="fr-FR" sz="1900" b="1" dirty="0">
              <a:latin typeface="Arial"/>
              <a:cs typeface="Arial"/>
            </a:endParaRPr>
          </a:p>
          <a:p>
            <a:pPr lvl="1" indent="0">
              <a:buNone/>
              <a:defRPr/>
            </a:pPr>
            <a:endParaRPr lang="fr-FR" sz="1900" b="1" dirty="0" smtClean="0">
              <a:latin typeface="Arial"/>
              <a:cs typeface="Arial"/>
            </a:endParaRPr>
          </a:p>
          <a:p>
            <a:pPr lvl="1" indent="0">
              <a:defRPr/>
            </a:pPr>
            <a:r>
              <a:rPr lang="fr-FR" sz="1900" b="1" dirty="0" err="1" smtClean="0">
                <a:latin typeface="Arial"/>
                <a:cs typeface="Arial"/>
              </a:rPr>
              <a:t>Pianificazione</a:t>
            </a:r>
            <a:r>
              <a:rPr lang="fr-FR" sz="1900" b="1" dirty="0" smtClean="0">
                <a:latin typeface="Arial"/>
                <a:cs typeface="Arial"/>
              </a:rPr>
              <a:t>: </a:t>
            </a:r>
            <a:r>
              <a:rPr lang="fr-FR" sz="1900" b="1" dirty="0" err="1" smtClean="0">
                <a:latin typeface="Arial"/>
                <a:cs typeface="Arial"/>
              </a:rPr>
              <a:t>processo</a:t>
            </a:r>
            <a:r>
              <a:rPr lang="fr-FR" sz="1900" b="1" dirty="0" smtClean="0">
                <a:latin typeface="Arial"/>
                <a:cs typeface="Arial"/>
              </a:rPr>
              <a:t> continuo e </a:t>
            </a:r>
            <a:r>
              <a:rPr lang="it-IT" sz="1900" b="1" dirty="0" smtClean="0">
                <a:latin typeface="Arial"/>
                <a:cs typeface="Arial"/>
              </a:rPr>
              <a:t>iterativo</a:t>
            </a:r>
          </a:p>
          <a:p>
            <a:pPr lvl="1" indent="0">
              <a:buNone/>
              <a:defRPr/>
            </a:pPr>
            <a:r>
              <a:rPr lang="fr-FR" sz="1900" b="1" dirty="0">
                <a:latin typeface="Arial"/>
                <a:cs typeface="Arial"/>
              </a:rPr>
              <a:t>	</a:t>
            </a:r>
            <a:endParaRPr lang="fr-FR" sz="1900" b="1" dirty="0" smtClean="0">
              <a:latin typeface="Arial"/>
              <a:cs typeface="Arial"/>
            </a:endParaRPr>
          </a:p>
          <a:p>
            <a:pPr lvl="1" indent="0">
              <a:defRPr/>
            </a:pPr>
            <a:endParaRPr lang="fr-FR" sz="1900" b="1" dirty="0" smtClean="0">
              <a:latin typeface="Arial"/>
              <a:cs typeface="Arial"/>
            </a:endParaRPr>
          </a:p>
          <a:p>
            <a:pPr lvl="1" indent="0">
              <a:defRPr/>
            </a:pPr>
            <a:endParaRPr lang="fr-FR" sz="1900" b="1" dirty="0">
              <a:latin typeface="Arial"/>
              <a:cs typeface="Arial"/>
            </a:endParaRPr>
          </a:p>
          <a:p>
            <a:pPr lvl="1" indent="0">
              <a:defRPr/>
            </a:pPr>
            <a:r>
              <a:rPr lang="fr-FR" sz="1900" b="1" dirty="0" smtClean="0">
                <a:latin typeface="Arial"/>
                <a:cs typeface="Arial"/>
              </a:rPr>
              <a:t>  Aggiornamento/</a:t>
            </a:r>
            <a:r>
              <a:rPr lang="fr-FR" sz="1900" b="1" dirty="0" err="1" smtClean="0">
                <a:latin typeface="Arial"/>
                <a:cs typeface="Arial"/>
              </a:rPr>
              <a:t>modifica</a:t>
            </a:r>
            <a:r>
              <a:rPr lang="fr-FR" sz="1900" b="1" dirty="0" smtClean="0">
                <a:latin typeface="Arial"/>
                <a:cs typeface="Arial"/>
              </a:rPr>
              <a:t>: </a:t>
            </a:r>
          </a:p>
          <a:p>
            <a:pPr lvl="1" indent="0">
              <a:defRPr/>
            </a:pPr>
            <a:r>
              <a:rPr lang="fr-FR" sz="1900" b="1" dirty="0" smtClean="0">
                <a:latin typeface="Arial"/>
                <a:cs typeface="Arial"/>
              </a:rPr>
              <a:t>  - </a:t>
            </a:r>
            <a:r>
              <a:rPr lang="fr-FR" sz="1900" b="1" dirty="0" err="1" smtClean="0">
                <a:latin typeface="Arial"/>
                <a:cs typeface="Arial"/>
              </a:rPr>
              <a:t>Strategia</a:t>
            </a:r>
            <a:r>
              <a:rPr lang="fr-FR" sz="1900" b="1" dirty="0" smtClean="0">
                <a:latin typeface="Arial"/>
                <a:cs typeface="Arial"/>
              </a:rPr>
              <a:t> </a:t>
            </a:r>
            <a:r>
              <a:rPr lang="fr-FR" sz="1900" b="1" dirty="0" err="1" smtClean="0">
                <a:latin typeface="Arial"/>
                <a:cs typeface="Arial"/>
              </a:rPr>
              <a:t>generale</a:t>
            </a:r>
            <a:r>
              <a:rPr lang="fr-FR" sz="1900" b="1" dirty="0" smtClean="0">
                <a:latin typeface="Arial"/>
                <a:cs typeface="Arial"/>
              </a:rPr>
              <a:t> di  </a:t>
            </a:r>
            <a:r>
              <a:rPr lang="fr-FR" sz="1900" b="1" dirty="0" err="1" smtClean="0">
                <a:latin typeface="Arial"/>
                <a:cs typeface="Arial"/>
              </a:rPr>
              <a:t>revisione</a:t>
            </a:r>
            <a:endParaRPr lang="fr-FR" sz="1900" b="1" dirty="0" smtClean="0">
              <a:latin typeface="Arial"/>
              <a:cs typeface="Arial"/>
            </a:endParaRPr>
          </a:p>
          <a:p>
            <a:pPr lvl="1" indent="0">
              <a:defRPr/>
            </a:pPr>
            <a:r>
              <a:rPr lang="fr-FR" sz="1900" b="1" dirty="0" smtClean="0">
                <a:latin typeface="Arial"/>
                <a:cs typeface="Arial"/>
              </a:rPr>
              <a:t> - Piano di </a:t>
            </a:r>
            <a:r>
              <a:rPr lang="fr-FR" sz="1900" b="1" dirty="0" err="1" smtClean="0">
                <a:latin typeface="Arial"/>
                <a:cs typeface="Arial"/>
              </a:rPr>
              <a:t>revisione</a:t>
            </a:r>
            <a:endParaRPr lang="fr-FR" sz="1900" b="1" dirty="0" smtClean="0">
              <a:latin typeface="Arial"/>
              <a:cs typeface="Arial"/>
            </a:endParaRPr>
          </a:p>
        </p:txBody>
      </p:sp>
      <p:sp>
        <p:nvSpPr>
          <p:cNvPr id="4" name="Segnaposto piè di pagina 3"/>
          <p:cNvSpPr>
            <a:spLocks noGrp="1"/>
          </p:cNvSpPr>
          <p:nvPr>
            <p:ph type="ftr" sz="quarter" idx="11"/>
          </p:nvPr>
        </p:nvSpPr>
        <p:spPr>
          <a:xfrm>
            <a:off x="2804719" y="6332764"/>
            <a:ext cx="3526538" cy="493150"/>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75781" name="Freccia in giù 5"/>
          <p:cNvSpPr>
            <a:spLocks noChangeArrowheads="1"/>
          </p:cNvSpPr>
          <p:nvPr/>
        </p:nvSpPr>
        <p:spPr bwMode="auto">
          <a:xfrm>
            <a:off x="3779838" y="3234266"/>
            <a:ext cx="649287" cy="520700"/>
          </a:xfrm>
          <a:prstGeom prst="downArrow">
            <a:avLst>
              <a:gd name="adj1" fmla="val 50000"/>
              <a:gd name="adj2" fmla="val 50000"/>
            </a:avLst>
          </a:prstGeom>
          <a:solidFill>
            <a:schemeClr val="accent1"/>
          </a:solidFill>
          <a:ln w="0" algn="ctr">
            <a:solidFill>
              <a:srgbClr val="9D8D85"/>
            </a:solidFill>
            <a:round/>
            <a:headEnd/>
            <a:tailEnd type="triangle" w="lg" len="med"/>
          </a:ln>
        </p:spPr>
        <p:txBody>
          <a:bodyPr lIns="0" tIns="0" rIns="0" bIns="0" anchor="ctr"/>
          <a:lstStyle>
            <a:lvl1pPr>
              <a:spcBef>
                <a:spcPct val="30000"/>
              </a:spcBef>
              <a:defRPr sz="2000" b="1">
                <a:solidFill>
                  <a:schemeClr val="accent1"/>
                </a:solidFill>
                <a:latin typeface="Trebuchet MS" panose="020B0603020202020204" pitchFamily="34" charset="0"/>
              </a:defRPr>
            </a:lvl1pPr>
            <a:lvl2pPr marL="742950" indent="-285750">
              <a:spcBef>
                <a:spcPct val="30000"/>
              </a:spcBef>
              <a:defRPr sz="2000">
                <a:solidFill>
                  <a:srgbClr val="786860"/>
                </a:solidFill>
                <a:latin typeface="Trebuchet MS" panose="020B0603020202020204" pitchFamily="34" charset="0"/>
              </a:defRPr>
            </a:lvl2pPr>
            <a:lvl3pPr marL="1143000" indent="-228600">
              <a:spcBef>
                <a:spcPct val="30000"/>
              </a:spcBef>
              <a:buChar char="•"/>
              <a:defRPr sz="28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buChar char="-"/>
              <a:defRPr sz="24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buChar char="-"/>
              <a:defRPr sz="16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9pPr>
          </a:lstStyle>
          <a:p>
            <a:pPr algn="ctr" eaLnBrk="1" hangingPunct="1">
              <a:spcBef>
                <a:spcPct val="0"/>
              </a:spcBef>
            </a:pPr>
            <a:endParaRPr lang="it-IT" altLang="it-IT" sz="1400">
              <a:solidFill>
                <a:schemeClr val="bg1"/>
              </a:solidFill>
            </a:endParaRPr>
          </a:p>
        </p:txBody>
      </p:sp>
      <p:sp>
        <p:nvSpPr>
          <p:cNvPr id="7" name="Freccia in giù 5"/>
          <p:cNvSpPr>
            <a:spLocks noChangeArrowheads="1"/>
          </p:cNvSpPr>
          <p:nvPr/>
        </p:nvSpPr>
        <p:spPr bwMode="auto">
          <a:xfrm>
            <a:off x="3779838" y="4455583"/>
            <a:ext cx="649287" cy="591607"/>
          </a:xfrm>
          <a:prstGeom prst="downArrow">
            <a:avLst>
              <a:gd name="adj1" fmla="val 50000"/>
              <a:gd name="adj2" fmla="val 50000"/>
            </a:avLst>
          </a:prstGeom>
          <a:solidFill>
            <a:schemeClr val="accent1"/>
          </a:solidFill>
          <a:ln w="0" algn="ctr">
            <a:solidFill>
              <a:srgbClr val="9D8D85"/>
            </a:solidFill>
            <a:round/>
            <a:headEnd/>
            <a:tailEnd type="triangle" w="lg" len="med"/>
          </a:ln>
        </p:spPr>
        <p:txBody>
          <a:bodyPr lIns="0" tIns="0" rIns="0" bIns="0" anchor="ctr"/>
          <a:lstStyle>
            <a:lvl1pPr>
              <a:spcBef>
                <a:spcPct val="30000"/>
              </a:spcBef>
              <a:defRPr sz="2000" b="1">
                <a:solidFill>
                  <a:schemeClr val="accent1"/>
                </a:solidFill>
                <a:latin typeface="Trebuchet MS" panose="020B0603020202020204" pitchFamily="34" charset="0"/>
              </a:defRPr>
            </a:lvl1pPr>
            <a:lvl2pPr marL="742950" indent="-285750">
              <a:spcBef>
                <a:spcPct val="30000"/>
              </a:spcBef>
              <a:defRPr sz="2000">
                <a:solidFill>
                  <a:srgbClr val="786860"/>
                </a:solidFill>
                <a:latin typeface="Trebuchet MS" panose="020B0603020202020204" pitchFamily="34" charset="0"/>
              </a:defRPr>
            </a:lvl2pPr>
            <a:lvl3pPr marL="1143000" indent="-228600">
              <a:spcBef>
                <a:spcPct val="30000"/>
              </a:spcBef>
              <a:buChar char="•"/>
              <a:defRPr sz="28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buChar char="-"/>
              <a:defRPr sz="24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buChar char="-"/>
              <a:defRPr sz="16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9pPr>
          </a:lstStyle>
          <a:p>
            <a:pPr algn="ctr" eaLnBrk="1" hangingPunct="1">
              <a:spcBef>
                <a:spcPct val="0"/>
              </a:spcBef>
            </a:pPr>
            <a:endParaRPr lang="it-IT" altLang="it-IT" sz="1400">
              <a:solidFill>
                <a:schemeClr val="bg1"/>
              </a:solidFill>
            </a:endParaRPr>
          </a:p>
        </p:txBody>
      </p:sp>
    </p:spTree>
    <p:extLst>
      <p:ext uri="{BB962C8B-B14F-4D97-AF65-F5344CB8AC3E}">
        <p14:creationId xmlns:p14="http://schemas.microsoft.com/office/powerpoint/2010/main" val="285795524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751" y="338666"/>
            <a:ext cx="7436859" cy="1037167"/>
          </a:xfrm>
        </p:spPr>
        <p:txBody>
          <a:bodyPr/>
          <a:lstStyle/>
          <a:p>
            <a:pPr algn="ctr">
              <a:defRPr/>
            </a:pPr>
            <a:r>
              <a:rPr lang="it-IT" sz="4000" dirty="0" smtClean="0">
                <a:solidFill>
                  <a:srgbClr val="C00000"/>
                </a:solidFill>
                <a:latin typeface="Arial"/>
                <a:cs typeface="Arial"/>
              </a:rPr>
              <a:t>Strategia </a:t>
            </a:r>
            <a:r>
              <a:rPr lang="it-IT" sz="4000" dirty="0">
                <a:solidFill>
                  <a:srgbClr val="C00000"/>
                </a:solidFill>
                <a:latin typeface="Arial"/>
                <a:cs typeface="Arial"/>
              </a:rPr>
              <a:t>generale di revisione</a:t>
            </a:r>
            <a:endParaRPr lang="fr-FR" sz="4000" dirty="0">
              <a:solidFill>
                <a:srgbClr val="C00000"/>
              </a:solidFill>
              <a:latin typeface="Arial"/>
              <a:cs typeface="Arial"/>
            </a:endParaRPr>
          </a:p>
        </p:txBody>
      </p:sp>
      <p:sp>
        <p:nvSpPr>
          <p:cNvPr id="3" name="Segnaposto contenuto 2"/>
          <p:cNvSpPr>
            <a:spLocks noGrp="1"/>
          </p:cNvSpPr>
          <p:nvPr>
            <p:ph idx="1"/>
          </p:nvPr>
        </p:nvSpPr>
        <p:spPr>
          <a:xfrm>
            <a:off x="933789" y="1209079"/>
            <a:ext cx="7839075" cy="5566304"/>
          </a:xfrm>
        </p:spPr>
        <p:txBody>
          <a:bodyPr/>
          <a:lstStyle/>
          <a:p>
            <a:pPr marL="411480" lvl="1" indent="0">
              <a:buNone/>
              <a:defRPr/>
            </a:pPr>
            <a:r>
              <a:rPr lang="it-IT" altLang="it-IT" sz="1800" dirty="0" smtClean="0">
                <a:solidFill>
                  <a:srgbClr val="C00000"/>
                </a:solidFill>
              </a:rPr>
              <a:t> </a:t>
            </a:r>
            <a:r>
              <a:rPr lang="it-IT" altLang="it-IT" sz="1800" dirty="0" smtClean="0">
                <a:solidFill>
                  <a:srgbClr val="C00000"/>
                </a:solidFill>
                <a:latin typeface="Arial"/>
                <a:cs typeface="Arial"/>
              </a:rPr>
              <a:t>Documentazione </a:t>
            </a:r>
            <a:endParaRPr lang="it-IT" altLang="it-IT" sz="1800" dirty="0">
              <a:solidFill>
                <a:srgbClr val="C00000"/>
              </a:solidFill>
              <a:latin typeface="Arial"/>
              <a:cs typeface="Arial"/>
            </a:endParaRPr>
          </a:p>
          <a:p>
            <a:pPr marL="0" indent="0" algn="just" eaLnBrk="1" hangingPunct="1">
              <a:lnSpc>
                <a:spcPct val="150000"/>
              </a:lnSpc>
              <a:spcBef>
                <a:spcPct val="0"/>
              </a:spcBef>
              <a:buNone/>
              <a:defRPr/>
            </a:pPr>
            <a:endParaRPr lang="it-IT" altLang="it-IT" sz="2000" dirty="0" smtClean="0">
              <a:solidFill>
                <a:srgbClr val="786860"/>
              </a:solidFill>
              <a:latin typeface="Arial"/>
              <a:cs typeface="Arial"/>
            </a:endParaRPr>
          </a:p>
          <a:p>
            <a:pPr algn="just" eaLnBrk="1" hangingPunct="1">
              <a:lnSpc>
                <a:spcPct val="150000"/>
              </a:lnSpc>
              <a:spcBef>
                <a:spcPct val="0"/>
              </a:spcBef>
              <a:buFont typeface="Arial" panose="020B0604020202020204" pitchFamily="34" charset="0"/>
              <a:buChar char="•"/>
              <a:defRPr/>
            </a:pPr>
            <a:r>
              <a:rPr lang="it-IT" altLang="it-IT" sz="2000" dirty="0" smtClean="0">
                <a:solidFill>
                  <a:srgbClr val="000000"/>
                </a:solidFill>
                <a:latin typeface="Arial"/>
                <a:cs typeface="Arial"/>
              </a:rPr>
              <a:t>Il revisore deve includere nella documentazione della revisione </a:t>
            </a:r>
            <a:r>
              <a:rPr lang="it-IT" altLang="it-IT" sz="2000" dirty="0" smtClean="0">
                <a:solidFill>
                  <a:srgbClr val="786860"/>
                </a:solidFill>
                <a:latin typeface="Arial"/>
                <a:cs typeface="Arial"/>
              </a:rPr>
              <a:t>(</a:t>
            </a:r>
            <a:r>
              <a:rPr lang="it-IT" altLang="it-IT" sz="2000" dirty="0" smtClean="0">
                <a:solidFill>
                  <a:srgbClr val="C00000"/>
                </a:solidFill>
                <a:latin typeface="Arial"/>
                <a:cs typeface="Arial"/>
              </a:rPr>
              <a:t>ISA Italia 300 par. 12</a:t>
            </a:r>
            <a:r>
              <a:rPr lang="it-IT" altLang="it-IT" sz="2000" dirty="0" smtClean="0">
                <a:solidFill>
                  <a:srgbClr val="FF0000"/>
                </a:solidFill>
                <a:latin typeface="Arial"/>
                <a:cs typeface="Arial"/>
              </a:rPr>
              <a:t>)</a:t>
            </a:r>
            <a:r>
              <a:rPr lang="it-IT" altLang="it-IT" sz="2000" dirty="0" smtClean="0">
                <a:solidFill>
                  <a:srgbClr val="786860"/>
                </a:solidFill>
                <a:latin typeface="Arial"/>
                <a:cs typeface="Arial"/>
              </a:rPr>
              <a:t>:</a:t>
            </a:r>
          </a:p>
          <a:p>
            <a:pPr lvl="4" algn="just" eaLnBrk="1" hangingPunct="1">
              <a:lnSpc>
                <a:spcPct val="150000"/>
              </a:lnSpc>
              <a:spcBef>
                <a:spcPct val="0"/>
              </a:spcBef>
              <a:buFont typeface="Arial" panose="020B0604020202020204" pitchFamily="34" charset="0"/>
              <a:buChar char="•"/>
              <a:defRPr/>
            </a:pPr>
            <a:r>
              <a:rPr lang="it-IT" altLang="it-IT" sz="2000" b="1" dirty="0">
                <a:latin typeface="Arial"/>
                <a:cs typeface="Arial"/>
              </a:rPr>
              <a:t>La strategia </a:t>
            </a:r>
            <a:r>
              <a:rPr lang="it-IT" altLang="it-IT" sz="2000" b="1" dirty="0" smtClean="0">
                <a:latin typeface="Arial"/>
                <a:cs typeface="Arial"/>
              </a:rPr>
              <a:t>generale di revisione</a:t>
            </a:r>
          </a:p>
          <a:p>
            <a:pPr lvl="4" algn="just" eaLnBrk="1" hangingPunct="1">
              <a:lnSpc>
                <a:spcPct val="150000"/>
              </a:lnSpc>
              <a:spcBef>
                <a:spcPct val="0"/>
              </a:spcBef>
              <a:buFont typeface="Arial" panose="020B0604020202020204" pitchFamily="34" charset="0"/>
              <a:buChar char="•"/>
              <a:defRPr/>
            </a:pPr>
            <a:r>
              <a:rPr lang="it-IT" altLang="it-IT" sz="2000" b="1" dirty="0" smtClean="0">
                <a:latin typeface="Arial"/>
                <a:cs typeface="Arial"/>
              </a:rPr>
              <a:t>Il piano della revisione</a:t>
            </a:r>
          </a:p>
          <a:p>
            <a:pPr lvl="4" algn="just" eaLnBrk="1" hangingPunct="1">
              <a:lnSpc>
                <a:spcPct val="150000"/>
              </a:lnSpc>
              <a:spcBef>
                <a:spcPct val="0"/>
              </a:spcBef>
              <a:buFont typeface="Arial" panose="020B0604020202020204" pitchFamily="34" charset="0"/>
              <a:buChar char="•"/>
              <a:defRPr/>
            </a:pPr>
            <a:r>
              <a:rPr lang="it-IT" altLang="it-IT" sz="2000" b="1" dirty="0" smtClean="0">
                <a:latin typeface="Arial"/>
                <a:cs typeface="Arial"/>
              </a:rPr>
              <a:t>Qualsiasi modifica apportata ad essi nel corso dell’incarico di revisione e le ragioni di queste modifiche</a:t>
            </a:r>
          </a:p>
          <a:p>
            <a:pPr marL="538162" lvl="4" indent="0" algn="just" eaLnBrk="1" hangingPunct="1">
              <a:lnSpc>
                <a:spcPct val="150000"/>
              </a:lnSpc>
              <a:spcBef>
                <a:spcPct val="0"/>
              </a:spcBef>
              <a:buNone/>
              <a:defRPr/>
            </a:pPr>
            <a:endParaRPr lang="it-IT" altLang="it-IT" sz="2000" b="1" dirty="0"/>
          </a:p>
        </p:txBody>
      </p:sp>
      <p:sp>
        <p:nvSpPr>
          <p:cNvPr id="4" name="Segnaposto piè di pagina 3"/>
          <p:cNvSpPr>
            <a:spLocks noGrp="1"/>
          </p:cNvSpPr>
          <p:nvPr>
            <p:ph type="ftr" sz="quarter" idx="11"/>
          </p:nvPr>
        </p:nvSpPr>
        <p:spPr>
          <a:xfrm>
            <a:off x="3019100" y="6299765"/>
            <a:ext cx="3393330" cy="466690"/>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314035684"/>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1855884" y="6391338"/>
            <a:ext cx="4873869"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81922" name="Rectangle 2"/>
          <p:cNvSpPr>
            <a:spLocks noGrp="1" noChangeArrowheads="1"/>
          </p:cNvSpPr>
          <p:nvPr>
            <p:ph type="ctrTitle" idx="4294967295"/>
          </p:nvPr>
        </p:nvSpPr>
        <p:spPr>
          <a:xfrm>
            <a:off x="453756" y="1878100"/>
            <a:ext cx="8051800" cy="1343962"/>
          </a:xfrm>
        </p:spPr>
        <p:txBody>
          <a:bodyPr>
            <a:normAutofit/>
          </a:bodyPr>
          <a:lstStyle/>
          <a:p>
            <a:pPr algn="ctr"/>
            <a:r>
              <a:rPr lang="fr-FR" altLang="it-IT" sz="4000" dirty="0">
                <a:solidFill>
                  <a:srgbClr val="C00000"/>
                </a:solidFill>
                <a:latin typeface="Arial"/>
                <a:cs typeface="Arial"/>
              </a:rPr>
              <a:t>1.VALUTAZIONE DEI RISCHI</a:t>
            </a:r>
            <a:endParaRPr lang="it-IT" altLang="it-IT" sz="4000" dirty="0">
              <a:solidFill>
                <a:srgbClr val="C00000"/>
              </a:solidFill>
              <a:latin typeface="Arial"/>
              <a:cs typeface="Arial"/>
            </a:endParaRPr>
          </a:p>
        </p:txBody>
      </p:sp>
      <p:sp>
        <p:nvSpPr>
          <p:cNvPr id="81923" name="Rectangle 3"/>
          <p:cNvSpPr>
            <a:spLocks noGrp="1" noChangeArrowheads="1"/>
          </p:cNvSpPr>
          <p:nvPr>
            <p:ph type="subTitle" idx="4294967295"/>
          </p:nvPr>
        </p:nvSpPr>
        <p:spPr>
          <a:xfrm>
            <a:off x="453756" y="4043363"/>
            <a:ext cx="7833224" cy="1752600"/>
          </a:xfrm>
        </p:spPr>
        <p:txBody>
          <a:bodyPr>
            <a:normAutofit/>
          </a:bodyPr>
          <a:lstStyle/>
          <a:p>
            <a:pPr marL="0" indent="0" algn="ctr">
              <a:buNone/>
            </a:pPr>
            <a:r>
              <a:rPr lang="fr-FR" altLang="it-IT" sz="4000" dirty="0" err="1">
                <a:solidFill>
                  <a:srgbClr val="C00000"/>
                </a:solidFill>
                <a:latin typeface="Arial"/>
                <a:ea typeface="+mj-ea"/>
                <a:cs typeface="Arial"/>
              </a:rPr>
              <a:t>Identificazione</a:t>
            </a:r>
            <a:r>
              <a:rPr lang="fr-FR" altLang="it-IT" sz="4000" dirty="0">
                <a:solidFill>
                  <a:srgbClr val="C00000"/>
                </a:solidFill>
                <a:latin typeface="Arial"/>
                <a:ea typeface="+mj-ea"/>
                <a:cs typeface="Arial"/>
              </a:rPr>
              <a:t> e </a:t>
            </a:r>
            <a:r>
              <a:rPr lang="fr-FR" altLang="it-IT" sz="4000" dirty="0" err="1">
                <a:solidFill>
                  <a:srgbClr val="C00000"/>
                </a:solidFill>
                <a:latin typeface="Arial"/>
                <a:ea typeface="+mj-ea"/>
                <a:cs typeface="Arial"/>
              </a:rPr>
              <a:t>Valutazione</a:t>
            </a:r>
            <a:r>
              <a:rPr lang="fr-FR" altLang="it-IT" sz="4000" dirty="0">
                <a:solidFill>
                  <a:srgbClr val="C00000"/>
                </a:solidFill>
                <a:latin typeface="Arial"/>
                <a:ea typeface="+mj-ea"/>
                <a:cs typeface="Arial"/>
              </a:rPr>
              <a:t> dei </a:t>
            </a:r>
            <a:r>
              <a:rPr lang="fr-FR" altLang="it-IT" sz="4000" dirty="0" err="1">
                <a:solidFill>
                  <a:srgbClr val="C00000"/>
                </a:solidFill>
                <a:latin typeface="Arial"/>
                <a:ea typeface="+mj-ea"/>
                <a:cs typeface="Arial"/>
              </a:rPr>
              <a:t>rischi</a:t>
            </a:r>
            <a:endParaRPr lang="fr-FR" altLang="it-IT" sz="4000" dirty="0">
              <a:solidFill>
                <a:srgbClr val="C00000"/>
              </a:solidFill>
              <a:latin typeface="Arial"/>
              <a:ea typeface="+mj-ea"/>
              <a:cs typeface="Arial"/>
            </a:endParaRPr>
          </a:p>
        </p:txBody>
      </p:sp>
    </p:spTree>
    <p:extLst>
      <p:ext uri="{BB962C8B-B14F-4D97-AF65-F5344CB8AC3E}">
        <p14:creationId xmlns:p14="http://schemas.microsoft.com/office/powerpoint/2010/main" val="1368904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olo 1"/>
          <p:cNvSpPr>
            <a:spLocks noGrp="1"/>
          </p:cNvSpPr>
          <p:nvPr>
            <p:ph type="title"/>
          </p:nvPr>
        </p:nvSpPr>
        <p:spPr>
          <a:xfrm>
            <a:off x="527362" y="274331"/>
            <a:ext cx="7473938" cy="1281927"/>
          </a:xfrm>
        </p:spPr>
        <p:txBody>
          <a:bodyPr>
            <a:noAutofit/>
          </a:bodyPr>
          <a:lstStyle/>
          <a:p>
            <a:pPr algn="ctr"/>
            <a:r>
              <a:rPr lang="it-IT" altLang="it-IT" sz="4000" dirty="0" smtClean="0">
                <a:solidFill>
                  <a:srgbClr val="C00000"/>
                </a:solidFill>
              </a:rPr>
              <a:t> </a:t>
            </a:r>
            <a:r>
              <a:rPr lang="it-IT" altLang="it-IT" sz="4000" dirty="0" smtClean="0">
                <a:solidFill>
                  <a:srgbClr val="C00000"/>
                </a:solidFill>
                <a:latin typeface="Arial"/>
                <a:cs typeface="Arial"/>
              </a:rPr>
              <a:t>Identificazione e valutazione del rischio</a:t>
            </a:r>
          </a:p>
        </p:txBody>
      </p:sp>
      <p:sp>
        <p:nvSpPr>
          <p:cNvPr id="2" name="Segnaposto piè di pagina 1"/>
          <p:cNvSpPr>
            <a:spLocks noGrp="1"/>
          </p:cNvSpPr>
          <p:nvPr>
            <p:ph type="ftr" sz="quarter" idx="11"/>
          </p:nvPr>
        </p:nvSpPr>
        <p:spPr>
          <a:xfrm>
            <a:off x="2599010" y="6492875"/>
            <a:ext cx="3507681"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83972" name="Immagine 30310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947" y="1483399"/>
            <a:ext cx="8373221" cy="500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Rettangolo 1"/>
          <p:cNvSpPr>
            <a:spLocks noChangeArrowheads="1"/>
          </p:cNvSpPr>
          <p:nvPr/>
        </p:nvSpPr>
        <p:spPr bwMode="auto">
          <a:xfrm>
            <a:off x="1107713" y="4234366"/>
            <a:ext cx="7535334" cy="2232025"/>
          </a:xfrm>
          <a:prstGeom prst="rect">
            <a:avLst/>
          </a:prstGeom>
          <a:noFill/>
          <a:ln w="76200" algn="ctr">
            <a:solidFill>
              <a:srgbClr val="FF00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Tree>
    <p:extLst>
      <p:ext uri="{BB962C8B-B14F-4D97-AF65-F5344CB8AC3E}">
        <p14:creationId xmlns:p14="http://schemas.microsoft.com/office/powerpoint/2010/main" val="1044920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olo 1"/>
          <p:cNvSpPr>
            <a:spLocks noGrp="1"/>
          </p:cNvSpPr>
          <p:nvPr>
            <p:ph type="title"/>
          </p:nvPr>
        </p:nvSpPr>
        <p:spPr>
          <a:xfrm>
            <a:off x="287339" y="274172"/>
            <a:ext cx="7981784" cy="654050"/>
          </a:xfrm>
        </p:spPr>
        <p:txBody>
          <a:bodyPr>
            <a:noAutofit/>
          </a:bodyPr>
          <a:lstStyle/>
          <a:p>
            <a:pPr algn="ctr"/>
            <a:r>
              <a:rPr lang="it-IT" altLang="it-IT" sz="4000" dirty="0" smtClean="0">
                <a:solidFill>
                  <a:srgbClr val="C00000"/>
                </a:solidFill>
                <a:latin typeface="Arial"/>
                <a:cs typeface="Arial"/>
              </a:rPr>
              <a:t>Richiamo ai principi di revisione</a:t>
            </a:r>
          </a:p>
        </p:txBody>
      </p:sp>
      <p:sp>
        <p:nvSpPr>
          <p:cNvPr id="84995" name="Segnaposto contenuto 2"/>
          <p:cNvSpPr>
            <a:spLocks noGrp="1"/>
          </p:cNvSpPr>
          <p:nvPr>
            <p:ph idx="1"/>
          </p:nvPr>
        </p:nvSpPr>
        <p:spPr>
          <a:xfrm>
            <a:off x="463936" y="802475"/>
            <a:ext cx="8363156" cy="2781353"/>
          </a:xfrm>
        </p:spPr>
        <p:txBody>
          <a:bodyPr/>
          <a:lstStyle/>
          <a:p>
            <a:pPr marL="0" indent="0">
              <a:buNone/>
            </a:pPr>
            <a:r>
              <a:rPr lang="it-IT" altLang="it-IT" sz="2100" dirty="0" smtClean="0">
                <a:solidFill>
                  <a:srgbClr val="000000"/>
                </a:solidFill>
                <a:latin typeface="Arial"/>
                <a:cs typeface="Arial"/>
              </a:rPr>
              <a:t>Nel definire la natura e l’estensione delle procedure d’identificazione e di valutazione del rischio, occorre </a:t>
            </a:r>
          </a:p>
          <a:p>
            <a:pPr marL="0" indent="0">
              <a:buNone/>
            </a:pPr>
            <a:endParaRPr lang="it-IT" altLang="it-IT" sz="2100" dirty="0" smtClean="0">
              <a:solidFill>
                <a:srgbClr val="000000"/>
              </a:solidFill>
              <a:latin typeface="Arial"/>
              <a:cs typeface="Arial"/>
            </a:endParaRPr>
          </a:p>
          <a:p>
            <a:pPr marL="0" indent="0">
              <a:buNone/>
            </a:pPr>
            <a:r>
              <a:rPr lang="it-IT" altLang="it-IT" sz="2100" dirty="0" smtClean="0">
                <a:solidFill>
                  <a:srgbClr val="000000"/>
                </a:solidFill>
                <a:latin typeface="Arial"/>
                <a:cs typeface="Arial"/>
              </a:rPr>
              <a:t>considerare alcuni aspetti delineati all’interno dei principi di revisione internazionali ISA (Italia).</a:t>
            </a:r>
          </a:p>
          <a:p>
            <a:pPr marL="0" indent="0">
              <a:buNone/>
            </a:pPr>
            <a:endParaRPr lang="it-IT" altLang="it-IT" dirty="0" smtClean="0">
              <a:solidFill>
                <a:srgbClr val="786860"/>
              </a:solidFill>
            </a:endParaRPr>
          </a:p>
        </p:txBody>
      </p:sp>
      <p:sp>
        <p:nvSpPr>
          <p:cNvPr id="2" name="Segnaposto piè di pagina 1"/>
          <p:cNvSpPr>
            <a:spLocks noGrp="1"/>
          </p:cNvSpPr>
          <p:nvPr>
            <p:ph type="ftr" sz="quarter" idx="11"/>
          </p:nvPr>
        </p:nvSpPr>
        <p:spPr>
          <a:xfrm>
            <a:off x="2618079" y="6233556"/>
            <a:ext cx="3474790" cy="521823"/>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graphicFrame>
        <p:nvGraphicFramePr>
          <p:cNvPr id="6" name="Diagramma 5"/>
          <p:cNvGraphicFramePr/>
          <p:nvPr>
            <p:extLst>
              <p:ext uri="{D42A27DB-BD31-4B8C-83A1-F6EECF244321}">
                <p14:modId xmlns:p14="http://schemas.microsoft.com/office/powerpoint/2010/main" val="740064948"/>
              </p:ext>
            </p:extLst>
          </p:nvPr>
        </p:nvGraphicFramePr>
        <p:xfrm>
          <a:off x="1443526" y="2885897"/>
          <a:ext cx="6576392" cy="3211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4803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574940" y="299049"/>
            <a:ext cx="6949546" cy="1258346"/>
          </a:xfrm>
        </p:spPr>
        <p:txBody>
          <a:bodyPr>
            <a:noAutofit/>
          </a:bodyPr>
          <a:lstStyle/>
          <a:p>
            <a:pPr algn="ctr"/>
            <a:r>
              <a:rPr lang="it-IT" altLang="it-IT" sz="4000" dirty="0" smtClean="0">
                <a:solidFill>
                  <a:srgbClr val="C00000"/>
                </a:solidFill>
                <a:latin typeface="Arial"/>
                <a:cs typeface="Arial"/>
              </a:rPr>
              <a:t>Valutazione del rischio </a:t>
            </a:r>
            <a:r>
              <a:rPr lang="it-IT" altLang="it-IT" sz="4000" i="1" dirty="0" err="1" smtClean="0">
                <a:solidFill>
                  <a:srgbClr val="C00000"/>
                </a:solidFill>
                <a:latin typeface="Arial"/>
                <a:cs typeface="Arial"/>
              </a:rPr>
              <a:t>Reminder</a:t>
            </a:r>
            <a:endParaRPr lang="it-IT" altLang="it-IT" sz="4000" i="1" dirty="0" smtClean="0">
              <a:solidFill>
                <a:srgbClr val="C00000"/>
              </a:solidFill>
              <a:latin typeface="Arial"/>
              <a:cs typeface="Arial"/>
            </a:endParaRPr>
          </a:p>
        </p:txBody>
      </p:sp>
      <p:sp>
        <p:nvSpPr>
          <p:cNvPr id="2" name="Segnaposto piè di pagina 1"/>
          <p:cNvSpPr>
            <a:spLocks noGrp="1"/>
          </p:cNvSpPr>
          <p:nvPr>
            <p:ph type="ftr" sz="quarter" idx="11"/>
          </p:nvPr>
        </p:nvSpPr>
        <p:spPr>
          <a:xfrm>
            <a:off x="2855358" y="6184926"/>
            <a:ext cx="3267075" cy="519609"/>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87044" name="Text Box 16"/>
          <p:cNvSpPr txBox="1">
            <a:spLocks noChangeArrowheads="1"/>
          </p:cNvSpPr>
          <p:nvPr/>
        </p:nvSpPr>
        <p:spPr bwMode="auto">
          <a:xfrm>
            <a:off x="4049713" y="4870450"/>
            <a:ext cx="4140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lvl1pPr>
              <a:spcBef>
                <a:spcPct val="30000"/>
              </a:spcBef>
              <a:defRPr sz="2000" b="1">
                <a:solidFill>
                  <a:schemeClr val="accent1"/>
                </a:solidFill>
                <a:latin typeface="Trebuchet MS" panose="020B0603020202020204" pitchFamily="34" charset="0"/>
              </a:defRPr>
            </a:lvl1pPr>
            <a:lvl2pPr marL="742950" indent="-285750">
              <a:spcBef>
                <a:spcPct val="30000"/>
              </a:spcBef>
              <a:defRPr sz="2000">
                <a:solidFill>
                  <a:srgbClr val="786860"/>
                </a:solidFill>
                <a:latin typeface="Trebuchet MS" panose="020B0603020202020204" pitchFamily="34" charset="0"/>
              </a:defRPr>
            </a:lvl2pPr>
            <a:lvl3pPr marL="1143000" indent="-228600">
              <a:spcBef>
                <a:spcPct val="30000"/>
              </a:spcBef>
              <a:buChar char="•"/>
              <a:defRPr sz="28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buChar char="-"/>
              <a:defRPr sz="24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buChar char="-"/>
              <a:defRPr sz="16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9pPr>
          </a:lstStyle>
          <a:p>
            <a:pPr algn="ctr" eaLnBrk="1" hangingPunct="1">
              <a:spcBef>
                <a:spcPct val="0"/>
              </a:spcBef>
            </a:pPr>
            <a:endParaRPr lang="it-IT" altLang="it-IT" sz="1200">
              <a:solidFill>
                <a:schemeClr val="tx2"/>
              </a:solidFill>
              <a:latin typeface="Arial" panose="020B0604020202020204" pitchFamily="34" charset="0"/>
            </a:endParaRPr>
          </a:p>
        </p:txBody>
      </p:sp>
      <p:sp>
        <p:nvSpPr>
          <p:cNvPr id="87045" name="Rettangolo 2"/>
          <p:cNvSpPr>
            <a:spLocks noChangeArrowheads="1"/>
          </p:cNvSpPr>
          <p:nvPr/>
        </p:nvSpPr>
        <p:spPr bwMode="auto">
          <a:xfrm>
            <a:off x="1259417" y="1459429"/>
            <a:ext cx="1493308"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30000"/>
              </a:spcBef>
              <a:defRPr sz="2000" b="1">
                <a:solidFill>
                  <a:schemeClr val="accent1"/>
                </a:solidFill>
                <a:latin typeface="Trebuchet MS" panose="020B0603020202020204" pitchFamily="34" charset="0"/>
              </a:defRPr>
            </a:lvl1pPr>
            <a:lvl2pPr marL="742950" indent="-285750">
              <a:spcBef>
                <a:spcPct val="30000"/>
              </a:spcBef>
              <a:defRPr sz="2000">
                <a:solidFill>
                  <a:srgbClr val="786860"/>
                </a:solidFill>
                <a:latin typeface="Trebuchet MS" panose="020B0603020202020204" pitchFamily="34" charset="0"/>
              </a:defRPr>
            </a:lvl2pPr>
            <a:lvl3pPr marL="1143000" indent="-228600">
              <a:spcBef>
                <a:spcPct val="30000"/>
              </a:spcBef>
              <a:buChar char="•"/>
              <a:defRPr sz="28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buChar char="-"/>
              <a:defRPr sz="24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buChar char="-"/>
              <a:defRPr sz="16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9pPr>
          </a:lstStyle>
          <a:p>
            <a:pPr algn="ctr" eaLnBrk="1" hangingPunct="1">
              <a:spcBef>
                <a:spcPct val="0"/>
              </a:spcBef>
              <a:buFont typeface="Monotype Sorts"/>
              <a:buNone/>
            </a:pPr>
            <a:r>
              <a:rPr lang="it-IT" altLang="it-IT" sz="1800" dirty="0" smtClean="0">
                <a:solidFill>
                  <a:srgbClr val="000000"/>
                </a:solidFill>
                <a:latin typeface="Arial"/>
                <a:cs typeface="Arial"/>
              </a:rPr>
              <a:t>Fasi</a:t>
            </a:r>
            <a:r>
              <a:rPr lang="it-IT" altLang="it-IT" sz="1800" dirty="0" smtClean="0">
                <a:solidFill>
                  <a:srgbClr val="000000"/>
                </a:solidFill>
              </a:rPr>
              <a:t>:</a:t>
            </a:r>
          </a:p>
        </p:txBody>
      </p:sp>
      <p:sp>
        <p:nvSpPr>
          <p:cNvPr id="4" name="Rettangolo 3"/>
          <p:cNvSpPr/>
          <p:nvPr/>
        </p:nvSpPr>
        <p:spPr>
          <a:xfrm>
            <a:off x="525463" y="1597190"/>
            <a:ext cx="7856537" cy="4734629"/>
          </a:xfrm>
          <a:prstGeom prst="rect">
            <a:avLst/>
          </a:prstGeom>
        </p:spPr>
        <p:txBody>
          <a:bodyPr>
            <a:spAutoFit/>
          </a:bodyPr>
          <a:lstStyle/>
          <a:p>
            <a:pPr algn="just" eaLnBrk="1" hangingPunct="1">
              <a:lnSpc>
                <a:spcPct val="150000"/>
              </a:lnSpc>
              <a:defRPr/>
            </a:pPr>
            <a:endParaRPr lang="it-IT" altLang="it-IT" sz="1600" dirty="0" smtClean="0">
              <a:solidFill>
                <a:srgbClr val="FF0000"/>
              </a:solidFill>
            </a:endParaRPr>
          </a:p>
          <a:p>
            <a:pPr algn="just" eaLnBrk="1" hangingPunct="1">
              <a:lnSpc>
                <a:spcPct val="150000"/>
              </a:lnSpc>
              <a:defRPr/>
            </a:pPr>
            <a:r>
              <a:rPr lang="it-IT" altLang="it-IT" sz="1700" dirty="0" smtClean="0">
                <a:solidFill>
                  <a:srgbClr val="FF0000"/>
                </a:solidFill>
                <a:latin typeface="Arial"/>
                <a:cs typeface="Arial"/>
              </a:rPr>
              <a:t>RISCHIO </a:t>
            </a:r>
            <a:r>
              <a:rPr lang="it-IT" altLang="it-IT" sz="1700" dirty="0">
                <a:solidFill>
                  <a:srgbClr val="FF0000"/>
                </a:solidFill>
                <a:latin typeface="Arial"/>
                <a:cs typeface="Arial"/>
              </a:rPr>
              <a:t>DI REVISIONE</a:t>
            </a:r>
            <a:r>
              <a:rPr lang="it-IT" altLang="it-IT" sz="1700" dirty="0">
                <a:solidFill>
                  <a:srgbClr val="786860"/>
                </a:solidFill>
                <a:latin typeface="Arial"/>
                <a:cs typeface="Arial"/>
              </a:rPr>
              <a:t>: </a:t>
            </a:r>
            <a:r>
              <a:rPr lang="it-IT" altLang="it-IT" sz="1700" dirty="0">
                <a:solidFill>
                  <a:srgbClr val="000000"/>
                </a:solidFill>
                <a:latin typeface="Arial"/>
                <a:cs typeface="Arial"/>
              </a:rPr>
              <a:t>rischio che il revisore esprima un giudizio di revisione non appropriato nel caso il bilancio sia significativamente errato</a:t>
            </a:r>
          </a:p>
          <a:p>
            <a:pPr algn="just" eaLnBrk="1" hangingPunct="1">
              <a:lnSpc>
                <a:spcPct val="150000"/>
              </a:lnSpc>
              <a:defRPr/>
            </a:pPr>
            <a:endParaRPr lang="it-IT" altLang="it-IT" sz="1700" dirty="0">
              <a:solidFill>
                <a:srgbClr val="786860"/>
              </a:solidFill>
              <a:latin typeface="Arial"/>
              <a:cs typeface="Arial"/>
            </a:endParaRPr>
          </a:p>
          <a:p>
            <a:pPr marL="285750" indent="-285750" algn="just" eaLnBrk="1" hangingPunct="1">
              <a:lnSpc>
                <a:spcPct val="150000"/>
              </a:lnSpc>
              <a:buFont typeface="Arial" panose="020B0604020202020204" pitchFamily="34" charset="0"/>
              <a:buChar char="•"/>
              <a:defRPr/>
            </a:pPr>
            <a:r>
              <a:rPr lang="it-IT" altLang="it-IT" sz="1700" dirty="0">
                <a:solidFill>
                  <a:srgbClr val="FF0000"/>
                </a:solidFill>
                <a:latin typeface="Arial"/>
                <a:cs typeface="Arial"/>
              </a:rPr>
              <a:t>RISCHIO INTRINSECO</a:t>
            </a:r>
            <a:r>
              <a:rPr lang="it-IT" altLang="it-IT" sz="1700" dirty="0">
                <a:solidFill>
                  <a:srgbClr val="000000"/>
                </a:solidFill>
                <a:latin typeface="Arial"/>
                <a:cs typeface="Arial"/>
              </a:rPr>
              <a:t>: rischio che un conto/una classe di operazioni contenga un errore significativo, indipendentemente dai controlli posti in essere</a:t>
            </a:r>
          </a:p>
          <a:p>
            <a:pPr marL="285750" indent="-285750" algn="just" eaLnBrk="1" hangingPunct="1">
              <a:lnSpc>
                <a:spcPct val="150000"/>
              </a:lnSpc>
              <a:buFont typeface="Arial" panose="020B0604020202020204" pitchFamily="34" charset="0"/>
              <a:buChar char="•"/>
              <a:defRPr/>
            </a:pPr>
            <a:r>
              <a:rPr lang="it-IT" altLang="it-IT" sz="1700" dirty="0">
                <a:solidFill>
                  <a:srgbClr val="FF0000"/>
                </a:solidFill>
                <a:latin typeface="Arial"/>
                <a:cs typeface="Arial"/>
              </a:rPr>
              <a:t>RISCHIO DI CONTROLLO</a:t>
            </a:r>
            <a:r>
              <a:rPr lang="it-IT" altLang="it-IT" sz="1700" dirty="0">
                <a:solidFill>
                  <a:srgbClr val="000000"/>
                </a:solidFill>
                <a:latin typeface="Arial"/>
                <a:cs typeface="Arial"/>
              </a:rPr>
              <a:t>: rischio che un errore significativo non sia prevenuto, individuato e corretto dal sistema di controllo dell’impresa</a:t>
            </a:r>
          </a:p>
          <a:p>
            <a:pPr marL="285750" indent="-285750" algn="just" eaLnBrk="1" hangingPunct="1">
              <a:lnSpc>
                <a:spcPct val="150000"/>
              </a:lnSpc>
              <a:buFont typeface="Arial" panose="020B0604020202020204" pitchFamily="34" charset="0"/>
              <a:buChar char="•"/>
              <a:defRPr/>
            </a:pPr>
            <a:r>
              <a:rPr lang="it-IT" altLang="it-IT" sz="1700" dirty="0">
                <a:solidFill>
                  <a:srgbClr val="FF0000"/>
                </a:solidFill>
                <a:latin typeface="Arial"/>
                <a:cs typeface="Arial"/>
              </a:rPr>
              <a:t>RISCHIO DI INDIVIDUAZIONE</a:t>
            </a:r>
            <a:r>
              <a:rPr lang="it-IT" altLang="it-IT" sz="1700" dirty="0">
                <a:solidFill>
                  <a:srgbClr val="000000"/>
                </a:solidFill>
                <a:latin typeface="Arial"/>
                <a:cs typeface="Arial"/>
              </a:rPr>
              <a:t>: rischio che le procedure svolte dal revisore non siano in grado di individuare un errore significativo.</a:t>
            </a:r>
          </a:p>
          <a:p>
            <a:pPr algn="just" eaLnBrk="1" hangingPunct="1">
              <a:lnSpc>
                <a:spcPct val="150000"/>
              </a:lnSpc>
              <a:defRPr/>
            </a:pPr>
            <a:endParaRPr lang="it-IT" altLang="it-IT" sz="1600" dirty="0">
              <a:solidFill>
                <a:srgbClr val="000000"/>
              </a:solidFill>
              <a:latin typeface="Arial"/>
              <a:cs typeface="Arial"/>
            </a:endParaRPr>
          </a:p>
        </p:txBody>
      </p:sp>
      <p:sp>
        <p:nvSpPr>
          <p:cNvPr id="87047" name="Freccia in giù 4"/>
          <p:cNvSpPr>
            <a:spLocks noChangeArrowheads="1"/>
          </p:cNvSpPr>
          <p:nvPr/>
        </p:nvSpPr>
        <p:spPr bwMode="auto">
          <a:xfrm>
            <a:off x="3771106" y="3001434"/>
            <a:ext cx="557213" cy="361950"/>
          </a:xfrm>
          <a:prstGeom prst="downArrow">
            <a:avLst>
              <a:gd name="adj1" fmla="val 50000"/>
              <a:gd name="adj2" fmla="val 50000"/>
            </a:avLst>
          </a:prstGeom>
          <a:solidFill>
            <a:schemeClr val="accent1"/>
          </a:solidFill>
          <a:ln w="0" algn="ctr">
            <a:solidFill>
              <a:srgbClr val="9D8D85"/>
            </a:solidFill>
            <a:round/>
            <a:headEnd/>
            <a:tailEnd type="triangle" w="lg" len="med"/>
          </a:ln>
        </p:spPr>
        <p:txBody>
          <a:bodyPr lIns="0" tIns="0" rIns="0" bIns="0" anchor="ctr"/>
          <a:lstStyle>
            <a:lvl1pPr>
              <a:spcBef>
                <a:spcPct val="30000"/>
              </a:spcBef>
              <a:defRPr sz="2000" b="1">
                <a:solidFill>
                  <a:schemeClr val="accent1"/>
                </a:solidFill>
                <a:latin typeface="Trebuchet MS" panose="020B0603020202020204" pitchFamily="34" charset="0"/>
              </a:defRPr>
            </a:lvl1pPr>
            <a:lvl2pPr marL="742950" indent="-285750">
              <a:spcBef>
                <a:spcPct val="30000"/>
              </a:spcBef>
              <a:defRPr sz="2000">
                <a:solidFill>
                  <a:srgbClr val="786860"/>
                </a:solidFill>
                <a:latin typeface="Trebuchet MS" panose="020B0603020202020204" pitchFamily="34" charset="0"/>
              </a:defRPr>
            </a:lvl2pPr>
            <a:lvl3pPr marL="1143000" indent="-228600">
              <a:spcBef>
                <a:spcPct val="30000"/>
              </a:spcBef>
              <a:buChar char="•"/>
              <a:defRPr sz="28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buChar char="-"/>
              <a:defRPr sz="24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buChar char="-"/>
              <a:defRPr sz="16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buChar char="-"/>
              <a:defRPr sz="1600">
                <a:solidFill>
                  <a:srgbClr val="786860"/>
                </a:solidFill>
                <a:latin typeface="Trebuchet MS" panose="020B0603020202020204" pitchFamily="34" charset="0"/>
              </a:defRPr>
            </a:lvl9pPr>
          </a:lstStyle>
          <a:p>
            <a:pPr algn="ctr" eaLnBrk="1" hangingPunct="1">
              <a:spcBef>
                <a:spcPct val="0"/>
              </a:spcBef>
            </a:pPr>
            <a:endParaRPr lang="it-IT" altLang="it-IT" sz="1400">
              <a:solidFill>
                <a:schemeClr val="bg1"/>
              </a:solidFill>
            </a:endParaRPr>
          </a:p>
        </p:txBody>
      </p:sp>
    </p:spTree>
    <p:extLst>
      <p:ext uri="{BB962C8B-B14F-4D97-AF65-F5344CB8AC3E}">
        <p14:creationId xmlns:p14="http://schemas.microsoft.com/office/powerpoint/2010/main" val="2942647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88490" y="338668"/>
            <a:ext cx="7756263" cy="777956"/>
          </a:xfrm>
        </p:spPr>
        <p:txBody>
          <a:bodyPr>
            <a:normAutofit fontScale="90000"/>
          </a:bodyPr>
          <a:lstStyle/>
          <a:p>
            <a:pPr algn="ctr"/>
            <a:r>
              <a:rPr lang="en-US" altLang="fr-FR" dirty="0">
                <a:solidFill>
                  <a:srgbClr val="C00000"/>
                </a:solidFill>
                <a:latin typeface="Arial"/>
                <a:cs typeface="Arial"/>
              </a:rPr>
              <a:t>ISA ITALIA</a:t>
            </a:r>
            <a:endParaRPr lang="it-IT" dirty="0">
              <a:latin typeface="Arial"/>
              <a:cs typeface="Arial"/>
            </a:endParaRPr>
          </a:p>
        </p:txBody>
      </p:sp>
      <p:sp>
        <p:nvSpPr>
          <p:cNvPr id="2" name="Segnaposto contenuto 1"/>
          <p:cNvSpPr>
            <a:spLocks noGrp="1"/>
          </p:cNvSpPr>
          <p:nvPr>
            <p:ph idx="1"/>
          </p:nvPr>
        </p:nvSpPr>
        <p:spPr>
          <a:xfrm>
            <a:off x="563060" y="1116624"/>
            <a:ext cx="7745505" cy="5099350"/>
          </a:xfrm>
        </p:spPr>
        <p:txBody>
          <a:bodyPr>
            <a:normAutofit fontScale="40000" lnSpcReduction="20000"/>
          </a:bodyPr>
          <a:lstStyle/>
          <a:p>
            <a:pPr algn="just">
              <a:buFont typeface="Wingdings" charset="2"/>
              <a:buChar char="§"/>
              <a:defRPr/>
            </a:pPr>
            <a:r>
              <a:rPr lang="it-IT" sz="5000" dirty="0">
                <a:solidFill>
                  <a:srgbClr val="000000"/>
                </a:solidFill>
                <a:latin typeface="Arial"/>
                <a:cs typeface="Arial"/>
              </a:rPr>
              <a:t>i principi di revisione, predisposti al fine di adempiere a disposizioni normative e regolamentari dell'ordinamento italiano non previste dagli ISA </a:t>
            </a:r>
            <a:r>
              <a:rPr lang="it-IT" sz="5000" dirty="0" err="1">
                <a:solidFill>
                  <a:srgbClr val="000000"/>
                </a:solidFill>
                <a:latin typeface="Arial"/>
                <a:cs typeface="Arial"/>
              </a:rPr>
              <a:t>Clarified</a:t>
            </a:r>
            <a:r>
              <a:rPr lang="it-IT" sz="5000" dirty="0">
                <a:solidFill>
                  <a:srgbClr val="000000"/>
                </a:solidFill>
                <a:latin typeface="Arial"/>
                <a:cs typeface="Arial"/>
              </a:rPr>
              <a:t> ed aventi ad oggetto:</a:t>
            </a:r>
          </a:p>
          <a:p>
            <a:pPr marL="0" indent="0" algn="just">
              <a:defRPr/>
            </a:pPr>
            <a:endParaRPr lang="it-IT" sz="5000" dirty="0">
              <a:solidFill>
                <a:srgbClr val="000000"/>
              </a:solidFill>
              <a:latin typeface="Arial"/>
              <a:cs typeface="Arial"/>
            </a:endParaRPr>
          </a:p>
          <a:p>
            <a:pPr marL="344488" lvl="1" indent="-342900" algn="just">
              <a:spcAft>
                <a:spcPts val="600"/>
              </a:spcAft>
              <a:buFont typeface="Wingdings" charset="2"/>
              <a:buChar char="§"/>
              <a:defRPr/>
            </a:pPr>
            <a:r>
              <a:rPr lang="it-IT" sz="5000" dirty="0" smtClean="0">
                <a:solidFill>
                  <a:srgbClr val="000000"/>
                </a:solidFill>
                <a:latin typeface="Arial"/>
                <a:cs typeface="Arial"/>
              </a:rPr>
              <a:t>le </a:t>
            </a:r>
            <a:r>
              <a:rPr lang="it-IT" sz="5000" dirty="0">
                <a:solidFill>
                  <a:srgbClr val="000000"/>
                </a:solidFill>
                <a:latin typeface="Arial"/>
                <a:cs typeface="Arial"/>
              </a:rPr>
              <a:t>verifiche periodiche in materia di regolare tenuta della </a:t>
            </a:r>
            <a:r>
              <a:rPr lang="it-IT" sz="5000" dirty="0" smtClean="0">
                <a:solidFill>
                  <a:srgbClr val="000000"/>
                </a:solidFill>
                <a:latin typeface="Arial"/>
                <a:cs typeface="Arial"/>
              </a:rPr>
              <a:t> contabilità </a:t>
            </a:r>
            <a:r>
              <a:rPr lang="it-IT" sz="5000" dirty="0">
                <a:solidFill>
                  <a:srgbClr val="000000"/>
                </a:solidFill>
                <a:latin typeface="Arial"/>
                <a:cs typeface="Arial"/>
              </a:rPr>
              <a:t>sociale (principio di revisione (SA Italia) n. 250B "Le verifiche della regolare tenuta della contabilità sociale");</a:t>
            </a:r>
          </a:p>
          <a:p>
            <a:pPr marL="344488" lvl="1" indent="-342900" algn="just">
              <a:spcAft>
                <a:spcPts val="600"/>
              </a:spcAft>
              <a:buFont typeface="Wingdings" charset="2"/>
              <a:buChar char="§"/>
              <a:defRPr/>
            </a:pPr>
            <a:r>
              <a:rPr lang="it-IT" sz="5000" dirty="0">
                <a:solidFill>
                  <a:srgbClr val="000000"/>
                </a:solidFill>
                <a:latin typeface="Arial"/>
                <a:cs typeface="Arial"/>
              </a:rPr>
              <a:t>l'espressione, nell'ambito della relazione di revisione, del giudizio sulla coerenza delle informazioni contenute nella relazione sulla gestione e di alcune informazioni contenute nella relazione sul governo societario e gli assetti proprietari (principio di revisione SA Italia) n. 720B "</a:t>
            </a:r>
            <a:r>
              <a:rPr lang="it-IT" altLang="fr-FR" sz="5000" dirty="0">
                <a:solidFill>
                  <a:srgbClr val="000000"/>
                </a:solidFill>
                <a:latin typeface="Arial"/>
                <a:cs typeface="Arial"/>
              </a:rPr>
              <a:t> Le responsabilità del soggetto incaricato della revisione legale relativamente alla relazione sulla gestione e ad alcune specifiche informazioni contenute nella relazione sul governo societario e gli assetti proprietari </a:t>
            </a:r>
            <a:r>
              <a:rPr lang="it-IT" sz="5000" dirty="0">
                <a:solidFill>
                  <a:srgbClr val="000000"/>
                </a:solidFill>
                <a:latin typeface="Arial"/>
                <a:cs typeface="Arial"/>
              </a:rPr>
              <a:t>").</a:t>
            </a:r>
          </a:p>
          <a:p>
            <a:endParaRPr lang="it-IT" dirty="0">
              <a:solidFill>
                <a:srgbClr val="786860"/>
              </a:solidFill>
              <a:latin typeface="Arial"/>
              <a:cs typeface="Arial"/>
            </a:endParaRPr>
          </a:p>
        </p:txBody>
      </p:sp>
      <p:sp>
        <p:nvSpPr>
          <p:cNvPr id="4" name="Segnaposto piè di pagina 3"/>
          <p:cNvSpPr>
            <a:spLocks noGrp="1"/>
          </p:cNvSpPr>
          <p:nvPr>
            <p:ph type="ftr" sz="quarter" idx="11"/>
          </p:nvPr>
        </p:nvSpPr>
        <p:spPr>
          <a:xfrm>
            <a:off x="2822642" y="6302375"/>
            <a:ext cx="3515064" cy="365125"/>
          </a:xfrm>
        </p:spPr>
        <p:txBody>
          <a:bodyPr/>
          <a:lstStyle/>
          <a:p>
            <a:pPr algn="ctr"/>
            <a:r>
              <a:rPr lang="it-IT" smtClean="0">
                <a:solidFill>
                  <a:schemeClr val="tx1"/>
                </a:solidFill>
                <a:latin typeface="Arial" panose="020B0604020202020204" pitchFamily="34" charset="0"/>
                <a:cs typeface="Arial" panose="020B0604020202020204" pitchFamily="34" charset="0"/>
              </a:rPr>
              <a:t>Fabrizio Dominici Dottore Commercialista  Revisore Legale Pubblicista</a:t>
            </a:r>
            <a:endParaRPr lang="it-IT"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1853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olo 1"/>
          <p:cNvSpPr>
            <a:spLocks noGrp="1"/>
          </p:cNvSpPr>
          <p:nvPr>
            <p:ph type="title"/>
          </p:nvPr>
        </p:nvSpPr>
        <p:spPr>
          <a:xfrm>
            <a:off x="920750" y="296783"/>
            <a:ext cx="6910917" cy="1262878"/>
          </a:xfrm>
        </p:spPr>
        <p:txBody>
          <a:bodyPr>
            <a:normAutofit fontScale="90000"/>
          </a:bodyPr>
          <a:lstStyle/>
          <a:p>
            <a:pPr algn="ctr"/>
            <a:r>
              <a:rPr lang="it-IT" altLang="it-IT" sz="4000" dirty="0" smtClean="0">
                <a:solidFill>
                  <a:srgbClr val="C00000"/>
                </a:solidFill>
              </a:rPr>
              <a:t> </a:t>
            </a:r>
            <a:r>
              <a:rPr lang="it-IT" altLang="it-IT" sz="4400" dirty="0" smtClean="0">
                <a:solidFill>
                  <a:srgbClr val="C00000"/>
                </a:solidFill>
                <a:latin typeface="Aral"/>
                <a:cs typeface="Aral"/>
              </a:rPr>
              <a:t>Identificazione e valutazione del rischio</a:t>
            </a:r>
          </a:p>
        </p:txBody>
      </p:sp>
      <p:sp>
        <p:nvSpPr>
          <p:cNvPr id="2" name="Segnaposto piè di pagina 1"/>
          <p:cNvSpPr>
            <a:spLocks noGrp="1"/>
          </p:cNvSpPr>
          <p:nvPr>
            <p:ph type="ftr" sz="quarter" idx="11"/>
          </p:nvPr>
        </p:nvSpPr>
        <p:spPr>
          <a:xfrm>
            <a:off x="1999722" y="6417946"/>
            <a:ext cx="5161445"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89092" name="Immagine 30310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430473"/>
            <a:ext cx="7991475" cy="488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ttangolo 1"/>
          <p:cNvSpPr>
            <a:spLocks noChangeArrowheads="1"/>
          </p:cNvSpPr>
          <p:nvPr/>
        </p:nvSpPr>
        <p:spPr bwMode="auto">
          <a:xfrm>
            <a:off x="1202953" y="4096695"/>
            <a:ext cx="7326842" cy="2232025"/>
          </a:xfrm>
          <a:prstGeom prst="rect">
            <a:avLst/>
          </a:prstGeom>
          <a:noFill/>
          <a:ln w="76200" algn="ctr">
            <a:solidFill>
              <a:srgbClr val="FF00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
        <p:nvSpPr>
          <p:cNvPr id="89094" name="Ovale 1"/>
          <p:cNvSpPr>
            <a:spLocks noChangeArrowheads="1"/>
          </p:cNvSpPr>
          <p:nvPr/>
        </p:nvSpPr>
        <p:spPr bwMode="auto">
          <a:xfrm>
            <a:off x="5821481" y="4218621"/>
            <a:ext cx="2340323" cy="287338"/>
          </a:xfrm>
          <a:prstGeom prst="ellipse">
            <a:avLst/>
          </a:prstGeom>
          <a:noFill/>
          <a:ln w="57150" algn="ctr">
            <a:solidFill>
              <a:srgbClr val="FFFF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Tree>
    <p:extLst>
      <p:ext uri="{BB962C8B-B14F-4D97-AF65-F5344CB8AC3E}">
        <p14:creationId xmlns:p14="http://schemas.microsoft.com/office/powerpoint/2010/main" val="131730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olo 1"/>
          <p:cNvSpPr>
            <a:spLocks noGrp="1"/>
          </p:cNvSpPr>
          <p:nvPr>
            <p:ph type="title"/>
          </p:nvPr>
        </p:nvSpPr>
        <p:spPr>
          <a:xfrm>
            <a:off x="625737" y="295037"/>
            <a:ext cx="7756263" cy="867244"/>
          </a:xfrm>
        </p:spPr>
        <p:txBody>
          <a:bodyPr/>
          <a:lstStyle/>
          <a:p>
            <a:pPr algn="ctr"/>
            <a:r>
              <a:rPr lang="it-IT" altLang="it-IT" sz="4000" dirty="0" smtClean="0">
                <a:solidFill>
                  <a:srgbClr val="C00000"/>
                </a:solidFill>
                <a:latin typeface="Arial"/>
                <a:cs typeface="Arial"/>
              </a:rPr>
              <a:t>Il rischio intrinseco</a:t>
            </a:r>
          </a:p>
        </p:txBody>
      </p:sp>
      <p:sp>
        <p:nvSpPr>
          <p:cNvPr id="3" name="Segnaposto contenuto 2"/>
          <p:cNvSpPr>
            <a:spLocks noGrp="1"/>
          </p:cNvSpPr>
          <p:nvPr>
            <p:ph idx="1"/>
          </p:nvPr>
        </p:nvSpPr>
        <p:spPr>
          <a:xfrm>
            <a:off x="625737" y="1341259"/>
            <a:ext cx="7745505" cy="4687751"/>
          </a:xfrm>
        </p:spPr>
        <p:txBody>
          <a:bodyPr>
            <a:normAutofit lnSpcReduction="10000"/>
          </a:bodyPr>
          <a:lstStyle/>
          <a:p>
            <a:pPr>
              <a:defRPr/>
            </a:pPr>
            <a:r>
              <a:rPr lang="it-IT" sz="2200" dirty="0">
                <a:solidFill>
                  <a:srgbClr val="000000"/>
                </a:solidFill>
                <a:latin typeface="Arial"/>
                <a:cs typeface="Arial"/>
              </a:rPr>
              <a:t>Il rischio intrinseco può essere articolato in due componenti </a:t>
            </a:r>
            <a:r>
              <a:rPr lang="it-IT" sz="2200" dirty="0" smtClean="0">
                <a:solidFill>
                  <a:srgbClr val="000000"/>
                </a:solidFill>
                <a:latin typeface="Arial"/>
                <a:cs typeface="Arial"/>
              </a:rPr>
              <a:t>principali:</a:t>
            </a:r>
          </a:p>
          <a:p>
            <a:pPr>
              <a:defRPr/>
            </a:pPr>
            <a:endParaRPr lang="it-IT" sz="2200" dirty="0">
              <a:solidFill>
                <a:srgbClr val="000000"/>
              </a:solidFill>
              <a:latin typeface="Arial"/>
              <a:cs typeface="Arial"/>
            </a:endParaRPr>
          </a:p>
          <a:p>
            <a:pPr>
              <a:buFont typeface="Arial" panose="020B0604020202020204" pitchFamily="34" charset="0"/>
              <a:buChar char="•"/>
              <a:defRPr/>
            </a:pPr>
            <a:r>
              <a:rPr lang="it-IT" sz="2200" dirty="0">
                <a:solidFill>
                  <a:srgbClr val="000000"/>
                </a:solidFill>
                <a:latin typeface="Arial"/>
                <a:cs typeface="Arial"/>
              </a:rPr>
              <a:t>il rischio derivante dall’attività </a:t>
            </a:r>
            <a:r>
              <a:rPr lang="it-IT" sz="2200" dirty="0" smtClean="0">
                <a:solidFill>
                  <a:srgbClr val="000000"/>
                </a:solidFill>
                <a:latin typeface="Arial"/>
                <a:cs typeface="Arial"/>
              </a:rPr>
              <a:t>svolta;</a:t>
            </a:r>
            <a:r>
              <a:rPr lang="it-IT" sz="2200" dirty="0">
                <a:solidFill>
                  <a:srgbClr val="000000"/>
                </a:solidFill>
                <a:latin typeface="Arial"/>
                <a:cs typeface="Arial"/>
              </a:rPr>
              <a:t/>
            </a:r>
            <a:br>
              <a:rPr lang="it-IT" sz="2200" dirty="0">
                <a:solidFill>
                  <a:srgbClr val="000000"/>
                </a:solidFill>
                <a:latin typeface="Arial"/>
                <a:cs typeface="Arial"/>
              </a:rPr>
            </a:br>
            <a:r>
              <a:rPr lang="it-IT" sz="2200" dirty="0">
                <a:solidFill>
                  <a:srgbClr val="000000"/>
                </a:solidFill>
                <a:latin typeface="Arial"/>
                <a:cs typeface="Arial"/>
              </a:rPr>
              <a:t> </a:t>
            </a:r>
          </a:p>
          <a:p>
            <a:pPr>
              <a:buFont typeface="Arial" panose="020B0604020202020204" pitchFamily="34" charset="0"/>
              <a:buChar char="•"/>
              <a:defRPr/>
            </a:pPr>
            <a:r>
              <a:rPr lang="it-IT" sz="2200" dirty="0">
                <a:solidFill>
                  <a:srgbClr val="000000"/>
                </a:solidFill>
                <a:latin typeface="Arial"/>
                <a:cs typeface="Arial"/>
              </a:rPr>
              <a:t>il rischio derivante da </a:t>
            </a:r>
            <a:r>
              <a:rPr lang="it-IT" sz="2200" dirty="0" smtClean="0">
                <a:solidFill>
                  <a:srgbClr val="000000"/>
                </a:solidFill>
                <a:latin typeface="Arial"/>
                <a:cs typeface="Arial"/>
              </a:rPr>
              <a:t>frodi.</a:t>
            </a:r>
            <a:endParaRPr lang="it-IT" sz="2200" dirty="0">
              <a:solidFill>
                <a:srgbClr val="000000"/>
              </a:solidFill>
              <a:latin typeface="Arial"/>
              <a:cs typeface="Arial"/>
            </a:endParaRPr>
          </a:p>
          <a:p>
            <a:pPr marL="0" indent="0">
              <a:defRPr/>
            </a:pPr>
            <a:endParaRPr lang="it-IT" sz="2200" dirty="0" smtClean="0">
              <a:solidFill>
                <a:srgbClr val="000000"/>
              </a:solidFill>
              <a:latin typeface="Arial"/>
              <a:cs typeface="Arial"/>
            </a:endParaRPr>
          </a:p>
          <a:p>
            <a:pPr marL="0" indent="0" algn="just">
              <a:defRPr/>
            </a:pPr>
            <a:r>
              <a:rPr lang="it-IT" sz="2200" dirty="0" smtClean="0">
                <a:solidFill>
                  <a:srgbClr val="000000"/>
                </a:solidFill>
                <a:latin typeface="Arial"/>
                <a:cs typeface="Arial"/>
              </a:rPr>
              <a:t> Sebbene </a:t>
            </a:r>
            <a:r>
              <a:rPr lang="it-IT" sz="2200" dirty="0">
                <a:solidFill>
                  <a:srgbClr val="000000"/>
                </a:solidFill>
                <a:latin typeface="Arial"/>
                <a:cs typeface="Arial"/>
              </a:rPr>
              <a:t>il termine frode rappresenti, dal punto di vista giuridico, un concetto più ampio, ai fini dei principi internazionali di revisione, il revisore si occupa di quelle frodi che determinano la presenza di errori significativi in bilancio. Per il revisore, pertanto, sono rilevanti due tipologie di errori intenzionali (o </a:t>
            </a:r>
            <a:r>
              <a:rPr lang="it-IT" sz="2200" dirty="0" smtClean="0">
                <a:solidFill>
                  <a:srgbClr val="000000"/>
                </a:solidFill>
                <a:latin typeface="Arial"/>
                <a:cs typeface="Arial"/>
              </a:rPr>
              <a:t>frodi): </a:t>
            </a:r>
            <a:r>
              <a:rPr lang="it-IT" sz="2200" dirty="0">
                <a:solidFill>
                  <a:srgbClr val="000000"/>
                </a:solidFill>
                <a:latin typeface="Arial"/>
                <a:cs typeface="Arial"/>
              </a:rPr>
              <a:t>la falsa informativa finanziaria e l’appropriazione illecita di beni ed attività </a:t>
            </a:r>
            <a:r>
              <a:rPr lang="it-IT" sz="2200" dirty="0" smtClean="0">
                <a:solidFill>
                  <a:srgbClr val="000000"/>
                </a:solidFill>
                <a:latin typeface="Arial"/>
                <a:cs typeface="Arial"/>
              </a:rPr>
              <a:t>dell’impresa.</a:t>
            </a:r>
            <a:endParaRPr lang="it-IT" sz="2200" dirty="0">
              <a:solidFill>
                <a:srgbClr val="000000"/>
              </a:solidFill>
              <a:latin typeface="Arial"/>
              <a:cs typeface="Arial"/>
            </a:endParaRPr>
          </a:p>
        </p:txBody>
      </p:sp>
      <p:sp>
        <p:nvSpPr>
          <p:cNvPr id="2" name="Segnaposto piè di pagina 1"/>
          <p:cNvSpPr>
            <a:spLocks noGrp="1"/>
          </p:cNvSpPr>
          <p:nvPr>
            <p:ph type="ftr" sz="quarter" idx="11"/>
          </p:nvPr>
        </p:nvSpPr>
        <p:spPr>
          <a:xfrm>
            <a:off x="2918513" y="6190406"/>
            <a:ext cx="3506491" cy="519609"/>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3095446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olo 1"/>
          <p:cNvSpPr>
            <a:spLocks noGrp="1"/>
          </p:cNvSpPr>
          <p:nvPr>
            <p:ph type="title"/>
          </p:nvPr>
        </p:nvSpPr>
        <p:spPr>
          <a:xfrm>
            <a:off x="699247" y="326739"/>
            <a:ext cx="7756263" cy="1054250"/>
          </a:xfrm>
        </p:spPr>
        <p:txBody>
          <a:bodyPr/>
          <a:lstStyle/>
          <a:p>
            <a:pPr algn="ctr"/>
            <a:r>
              <a:rPr lang="it-IT" altLang="it-IT" sz="4000" dirty="0" smtClean="0">
                <a:solidFill>
                  <a:srgbClr val="C00000"/>
                </a:solidFill>
                <a:latin typeface="Arial"/>
                <a:cs typeface="Arial"/>
              </a:rPr>
              <a:t>Il rischio intrinseco</a:t>
            </a:r>
          </a:p>
        </p:txBody>
      </p:sp>
      <p:sp>
        <p:nvSpPr>
          <p:cNvPr id="3" name="Segnaposto contenuto 2"/>
          <p:cNvSpPr>
            <a:spLocks noGrp="1"/>
          </p:cNvSpPr>
          <p:nvPr>
            <p:ph idx="1"/>
          </p:nvPr>
        </p:nvSpPr>
        <p:spPr>
          <a:xfrm>
            <a:off x="636495" y="1545016"/>
            <a:ext cx="7745505" cy="4458340"/>
          </a:xfrm>
        </p:spPr>
        <p:txBody>
          <a:bodyPr>
            <a:normAutofit lnSpcReduction="10000"/>
          </a:bodyPr>
          <a:lstStyle/>
          <a:p>
            <a:pPr marL="0" indent="0" algn="just">
              <a:defRPr/>
            </a:pPr>
            <a:r>
              <a:rPr lang="it-IT" dirty="0" smtClean="0">
                <a:solidFill>
                  <a:srgbClr val="786860"/>
                </a:solidFill>
              </a:rPr>
              <a:t> </a:t>
            </a:r>
            <a:r>
              <a:rPr lang="it-IT" dirty="0" smtClean="0">
                <a:solidFill>
                  <a:srgbClr val="000000"/>
                </a:solidFill>
                <a:latin typeface="Arial"/>
                <a:cs typeface="Arial"/>
              </a:rPr>
              <a:t>Una </a:t>
            </a:r>
            <a:r>
              <a:rPr lang="it-IT" dirty="0">
                <a:solidFill>
                  <a:srgbClr val="000000"/>
                </a:solidFill>
                <a:latin typeface="Arial"/>
                <a:cs typeface="Arial"/>
              </a:rPr>
              <a:t>modalità spesso utilizzata per la valutazione del rischio intrinseco consiste nell’associare a ogni rischio identificato la probabilità che lo stesso comporti un errore sul bilancio e la dimensione monetaria dell’errore. </a:t>
            </a:r>
            <a:endParaRPr lang="it-IT" dirty="0" smtClean="0">
              <a:solidFill>
                <a:srgbClr val="000000"/>
              </a:solidFill>
              <a:latin typeface="Arial"/>
              <a:cs typeface="Arial"/>
            </a:endParaRPr>
          </a:p>
          <a:p>
            <a:pPr marL="0" indent="0" algn="just">
              <a:defRPr/>
            </a:pPr>
            <a:r>
              <a:rPr lang="it-IT" dirty="0" smtClean="0">
                <a:solidFill>
                  <a:srgbClr val="000000"/>
                </a:solidFill>
                <a:latin typeface="Arial"/>
                <a:cs typeface="Arial"/>
              </a:rPr>
              <a:t>Pertanto</a:t>
            </a:r>
            <a:r>
              <a:rPr lang="it-IT" dirty="0">
                <a:solidFill>
                  <a:srgbClr val="000000"/>
                </a:solidFill>
                <a:latin typeface="Arial"/>
                <a:cs typeface="Arial"/>
              </a:rPr>
              <a:t>, nella prassi professionale, a ogni rischio individuato il revisore assegna sulla base del proprio giudizio professionale un livello di rischio alternativamente</a:t>
            </a:r>
            <a:r>
              <a:rPr lang="it-IT" dirty="0" smtClean="0">
                <a:solidFill>
                  <a:srgbClr val="000000"/>
                </a:solidFill>
                <a:latin typeface="Arial"/>
                <a:cs typeface="Arial"/>
              </a:rPr>
              <a:t>:</a:t>
            </a:r>
          </a:p>
          <a:p>
            <a:pPr marL="0" indent="0" algn="just">
              <a:defRPr/>
            </a:pPr>
            <a:endParaRPr lang="it-IT" dirty="0">
              <a:solidFill>
                <a:srgbClr val="000000"/>
              </a:solidFill>
              <a:latin typeface="Arial"/>
              <a:cs typeface="Arial"/>
            </a:endParaRPr>
          </a:p>
          <a:p>
            <a:pPr>
              <a:buFont typeface="Arial" panose="020B0604020202020204" pitchFamily="34" charset="0"/>
              <a:buChar char="•"/>
              <a:defRPr/>
            </a:pPr>
            <a:r>
              <a:rPr lang="it-IT" dirty="0" smtClean="0">
                <a:solidFill>
                  <a:srgbClr val="000000"/>
                </a:solidFill>
                <a:latin typeface="Arial"/>
                <a:cs typeface="Arial"/>
              </a:rPr>
              <a:t>Basso</a:t>
            </a:r>
            <a:endParaRPr lang="it-IT" dirty="0">
              <a:solidFill>
                <a:srgbClr val="000000"/>
              </a:solidFill>
              <a:latin typeface="Arial"/>
              <a:cs typeface="Arial"/>
            </a:endParaRPr>
          </a:p>
          <a:p>
            <a:pPr>
              <a:buFont typeface="Arial" panose="020B0604020202020204" pitchFamily="34" charset="0"/>
              <a:buChar char="•"/>
              <a:defRPr/>
            </a:pPr>
            <a:r>
              <a:rPr lang="it-IT" dirty="0">
                <a:solidFill>
                  <a:srgbClr val="000000"/>
                </a:solidFill>
                <a:latin typeface="Arial"/>
                <a:cs typeface="Arial"/>
              </a:rPr>
              <a:t>Alto.</a:t>
            </a:r>
          </a:p>
          <a:p>
            <a:pPr>
              <a:defRPr/>
            </a:pPr>
            <a:endParaRPr lang="it-IT" dirty="0">
              <a:latin typeface="Arial"/>
              <a:cs typeface="Arial"/>
            </a:endParaRPr>
          </a:p>
        </p:txBody>
      </p:sp>
      <p:sp>
        <p:nvSpPr>
          <p:cNvPr id="2" name="Segnaposto piè di pagina 1"/>
          <p:cNvSpPr>
            <a:spLocks noGrp="1"/>
          </p:cNvSpPr>
          <p:nvPr>
            <p:ph type="ftr" sz="quarter" idx="11"/>
          </p:nvPr>
        </p:nvSpPr>
        <p:spPr>
          <a:xfrm>
            <a:off x="3124199" y="6274616"/>
            <a:ext cx="3602566" cy="493150"/>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3606180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olo 1"/>
          <p:cNvSpPr>
            <a:spLocks noGrp="1"/>
          </p:cNvSpPr>
          <p:nvPr>
            <p:ph type="title"/>
          </p:nvPr>
        </p:nvSpPr>
        <p:spPr>
          <a:xfrm>
            <a:off x="688490" y="189156"/>
            <a:ext cx="7756263" cy="1054250"/>
          </a:xfrm>
        </p:spPr>
        <p:txBody>
          <a:bodyPr/>
          <a:lstStyle/>
          <a:p>
            <a:pPr algn="ctr"/>
            <a:r>
              <a:rPr lang="it-IT" altLang="it-IT" sz="4000" dirty="0" smtClean="0">
                <a:solidFill>
                  <a:srgbClr val="C00000"/>
                </a:solidFill>
                <a:latin typeface="Arial"/>
                <a:cs typeface="Arial"/>
              </a:rPr>
              <a:t>Valutazione del rischio</a:t>
            </a:r>
          </a:p>
        </p:txBody>
      </p:sp>
      <p:pic>
        <p:nvPicPr>
          <p:cNvPr id="92163"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53584" y="1206414"/>
            <a:ext cx="6633730" cy="4848252"/>
          </a:xfrm>
        </p:spPr>
      </p:pic>
      <p:sp>
        <p:nvSpPr>
          <p:cNvPr id="2" name="Segnaposto piè di pagina 1"/>
          <p:cNvSpPr>
            <a:spLocks noGrp="1"/>
          </p:cNvSpPr>
          <p:nvPr>
            <p:ph type="ftr" sz="quarter" idx="11"/>
          </p:nvPr>
        </p:nvSpPr>
        <p:spPr>
          <a:xfrm>
            <a:off x="2494738" y="6293203"/>
            <a:ext cx="3871450"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433116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olo 1"/>
          <p:cNvSpPr>
            <a:spLocks noGrp="1"/>
          </p:cNvSpPr>
          <p:nvPr>
            <p:ph type="title"/>
          </p:nvPr>
        </p:nvSpPr>
        <p:spPr>
          <a:xfrm>
            <a:off x="688490" y="125656"/>
            <a:ext cx="7756263" cy="992094"/>
          </a:xfrm>
        </p:spPr>
        <p:txBody>
          <a:bodyPr/>
          <a:lstStyle/>
          <a:p>
            <a:pPr algn="ctr"/>
            <a:r>
              <a:rPr lang="it-IT" altLang="it-IT" sz="4000" dirty="0">
                <a:solidFill>
                  <a:srgbClr val="C00000"/>
                </a:solidFill>
                <a:latin typeface="Arial"/>
                <a:cs typeface="Arial"/>
              </a:rPr>
              <a:t>I</a:t>
            </a:r>
            <a:r>
              <a:rPr lang="it-IT" altLang="it-IT" sz="4000" dirty="0" smtClean="0">
                <a:solidFill>
                  <a:srgbClr val="C00000"/>
                </a:solidFill>
                <a:latin typeface="Arial"/>
                <a:cs typeface="Arial"/>
              </a:rPr>
              <a:t>l rischio di controllo</a:t>
            </a:r>
          </a:p>
        </p:txBody>
      </p:sp>
      <p:sp>
        <p:nvSpPr>
          <p:cNvPr id="2" name="Segnaposto piè di pagina 1"/>
          <p:cNvSpPr>
            <a:spLocks noGrp="1"/>
          </p:cNvSpPr>
          <p:nvPr>
            <p:ph type="ftr" sz="quarter" idx="11"/>
          </p:nvPr>
        </p:nvSpPr>
        <p:spPr>
          <a:xfrm>
            <a:off x="2739485" y="6235296"/>
            <a:ext cx="3506636" cy="493150"/>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93188" name="Immagine 30310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117750"/>
            <a:ext cx="7991475"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ttangolo 1"/>
          <p:cNvSpPr>
            <a:spLocks noChangeArrowheads="1"/>
          </p:cNvSpPr>
          <p:nvPr/>
        </p:nvSpPr>
        <p:spPr bwMode="auto">
          <a:xfrm>
            <a:off x="1217082" y="3722689"/>
            <a:ext cx="7143751" cy="1981200"/>
          </a:xfrm>
          <a:prstGeom prst="rect">
            <a:avLst/>
          </a:prstGeom>
          <a:noFill/>
          <a:ln w="76200" algn="ctr">
            <a:solidFill>
              <a:srgbClr val="FF00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
        <p:nvSpPr>
          <p:cNvPr id="93190" name="Ovale 1"/>
          <p:cNvSpPr>
            <a:spLocks noChangeArrowheads="1"/>
          </p:cNvSpPr>
          <p:nvPr/>
        </p:nvSpPr>
        <p:spPr bwMode="auto">
          <a:xfrm>
            <a:off x="5940425" y="4336044"/>
            <a:ext cx="2195513" cy="417243"/>
          </a:xfrm>
          <a:prstGeom prst="ellipse">
            <a:avLst/>
          </a:prstGeom>
          <a:noFill/>
          <a:ln w="57150" algn="ctr">
            <a:solidFill>
              <a:srgbClr val="FFFF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Tree>
    <p:extLst>
      <p:ext uri="{BB962C8B-B14F-4D97-AF65-F5344CB8AC3E}">
        <p14:creationId xmlns:p14="http://schemas.microsoft.com/office/powerpoint/2010/main" val="1871945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olo 1"/>
          <p:cNvSpPr>
            <a:spLocks noGrp="1"/>
          </p:cNvSpPr>
          <p:nvPr>
            <p:ph type="title"/>
          </p:nvPr>
        </p:nvSpPr>
        <p:spPr>
          <a:xfrm>
            <a:off x="699247" y="21087"/>
            <a:ext cx="7207250" cy="1672167"/>
          </a:xfrm>
        </p:spPr>
        <p:txBody>
          <a:bodyPr/>
          <a:lstStyle/>
          <a:p>
            <a:pPr algn="ctr"/>
            <a:r>
              <a:rPr lang="fr-FR" altLang="it-IT" sz="4000" dirty="0" smtClean="0">
                <a:solidFill>
                  <a:srgbClr val="C00000"/>
                </a:solidFill>
                <a:latin typeface="Arial"/>
                <a:cs typeface="Arial"/>
              </a:rPr>
              <a:t>L’</a:t>
            </a:r>
            <a:r>
              <a:rPr lang="fr-FR" altLang="it-IT" sz="4000" dirty="0" err="1" smtClean="0">
                <a:solidFill>
                  <a:srgbClr val="C00000"/>
                </a:solidFill>
                <a:latin typeface="Arial"/>
                <a:cs typeface="Arial"/>
              </a:rPr>
              <a:t>analisi</a:t>
            </a:r>
            <a:r>
              <a:rPr lang="fr-FR" altLang="it-IT" sz="4000" dirty="0" smtClean="0">
                <a:solidFill>
                  <a:srgbClr val="C00000"/>
                </a:solidFill>
                <a:latin typeface="Arial"/>
                <a:cs typeface="Arial"/>
              </a:rPr>
              <a:t> </a:t>
            </a:r>
            <a:r>
              <a:rPr lang="fr-FR" altLang="it-IT" sz="4000" dirty="0" err="1" smtClean="0">
                <a:solidFill>
                  <a:srgbClr val="C00000"/>
                </a:solidFill>
                <a:latin typeface="Arial"/>
                <a:cs typeface="Arial"/>
              </a:rPr>
              <a:t>ed</a:t>
            </a:r>
            <a:r>
              <a:rPr lang="fr-FR" altLang="it-IT" sz="4000" dirty="0" smtClean="0">
                <a:solidFill>
                  <a:srgbClr val="C00000"/>
                </a:solidFill>
                <a:latin typeface="Arial"/>
                <a:cs typeface="Arial"/>
              </a:rPr>
              <a:t> il </a:t>
            </a:r>
            <a:r>
              <a:rPr lang="fr-FR" altLang="it-IT" sz="4000" dirty="0" err="1" smtClean="0">
                <a:solidFill>
                  <a:srgbClr val="C00000"/>
                </a:solidFill>
                <a:latin typeface="Arial"/>
                <a:cs typeface="Arial"/>
              </a:rPr>
              <a:t>monitoraggio</a:t>
            </a:r>
            <a:r>
              <a:rPr lang="fr-FR" altLang="it-IT" sz="4000" dirty="0" smtClean="0">
                <a:solidFill>
                  <a:srgbClr val="C00000"/>
                </a:solidFill>
                <a:latin typeface="Arial"/>
                <a:cs typeface="Arial"/>
              </a:rPr>
              <a:t> </a:t>
            </a:r>
            <a:r>
              <a:rPr lang="fr-FR" altLang="it-IT" sz="4000" dirty="0" err="1" smtClean="0">
                <a:solidFill>
                  <a:srgbClr val="C00000"/>
                </a:solidFill>
                <a:latin typeface="Arial"/>
                <a:cs typeface="Arial"/>
              </a:rPr>
              <a:t>del</a:t>
            </a:r>
            <a:r>
              <a:rPr lang="fr-FR" altLang="it-IT" sz="4000" dirty="0" smtClean="0">
                <a:solidFill>
                  <a:srgbClr val="C00000"/>
                </a:solidFill>
                <a:latin typeface="Arial"/>
                <a:cs typeface="Arial"/>
              </a:rPr>
              <a:t> </a:t>
            </a:r>
            <a:r>
              <a:rPr lang="fr-FR" altLang="it-IT" sz="4000" dirty="0" err="1" smtClean="0">
                <a:solidFill>
                  <a:srgbClr val="C00000"/>
                </a:solidFill>
                <a:latin typeface="Arial"/>
                <a:cs typeface="Arial"/>
              </a:rPr>
              <a:t>sistema</a:t>
            </a:r>
            <a:r>
              <a:rPr lang="fr-FR" altLang="it-IT" sz="4000" dirty="0" smtClean="0">
                <a:solidFill>
                  <a:srgbClr val="C00000"/>
                </a:solidFill>
                <a:latin typeface="Arial"/>
                <a:cs typeface="Arial"/>
              </a:rPr>
              <a:t> di </a:t>
            </a:r>
            <a:r>
              <a:rPr lang="fr-FR" altLang="it-IT" sz="4000" dirty="0" err="1" smtClean="0">
                <a:solidFill>
                  <a:srgbClr val="C00000"/>
                </a:solidFill>
                <a:latin typeface="Arial"/>
                <a:cs typeface="Arial"/>
              </a:rPr>
              <a:t>controllo</a:t>
            </a:r>
            <a:r>
              <a:rPr lang="fr-FR" altLang="it-IT" sz="4000" dirty="0" smtClean="0">
                <a:solidFill>
                  <a:srgbClr val="C00000"/>
                </a:solidFill>
                <a:latin typeface="Arial"/>
                <a:cs typeface="Arial"/>
              </a:rPr>
              <a:t> </a:t>
            </a:r>
            <a:r>
              <a:rPr lang="fr-FR" altLang="it-IT" sz="4000" dirty="0" err="1" smtClean="0">
                <a:solidFill>
                  <a:srgbClr val="C00000"/>
                </a:solidFill>
                <a:latin typeface="Arial"/>
                <a:cs typeface="Arial"/>
              </a:rPr>
              <a:t>interno</a:t>
            </a:r>
            <a:endParaRPr lang="it-IT" altLang="it-IT" sz="4000" dirty="0" smtClean="0">
              <a:solidFill>
                <a:srgbClr val="C00000"/>
              </a:solidFill>
              <a:latin typeface="Arial"/>
              <a:cs typeface="Arial"/>
            </a:endParaRPr>
          </a:p>
        </p:txBody>
      </p:sp>
      <p:sp>
        <p:nvSpPr>
          <p:cNvPr id="94211" name="Segnaposto contenuto 2"/>
          <p:cNvSpPr>
            <a:spLocks noGrp="1"/>
          </p:cNvSpPr>
          <p:nvPr>
            <p:ph idx="1"/>
          </p:nvPr>
        </p:nvSpPr>
        <p:spPr>
          <a:xfrm>
            <a:off x="699247" y="1693254"/>
            <a:ext cx="7921964" cy="4541000"/>
          </a:xfrm>
        </p:spPr>
        <p:txBody>
          <a:bodyPr>
            <a:normAutofit lnSpcReduction="10000"/>
          </a:bodyPr>
          <a:lstStyle/>
          <a:p>
            <a:pPr marL="0" indent="0"/>
            <a:r>
              <a:rPr lang="it-IT" altLang="it-IT" dirty="0" smtClean="0">
                <a:solidFill>
                  <a:srgbClr val="786860"/>
                </a:solidFill>
                <a:latin typeface="Arial"/>
                <a:cs typeface="Arial"/>
              </a:rPr>
              <a:t> </a:t>
            </a:r>
            <a:r>
              <a:rPr lang="it-IT" altLang="it-IT" dirty="0" smtClean="0">
                <a:solidFill>
                  <a:srgbClr val="000000"/>
                </a:solidFill>
                <a:latin typeface="Arial"/>
                <a:cs typeface="Arial"/>
              </a:rPr>
              <a:t>Il sistema di controllo interno è definito nel glossario dei principi di revisione internazionali (ISA Italia) come: </a:t>
            </a:r>
          </a:p>
          <a:p>
            <a:pPr marL="0" indent="0"/>
            <a:r>
              <a:rPr lang="it-IT" altLang="it-IT" i="1" dirty="0" smtClean="0">
                <a:solidFill>
                  <a:srgbClr val="000000"/>
                </a:solidFill>
                <a:latin typeface="Arial"/>
                <a:cs typeface="Arial"/>
              </a:rPr>
              <a:t> “il processo configurato, messo in atto e mantenuto dai responsabili delle attività di governance, dalla direzione e da altro personale dell’impresa al fine di fornire una ragionevole sicurezza sul raggiungimento degli obiettivi aziendali con riguardo all’attendibilità dell’informativa finanziaria, all’efficacia e all’efficienza della sua attività operativa ed alla conformità alle leggi e ai regolamenti applicabili. Il termine “controlli” si riferisce a qualsiasi aspetto di una o più componenti del controllo interno”</a:t>
            </a:r>
            <a:r>
              <a:rPr lang="it-IT" altLang="it-IT" dirty="0" smtClean="0">
                <a:solidFill>
                  <a:srgbClr val="000000"/>
                </a:solidFill>
                <a:latin typeface="Arial"/>
                <a:cs typeface="Arial"/>
              </a:rPr>
              <a:t>. </a:t>
            </a:r>
          </a:p>
          <a:p>
            <a:pPr marL="0" indent="0"/>
            <a:r>
              <a:rPr lang="it-IT" altLang="it-IT" dirty="0" smtClean="0">
                <a:solidFill>
                  <a:srgbClr val="000000"/>
                </a:solidFill>
                <a:latin typeface="Arial"/>
                <a:cs typeface="Arial"/>
              </a:rPr>
              <a:t>Un processo di controllo è sempre configurato al fine di mitigare un possibile rischio.</a:t>
            </a:r>
          </a:p>
        </p:txBody>
      </p:sp>
      <p:sp>
        <p:nvSpPr>
          <p:cNvPr id="2" name="Segnaposto piè di pagina 1"/>
          <p:cNvSpPr>
            <a:spLocks noGrp="1"/>
          </p:cNvSpPr>
          <p:nvPr>
            <p:ph type="ftr" sz="quarter" idx="11"/>
          </p:nvPr>
        </p:nvSpPr>
        <p:spPr>
          <a:xfrm>
            <a:off x="2688816" y="6344004"/>
            <a:ext cx="3330984" cy="513996"/>
          </a:xfrm>
        </p:spPr>
        <p:txBody>
          <a:bodyPr/>
          <a:lstStyle/>
          <a:p>
            <a:pPr algn="ctr"/>
            <a:r>
              <a:rPr lang="it-IT" smtClean="0">
                <a:solidFill>
                  <a:schemeClr val="tx1"/>
                </a:solidFill>
                <a:latin typeface="Arial" panose="020B0604020202020204" pitchFamily="34" charset="0"/>
                <a:cs typeface="Arial" panose="020B0604020202020204" pitchFamily="34" charset="0"/>
              </a:rPr>
              <a:t>Fabrizio Dominici Dottore Commercialista  Revisore Legale Pubblicista</a:t>
            </a:r>
            <a:endParaRPr lang="it-IT"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2030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423333" y="222250"/>
            <a:ext cx="7355418" cy="1439333"/>
          </a:xfrm>
        </p:spPr>
        <p:txBody>
          <a:bodyPr/>
          <a:lstStyle/>
          <a:p>
            <a:pPr algn="ctr"/>
            <a:r>
              <a:rPr lang="fr-FR" altLang="it-IT" sz="4000" dirty="0" smtClean="0">
                <a:solidFill>
                  <a:srgbClr val="C00000"/>
                </a:solidFill>
                <a:latin typeface="Arial"/>
                <a:cs typeface="Arial"/>
              </a:rPr>
              <a:t>L’</a:t>
            </a:r>
            <a:r>
              <a:rPr lang="fr-FR" altLang="it-IT" sz="4000" dirty="0" err="1" smtClean="0">
                <a:solidFill>
                  <a:srgbClr val="C00000"/>
                </a:solidFill>
                <a:latin typeface="Arial"/>
                <a:cs typeface="Arial"/>
              </a:rPr>
              <a:t>analisi</a:t>
            </a:r>
            <a:r>
              <a:rPr lang="fr-FR" altLang="it-IT" sz="4000" dirty="0" smtClean="0">
                <a:solidFill>
                  <a:srgbClr val="C00000"/>
                </a:solidFill>
                <a:latin typeface="Arial"/>
                <a:cs typeface="Arial"/>
              </a:rPr>
              <a:t> </a:t>
            </a:r>
            <a:r>
              <a:rPr lang="fr-FR" altLang="it-IT" sz="4000" dirty="0" err="1" smtClean="0">
                <a:solidFill>
                  <a:srgbClr val="C00000"/>
                </a:solidFill>
                <a:latin typeface="Arial"/>
                <a:cs typeface="Arial"/>
              </a:rPr>
              <a:t>ed</a:t>
            </a:r>
            <a:r>
              <a:rPr lang="fr-FR" altLang="it-IT" sz="4000" dirty="0" smtClean="0">
                <a:solidFill>
                  <a:srgbClr val="C00000"/>
                </a:solidFill>
                <a:latin typeface="Arial"/>
                <a:cs typeface="Arial"/>
              </a:rPr>
              <a:t> il </a:t>
            </a:r>
            <a:r>
              <a:rPr lang="fr-FR" altLang="it-IT" sz="4000" dirty="0" err="1" smtClean="0">
                <a:solidFill>
                  <a:srgbClr val="C00000"/>
                </a:solidFill>
                <a:latin typeface="Arial"/>
                <a:cs typeface="Arial"/>
              </a:rPr>
              <a:t>monitoraggio</a:t>
            </a:r>
            <a:r>
              <a:rPr lang="fr-FR" altLang="it-IT" sz="4000" dirty="0" smtClean="0">
                <a:solidFill>
                  <a:srgbClr val="C00000"/>
                </a:solidFill>
                <a:latin typeface="Arial"/>
                <a:cs typeface="Arial"/>
              </a:rPr>
              <a:t> </a:t>
            </a:r>
            <a:r>
              <a:rPr lang="fr-FR" altLang="it-IT" sz="4000" dirty="0" err="1" smtClean="0">
                <a:solidFill>
                  <a:srgbClr val="C00000"/>
                </a:solidFill>
                <a:latin typeface="Arial"/>
                <a:cs typeface="Arial"/>
              </a:rPr>
              <a:t>del</a:t>
            </a:r>
            <a:r>
              <a:rPr lang="fr-FR" altLang="it-IT" sz="4000" dirty="0" smtClean="0">
                <a:solidFill>
                  <a:srgbClr val="C00000"/>
                </a:solidFill>
                <a:latin typeface="Arial"/>
                <a:cs typeface="Arial"/>
              </a:rPr>
              <a:t> </a:t>
            </a:r>
            <a:r>
              <a:rPr lang="fr-FR" altLang="it-IT" sz="4000" dirty="0" err="1" smtClean="0">
                <a:solidFill>
                  <a:srgbClr val="C00000"/>
                </a:solidFill>
                <a:latin typeface="Arial"/>
                <a:cs typeface="Arial"/>
              </a:rPr>
              <a:t>sistema</a:t>
            </a:r>
            <a:r>
              <a:rPr lang="fr-FR" altLang="it-IT" sz="4000" dirty="0" smtClean="0">
                <a:solidFill>
                  <a:srgbClr val="C00000"/>
                </a:solidFill>
                <a:latin typeface="Arial"/>
                <a:cs typeface="Arial"/>
              </a:rPr>
              <a:t> di </a:t>
            </a:r>
            <a:r>
              <a:rPr lang="fr-FR" altLang="it-IT" sz="4000" dirty="0" err="1" smtClean="0">
                <a:solidFill>
                  <a:srgbClr val="C00000"/>
                </a:solidFill>
                <a:latin typeface="Arial"/>
                <a:cs typeface="Arial"/>
              </a:rPr>
              <a:t>controllo</a:t>
            </a:r>
            <a:r>
              <a:rPr lang="fr-FR" altLang="it-IT" sz="4000" dirty="0" smtClean="0">
                <a:solidFill>
                  <a:srgbClr val="C00000"/>
                </a:solidFill>
                <a:latin typeface="Arial"/>
                <a:cs typeface="Arial"/>
              </a:rPr>
              <a:t> </a:t>
            </a:r>
            <a:r>
              <a:rPr lang="fr-FR" altLang="it-IT" sz="4000" dirty="0" err="1" smtClean="0">
                <a:solidFill>
                  <a:srgbClr val="C00000"/>
                </a:solidFill>
                <a:latin typeface="Arial"/>
                <a:cs typeface="Arial"/>
              </a:rPr>
              <a:t>interno</a:t>
            </a:r>
            <a:endParaRPr lang="it-IT" altLang="it-IT" sz="4000" dirty="0" smtClean="0">
              <a:solidFill>
                <a:srgbClr val="C00000"/>
              </a:solidFill>
              <a:latin typeface="Arial"/>
              <a:cs typeface="Arial"/>
            </a:endParaRPr>
          </a:p>
        </p:txBody>
      </p:sp>
      <p:sp>
        <p:nvSpPr>
          <p:cNvPr id="2" name="Segnaposto piè di pagina 1"/>
          <p:cNvSpPr>
            <a:spLocks noGrp="1"/>
          </p:cNvSpPr>
          <p:nvPr>
            <p:ph type="ftr" sz="quarter" idx="11"/>
          </p:nvPr>
        </p:nvSpPr>
        <p:spPr>
          <a:xfrm>
            <a:off x="2428944" y="6344004"/>
            <a:ext cx="3757166"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graphicFrame>
        <p:nvGraphicFramePr>
          <p:cNvPr id="3" name="Diagramma 2"/>
          <p:cNvGraphicFramePr/>
          <p:nvPr>
            <p:extLst>
              <p:ext uri="{D42A27DB-BD31-4B8C-83A1-F6EECF244321}">
                <p14:modId xmlns:p14="http://schemas.microsoft.com/office/powerpoint/2010/main" val="79906202"/>
              </p:ext>
            </p:extLst>
          </p:nvPr>
        </p:nvGraphicFramePr>
        <p:xfrm>
          <a:off x="1502925" y="1783746"/>
          <a:ext cx="6576392" cy="4327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6574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olo 1"/>
          <p:cNvSpPr>
            <a:spLocks noGrp="1"/>
          </p:cNvSpPr>
          <p:nvPr>
            <p:ph type="title"/>
          </p:nvPr>
        </p:nvSpPr>
        <p:spPr>
          <a:xfrm>
            <a:off x="539751" y="277347"/>
            <a:ext cx="7302500" cy="1301750"/>
          </a:xfrm>
        </p:spPr>
        <p:txBody>
          <a:bodyPr>
            <a:noAutofit/>
          </a:bodyPr>
          <a:lstStyle/>
          <a:p>
            <a:pPr algn="ctr"/>
            <a:r>
              <a:rPr lang="fr-FR" altLang="it-IT" sz="4000" dirty="0" smtClean="0">
                <a:solidFill>
                  <a:srgbClr val="C00000"/>
                </a:solidFill>
                <a:latin typeface="Arial"/>
                <a:cs typeface="Arial"/>
              </a:rPr>
              <a:t>L’</a:t>
            </a:r>
            <a:r>
              <a:rPr lang="fr-FR" altLang="it-IT" sz="4000" dirty="0" err="1" smtClean="0">
                <a:solidFill>
                  <a:srgbClr val="C00000"/>
                </a:solidFill>
                <a:latin typeface="Arial"/>
                <a:cs typeface="Arial"/>
              </a:rPr>
              <a:t>analisi</a:t>
            </a:r>
            <a:r>
              <a:rPr lang="fr-FR" altLang="it-IT" sz="4000" dirty="0" smtClean="0">
                <a:solidFill>
                  <a:srgbClr val="C00000"/>
                </a:solidFill>
                <a:latin typeface="Arial"/>
                <a:cs typeface="Arial"/>
              </a:rPr>
              <a:t> </a:t>
            </a:r>
            <a:r>
              <a:rPr lang="fr-FR" altLang="it-IT" sz="4000" dirty="0" err="1" smtClean="0">
                <a:solidFill>
                  <a:srgbClr val="C00000"/>
                </a:solidFill>
                <a:latin typeface="Arial"/>
                <a:cs typeface="Arial"/>
              </a:rPr>
              <a:t>ed</a:t>
            </a:r>
            <a:r>
              <a:rPr lang="fr-FR" altLang="it-IT" sz="4000" dirty="0" smtClean="0">
                <a:solidFill>
                  <a:srgbClr val="C00000"/>
                </a:solidFill>
                <a:latin typeface="Arial"/>
                <a:cs typeface="Arial"/>
              </a:rPr>
              <a:t> il </a:t>
            </a:r>
            <a:r>
              <a:rPr lang="fr-FR" altLang="it-IT" sz="4000" dirty="0" err="1" smtClean="0">
                <a:solidFill>
                  <a:srgbClr val="C00000"/>
                </a:solidFill>
                <a:latin typeface="Arial"/>
                <a:cs typeface="Arial"/>
              </a:rPr>
              <a:t>monitoraggio</a:t>
            </a:r>
            <a:r>
              <a:rPr lang="fr-FR" altLang="it-IT" sz="4000" dirty="0" smtClean="0">
                <a:solidFill>
                  <a:srgbClr val="C00000"/>
                </a:solidFill>
                <a:latin typeface="Arial"/>
                <a:cs typeface="Arial"/>
              </a:rPr>
              <a:t> </a:t>
            </a:r>
            <a:r>
              <a:rPr lang="fr-FR" altLang="it-IT" sz="4000" dirty="0" err="1" smtClean="0">
                <a:solidFill>
                  <a:srgbClr val="C00000"/>
                </a:solidFill>
                <a:latin typeface="Arial"/>
                <a:cs typeface="Arial"/>
              </a:rPr>
              <a:t>del</a:t>
            </a:r>
            <a:r>
              <a:rPr lang="fr-FR" altLang="it-IT" sz="4000" dirty="0" smtClean="0">
                <a:solidFill>
                  <a:srgbClr val="C00000"/>
                </a:solidFill>
                <a:latin typeface="Arial"/>
                <a:cs typeface="Arial"/>
              </a:rPr>
              <a:t> </a:t>
            </a:r>
            <a:r>
              <a:rPr lang="fr-FR" altLang="it-IT" sz="4000" dirty="0" err="1" smtClean="0">
                <a:solidFill>
                  <a:srgbClr val="C00000"/>
                </a:solidFill>
                <a:latin typeface="Arial"/>
                <a:cs typeface="Arial"/>
              </a:rPr>
              <a:t>sistema</a:t>
            </a:r>
            <a:r>
              <a:rPr lang="fr-FR" altLang="it-IT" sz="4000" dirty="0" smtClean="0">
                <a:solidFill>
                  <a:srgbClr val="C00000"/>
                </a:solidFill>
                <a:latin typeface="Arial"/>
                <a:cs typeface="Arial"/>
              </a:rPr>
              <a:t> di </a:t>
            </a:r>
            <a:r>
              <a:rPr lang="fr-FR" altLang="it-IT" sz="4000" dirty="0" err="1" smtClean="0">
                <a:solidFill>
                  <a:srgbClr val="C00000"/>
                </a:solidFill>
                <a:latin typeface="Arial"/>
                <a:cs typeface="Arial"/>
              </a:rPr>
              <a:t>controllo</a:t>
            </a:r>
            <a:r>
              <a:rPr lang="fr-FR" altLang="it-IT" sz="4000" dirty="0" smtClean="0">
                <a:solidFill>
                  <a:srgbClr val="C00000"/>
                </a:solidFill>
                <a:latin typeface="Arial"/>
                <a:cs typeface="Arial"/>
              </a:rPr>
              <a:t> </a:t>
            </a:r>
            <a:r>
              <a:rPr lang="fr-FR" altLang="it-IT" sz="4000" dirty="0" err="1" smtClean="0">
                <a:solidFill>
                  <a:srgbClr val="C00000"/>
                </a:solidFill>
                <a:latin typeface="Arial"/>
                <a:cs typeface="Arial"/>
              </a:rPr>
              <a:t>interno</a:t>
            </a:r>
            <a:endParaRPr lang="it-IT" altLang="it-IT" sz="4000" dirty="0" smtClean="0">
              <a:solidFill>
                <a:srgbClr val="C00000"/>
              </a:solidFill>
              <a:latin typeface="Arial"/>
              <a:cs typeface="Arial"/>
            </a:endParaRPr>
          </a:p>
        </p:txBody>
      </p:sp>
      <p:sp>
        <p:nvSpPr>
          <p:cNvPr id="97283" name="Segnaposto contenuto 2"/>
          <p:cNvSpPr>
            <a:spLocks noGrp="1"/>
          </p:cNvSpPr>
          <p:nvPr>
            <p:ph idx="1"/>
          </p:nvPr>
        </p:nvSpPr>
        <p:spPr>
          <a:xfrm>
            <a:off x="287338" y="1821531"/>
            <a:ext cx="8569325" cy="4489689"/>
          </a:xfrm>
        </p:spPr>
        <p:txBody>
          <a:bodyPr/>
          <a:lstStyle/>
          <a:p>
            <a:pPr marL="0" indent="0"/>
            <a:r>
              <a:rPr lang="it-IT" altLang="it-IT" sz="1800" b="0" dirty="0" smtClean="0">
                <a:solidFill>
                  <a:srgbClr val="786860"/>
                </a:solidFill>
              </a:rPr>
              <a:t> </a:t>
            </a:r>
            <a:r>
              <a:rPr lang="it-IT" altLang="it-IT" sz="2000" b="0" dirty="0" smtClean="0">
                <a:solidFill>
                  <a:srgbClr val="000000"/>
                </a:solidFill>
                <a:latin typeface="Arial"/>
                <a:cs typeface="Arial"/>
              </a:rPr>
              <a:t>In una impresa di dimensioni minori, il proprietario-amministratore può porre in essere una supervisione realmente efficace, ma, di contro, può essere maggiormente in grado di forzare i controlli al fine di eluderli.</a:t>
            </a:r>
          </a:p>
          <a:p>
            <a:pPr marL="0" indent="0"/>
            <a:r>
              <a:rPr lang="it-IT" altLang="it-IT" sz="2000" b="0" dirty="0" smtClean="0">
                <a:solidFill>
                  <a:srgbClr val="000000"/>
                </a:solidFill>
                <a:latin typeface="Arial"/>
                <a:cs typeface="Arial"/>
              </a:rPr>
              <a:t> Inoltre, nelle imprese di dimensioni minori gli elementi probativi relativi agli aspetti dell’ambiente di controllo possono non essere disponibili in forma documentale, specie laddove la comunicazione tra Direzione e personale sia informale. </a:t>
            </a:r>
          </a:p>
          <a:p>
            <a:pPr marL="0" indent="0"/>
            <a:r>
              <a:rPr lang="it-IT" altLang="it-IT" sz="2000" b="0" dirty="0" smtClean="0">
                <a:solidFill>
                  <a:srgbClr val="000000"/>
                </a:solidFill>
                <a:latin typeface="Arial"/>
                <a:cs typeface="Arial"/>
              </a:rPr>
              <a:t> A differenza delle grandi imprese, in cui spesso è fornito al personale un codice di condotta atto a stabilire le regole di comportamento e le conseguenze della loro violazione, nelle imprese di dimensioni minori i valori e le </a:t>
            </a:r>
            <a:r>
              <a:rPr lang="it-IT" altLang="it-IT" sz="2000" dirty="0" smtClean="0">
                <a:solidFill>
                  <a:srgbClr val="000000"/>
                </a:solidFill>
                <a:latin typeface="Arial"/>
                <a:cs typeface="Arial"/>
              </a:rPr>
              <a:t>regole di comportamento </a:t>
            </a:r>
            <a:r>
              <a:rPr lang="it-IT" altLang="it-IT" sz="2000" b="0" dirty="0" smtClean="0">
                <a:solidFill>
                  <a:srgbClr val="000000"/>
                </a:solidFill>
                <a:latin typeface="Arial"/>
                <a:cs typeface="Arial"/>
              </a:rPr>
              <a:t>sono generalmente comunicati </a:t>
            </a:r>
            <a:r>
              <a:rPr lang="it-IT" altLang="it-IT" sz="2000" dirty="0" smtClean="0">
                <a:solidFill>
                  <a:srgbClr val="000000"/>
                </a:solidFill>
                <a:latin typeface="Arial"/>
                <a:cs typeface="Arial"/>
              </a:rPr>
              <a:t>oralmente</a:t>
            </a:r>
            <a:r>
              <a:rPr lang="it-IT" altLang="it-IT" sz="2000" b="0" dirty="0" smtClean="0">
                <a:solidFill>
                  <a:srgbClr val="000000"/>
                </a:solidFill>
                <a:latin typeface="Arial"/>
                <a:cs typeface="Arial"/>
              </a:rPr>
              <a:t> o tramite l’esempio fornito dalla Direzione.</a:t>
            </a:r>
          </a:p>
        </p:txBody>
      </p:sp>
      <p:sp>
        <p:nvSpPr>
          <p:cNvPr id="3" name="Segnaposto piè di pagina 2"/>
          <p:cNvSpPr>
            <a:spLocks noGrp="1"/>
          </p:cNvSpPr>
          <p:nvPr>
            <p:ph type="ftr" sz="quarter" idx="11"/>
          </p:nvPr>
        </p:nvSpPr>
        <p:spPr>
          <a:xfrm>
            <a:off x="3008736" y="6311220"/>
            <a:ext cx="3307339" cy="537808"/>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2" name="Rettangolo 1"/>
          <p:cNvSpPr/>
          <p:nvPr/>
        </p:nvSpPr>
        <p:spPr>
          <a:xfrm>
            <a:off x="539751" y="1557338"/>
            <a:ext cx="8066088" cy="368300"/>
          </a:xfrm>
          <a:prstGeom prst="rect">
            <a:avLst/>
          </a:prstGeom>
        </p:spPr>
        <p:txBody>
          <a:bodyPr>
            <a:spAutoFit/>
          </a:bodyPr>
          <a:lstStyle/>
          <a:p>
            <a:pPr>
              <a:defRPr/>
            </a:pPr>
            <a:r>
              <a:rPr lang="it-IT" sz="1800" dirty="0">
                <a:solidFill>
                  <a:srgbClr val="000000"/>
                </a:solidFill>
                <a:latin typeface="Arial"/>
                <a:cs typeface="Arial"/>
              </a:rPr>
              <a:t>Ambiente di controllo nelle imprese di minori dimensioni</a:t>
            </a:r>
          </a:p>
        </p:txBody>
      </p:sp>
    </p:spTree>
    <p:extLst>
      <p:ext uri="{BB962C8B-B14F-4D97-AF65-F5344CB8AC3E}">
        <p14:creationId xmlns:p14="http://schemas.microsoft.com/office/powerpoint/2010/main" val="3051190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olo 1"/>
          <p:cNvSpPr>
            <a:spLocks noGrp="1"/>
          </p:cNvSpPr>
          <p:nvPr>
            <p:ph type="title"/>
          </p:nvPr>
        </p:nvSpPr>
        <p:spPr>
          <a:xfrm>
            <a:off x="518583" y="186752"/>
            <a:ext cx="7281334" cy="1495998"/>
          </a:xfrm>
        </p:spPr>
        <p:txBody>
          <a:bodyPr/>
          <a:lstStyle/>
          <a:p>
            <a:pPr algn="ctr"/>
            <a:r>
              <a:rPr lang="fr-FR" altLang="it-IT" sz="4000" dirty="0" smtClean="0">
                <a:solidFill>
                  <a:srgbClr val="C00000"/>
                </a:solidFill>
                <a:latin typeface="Arial"/>
                <a:cs typeface="Arial"/>
              </a:rPr>
              <a:t>L’</a:t>
            </a:r>
            <a:r>
              <a:rPr lang="fr-FR" altLang="it-IT" sz="4000" dirty="0" err="1" smtClean="0">
                <a:solidFill>
                  <a:srgbClr val="C00000"/>
                </a:solidFill>
                <a:latin typeface="Arial"/>
                <a:cs typeface="Arial"/>
              </a:rPr>
              <a:t>analisi</a:t>
            </a:r>
            <a:r>
              <a:rPr lang="fr-FR" altLang="it-IT" sz="4000" dirty="0" smtClean="0">
                <a:solidFill>
                  <a:srgbClr val="C00000"/>
                </a:solidFill>
                <a:latin typeface="Arial"/>
                <a:cs typeface="Arial"/>
              </a:rPr>
              <a:t> </a:t>
            </a:r>
            <a:r>
              <a:rPr lang="fr-FR" altLang="it-IT" sz="4000" dirty="0" err="1" smtClean="0">
                <a:solidFill>
                  <a:srgbClr val="C00000"/>
                </a:solidFill>
                <a:latin typeface="Arial"/>
                <a:cs typeface="Arial"/>
              </a:rPr>
              <a:t>ed</a:t>
            </a:r>
            <a:r>
              <a:rPr lang="fr-FR" altLang="it-IT" sz="4000" dirty="0" smtClean="0">
                <a:solidFill>
                  <a:srgbClr val="C00000"/>
                </a:solidFill>
                <a:latin typeface="Arial"/>
                <a:cs typeface="Arial"/>
              </a:rPr>
              <a:t> il </a:t>
            </a:r>
            <a:r>
              <a:rPr lang="fr-FR" altLang="it-IT" sz="4000" dirty="0" err="1" smtClean="0">
                <a:solidFill>
                  <a:srgbClr val="C00000"/>
                </a:solidFill>
                <a:latin typeface="Arial"/>
                <a:cs typeface="Arial"/>
              </a:rPr>
              <a:t>monitoraggio</a:t>
            </a:r>
            <a:r>
              <a:rPr lang="fr-FR" altLang="it-IT" sz="4000" dirty="0" smtClean="0">
                <a:solidFill>
                  <a:srgbClr val="C00000"/>
                </a:solidFill>
                <a:latin typeface="Arial"/>
                <a:cs typeface="Arial"/>
              </a:rPr>
              <a:t> </a:t>
            </a:r>
            <a:r>
              <a:rPr lang="fr-FR" altLang="it-IT" sz="4000" dirty="0" err="1" smtClean="0">
                <a:solidFill>
                  <a:srgbClr val="C00000"/>
                </a:solidFill>
                <a:latin typeface="Arial"/>
                <a:cs typeface="Arial"/>
              </a:rPr>
              <a:t>del</a:t>
            </a:r>
            <a:r>
              <a:rPr lang="fr-FR" altLang="it-IT" sz="4000" dirty="0" smtClean="0">
                <a:solidFill>
                  <a:srgbClr val="C00000"/>
                </a:solidFill>
                <a:latin typeface="Arial"/>
                <a:cs typeface="Arial"/>
              </a:rPr>
              <a:t> </a:t>
            </a:r>
            <a:r>
              <a:rPr lang="fr-FR" altLang="it-IT" sz="4000" dirty="0" err="1" smtClean="0">
                <a:solidFill>
                  <a:srgbClr val="C00000"/>
                </a:solidFill>
                <a:latin typeface="Arial"/>
                <a:cs typeface="Arial"/>
              </a:rPr>
              <a:t>sistema</a:t>
            </a:r>
            <a:r>
              <a:rPr lang="fr-FR" altLang="it-IT" sz="4000" dirty="0" smtClean="0">
                <a:solidFill>
                  <a:srgbClr val="C00000"/>
                </a:solidFill>
                <a:latin typeface="Arial"/>
                <a:cs typeface="Arial"/>
              </a:rPr>
              <a:t> di </a:t>
            </a:r>
            <a:r>
              <a:rPr lang="fr-FR" altLang="it-IT" sz="4000" dirty="0" err="1" smtClean="0">
                <a:solidFill>
                  <a:srgbClr val="C00000"/>
                </a:solidFill>
                <a:latin typeface="Arial"/>
                <a:cs typeface="Arial"/>
              </a:rPr>
              <a:t>controllo</a:t>
            </a:r>
            <a:r>
              <a:rPr lang="fr-FR" altLang="it-IT" sz="4000" dirty="0" smtClean="0">
                <a:solidFill>
                  <a:srgbClr val="C00000"/>
                </a:solidFill>
                <a:latin typeface="Arial"/>
                <a:cs typeface="Arial"/>
              </a:rPr>
              <a:t> </a:t>
            </a:r>
            <a:r>
              <a:rPr lang="fr-FR" altLang="it-IT" sz="4000" dirty="0" err="1" smtClean="0">
                <a:solidFill>
                  <a:srgbClr val="C00000"/>
                </a:solidFill>
                <a:latin typeface="Arial"/>
                <a:cs typeface="Arial"/>
              </a:rPr>
              <a:t>interno</a:t>
            </a:r>
            <a:endParaRPr lang="it-IT" altLang="it-IT" sz="4000" dirty="0" smtClean="0">
              <a:solidFill>
                <a:srgbClr val="C00000"/>
              </a:solidFill>
              <a:latin typeface="Arial"/>
              <a:cs typeface="Arial"/>
            </a:endParaRPr>
          </a:p>
        </p:txBody>
      </p:sp>
      <p:sp>
        <p:nvSpPr>
          <p:cNvPr id="98307" name="Segnaposto contenuto 2"/>
          <p:cNvSpPr>
            <a:spLocks noGrp="1"/>
          </p:cNvSpPr>
          <p:nvPr>
            <p:ph idx="1"/>
          </p:nvPr>
        </p:nvSpPr>
        <p:spPr>
          <a:xfrm>
            <a:off x="744635" y="1350130"/>
            <a:ext cx="7745505" cy="3331973"/>
          </a:xfrm>
        </p:spPr>
        <p:txBody>
          <a:bodyPr/>
          <a:lstStyle/>
          <a:p>
            <a:pPr marL="0" indent="0"/>
            <a:r>
              <a:rPr lang="it-IT" altLang="it-IT" b="0" dirty="0" smtClean="0">
                <a:solidFill>
                  <a:srgbClr val="786860"/>
                </a:solidFill>
              </a:rPr>
              <a:t> </a:t>
            </a:r>
            <a:r>
              <a:rPr lang="it-IT" altLang="it-IT" b="0" dirty="0" smtClean="0">
                <a:solidFill>
                  <a:srgbClr val="000000"/>
                </a:solidFill>
                <a:latin typeface="Arial"/>
                <a:cs typeface="Arial"/>
              </a:rPr>
              <a:t>In assenza di supporti documentali, il revisore, al fine di dare evidenza dell’attività svolta, produce un breve memorandum che tiene conto dei seguenti elementi:</a:t>
            </a:r>
          </a:p>
          <a:p>
            <a:pPr marL="0" indent="0"/>
            <a:endParaRPr lang="it-IT" altLang="it-IT" b="0" dirty="0" smtClean="0">
              <a:solidFill>
                <a:srgbClr val="786860"/>
              </a:solidFill>
            </a:endParaRPr>
          </a:p>
          <a:p>
            <a:pPr marL="0" indent="0">
              <a:buNone/>
            </a:pPr>
            <a:endParaRPr lang="it-IT" altLang="it-IT" b="0" dirty="0" smtClean="0">
              <a:solidFill>
                <a:srgbClr val="786860"/>
              </a:solidFill>
            </a:endParaRPr>
          </a:p>
        </p:txBody>
      </p:sp>
      <p:sp>
        <p:nvSpPr>
          <p:cNvPr id="2" name="Segnaposto piè di pagina 1"/>
          <p:cNvSpPr>
            <a:spLocks noGrp="1"/>
          </p:cNvSpPr>
          <p:nvPr>
            <p:ph type="ftr" sz="quarter" idx="11"/>
          </p:nvPr>
        </p:nvSpPr>
        <p:spPr>
          <a:xfrm>
            <a:off x="2729351" y="6258204"/>
            <a:ext cx="3290449" cy="599796"/>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graphicFrame>
        <p:nvGraphicFramePr>
          <p:cNvPr id="6" name="Diagramma 5"/>
          <p:cNvGraphicFramePr/>
          <p:nvPr>
            <p:extLst>
              <p:ext uri="{D42A27DB-BD31-4B8C-83A1-F6EECF244321}">
                <p14:modId xmlns:p14="http://schemas.microsoft.com/office/powerpoint/2010/main" val="1485580895"/>
              </p:ext>
            </p:extLst>
          </p:nvPr>
        </p:nvGraphicFramePr>
        <p:xfrm>
          <a:off x="254000" y="2989404"/>
          <a:ext cx="8587619" cy="3592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514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olo 1"/>
          <p:cNvSpPr>
            <a:spLocks noGrp="1"/>
          </p:cNvSpPr>
          <p:nvPr>
            <p:ph type="title"/>
          </p:nvPr>
        </p:nvSpPr>
        <p:spPr>
          <a:xfrm>
            <a:off x="688490" y="30506"/>
            <a:ext cx="7270177" cy="1826380"/>
          </a:xfrm>
        </p:spPr>
        <p:txBody>
          <a:bodyPr/>
          <a:lstStyle/>
          <a:p>
            <a:pPr algn="ctr">
              <a:defRPr/>
            </a:pPr>
            <a:r>
              <a:rPr lang="fr-FR" sz="4000" dirty="0" smtClean="0">
                <a:solidFill>
                  <a:srgbClr val="C00000"/>
                </a:solidFill>
                <a:latin typeface="Arial"/>
                <a:cs typeface="Arial"/>
              </a:rPr>
              <a:t>L’</a:t>
            </a:r>
            <a:r>
              <a:rPr lang="fr-FR" sz="4000" dirty="0" err="1" smtClean="0">
                <a:solidFill>
                  <a:srgbClr val="C00000"/>
                </a:solidFill>
                <a:latin typeface="Arial"/>
                <a:cs typeface="Arial"/>
              </a:rPr>
              <a:t>analisi</a:t>
            </a:r>
            <a:r>
              <a:rPr lang="fr-FR" sz="4000" dirty="0" smtClean="0">
                <a:solidFill>
                  <a:srgbClr val="C00000"/>
                </a:solidFill>
                <a:latin typeface="Arial"/>
                <a:cs typeface="Arial"/>
              </a:rPr>
              <a:t> </a:t>
            </a:r>
            <a:r>
              <a:rPr lang="fr-FR" sz="4000" dirty="0" err="1" smtClean="0">
                <a:solidFill>
                  <a:srgbClr val="C00000"/>
                </a:solidFill>
                <a:latin typeface="Arial"/>
                <a:cs typeface="Arial"/>
              </a:rPr>
              <a:t>ed</a:t>
            </a:r>
            <a:r>
              <a:rPr lang="fr-FR" sz="4000" dirty="0" smtClean="0">
                <a:solidFill>
                  <a:srgbClr val="C00000"/>
                </a:solidFill>
                <a:latin typeface="Arial"/>
                <a:cs typeface="Arial"/>
              </a:rPr>
              <a:t> il </a:t>
            </a:r>
            <a:r>
              <a:rPr lang="fr-FR" sz="4000" dirty="0" err="1" smtClean="0">
                <a:solidFill>
                  <a:srgbClr val="C00000"/>
                </a:solidFill>
                <a:latin typeface="Arial"/>
                <a:cs typeface="Arial"/>
              </a:rPr>
              <a:t>monitoraggio</a:t>
            </a:r>
            <a:r>
              <a:rPr lang="fr-FR" sz="4000" dirty="0" smtClean="0">
                <a:solidFill>
                  <a:srgbClr val="C00000"/>
                </a:solidFill>
                <a:latin typeface="Arial"/>
                <a:cs typeface="Arial"/>
              </a:rPr>
              <a:t> </a:t>
            </a:r>
            <a:r>
              <a:rPr lang="fr-FR" sz="4000" dirty="0" err="1" smtClean="0">
                <a:solidFill>
                  <a:srgbClr val="C00000"/>
                </a:solidFill>
                <a:latin typeface="Arial"/>
                <a:cs typeface="Arial"/>
              </a:rPr>
              <a:t>del</a:t>
            </a:r>
            <a:r>
              <a:rPr lang="fr-FR" sz="4000" dirty="0" smtClean="0">
                <a:solidFill>
                  <a:srgbClr val="C00000"/>
                </a:solidFill>
                <a:latin typeface="Arial"/>
                <a:cs typeface="Arial"/>
              </a:rPr>
              <a:t> </a:t>
            </a:r>
            <a:r>
              <a:rPr lang="fr-FR" sz="4000" dirty="0" err="1" smtClean="0">
                <a:solidFill>
                  <a:srgbClr val="C00000"/>
                </a:solidFill>
                <a:latin typeface="Arial"/>
                <a:cs typeface="Arial"/>
              </a:rPr>
              <a:t>sistema</a:t>
            </a:r>
            <a:r>
              <a:rPr lang="fr-FR" sz="4000" dirty="0" smtClean="0">
                <a:solidFill>
                  <a:srgbClr val="C00000"/>
                </a:solidFill>
                <a:latin typeface="Arial"/>
                <a:cs typeface="Arial"/>
              </a:rPr>
              <a:t> di </a:t>
            </a:r>
            <a:r>
              <a:rPr lang="fr-FR" sz="4000" dirty="0" err="1" smtClean="0">
                <a:solidFill>
                  <a:srgbClr val="C00000"/>
                </a:solidFill>
                <a:latin typeface="Arial"/>
                <a:cs typeface="Arial"/>
              </a:rPr>
              <a:t>controllo</a:t>
            </a:r>
            <a:r>
              <a:rPr lang="fr-FR" sz="4000" dirty="0" smtClean="0">
                <a:solidFill>
                  <a:srgbClr val="C00000"/>
                </a:solidFill>
                <a:latin typeface="Arial"/>
                <a:cs typeface="Arial"/>
              </a:rPr>
              <a:t> </a:t>
            </a:r>
            <a:r>
              <a:rPr lang="fr-FR" sz="4000" dirty="0" err="1" smtClean="0">
                <a:solidFill>
                  <a:srgbClr val="C00000"/>
                </a:solidFill>
                <a:latin typeface="Arial"/>
                <a:cs typeface="Arial"/>
              </a:rPr>
              <a:t>interno</a:t>
            </a:r>
            <a:r>
              <a:rPr lang="it-IT" altLang="it-IT" sz="4000" dirty="0" smtClean="0">
                <a:latin typeface="Arial"/>
                <a:cs typeface="Arial"/>
              </a:rPr>
              <a:t/>
            </a:r>
            <a:br>
              <a:rPr lang="it-IT" altLang="it-IT" sz="4000" dirty="0" smtClean="0">
                <a:latin typeface="Arial"/>
                <a:cs typeface="Arial"/>
              </a:rPr>
            </a:br>
            <a:r>
              <a:rPr lang="it-IT" altLang="it-IT" sz="2200" dirty="0" smtClean="0">
                <a:solidFill>
                  <a:srgbClr val="000000"/>
                </a:solidFill>
                <a:latin typeface="Arial"/>
                <a:ea typeface="+mn-ea"/>
                <a:cs typeface="Arial"/>
              </a:rPr>
              <a:t>I</a:t>
            </a:r>
            <a:r>
              <a:rPr lang="it-IT" altLang="it-IT" sz="2200" kern="1200" dirty="0" smtClean="0">
                <a:solidFill>
                  <a:srgbClr val="000000"/>
                </a:solidFill>
                <a:latin typeface="Arial"/>
                <a:ea typeface="+mn-ea"/>
                <a:cs typeface="Arial"/>
              </a:rPr>
              <a:t>l </a:t>
            </a:r>
            <a:r>
              <a:rPr lang="it-IT" altLang="it-IT" sz="2200" kern="1200" dirty="0">
                <a:solidFill>
                  <a:srgbClr val="000000"/>
                </a:solidFill>
                <a:latin typeface="Arial"/>
                <a:ea typeface="+mn-ea"/>
                <a:cs typeface="Arial"/>
              </a:rPr>
              <a:t>rischio di controllo in un’impresa di dimensioni minori</a:t>
            </a:r>
          </a:p>
        </p:txBody>
      </p:sp>
      <p:sp>
        <p:nvSpPr>
          <p:cNvPr id="3" name="Segnaposto contenuto 2"/>
          <p:cNvSpPr>
            <a:spLocks noGrp="1"/>
          </p:cNvSpPr>
          <p:nvPr>
            <p:ph idx="1"/>
          </p:nvPr>
        </p:nvSpPr>
        <p:spPr>
          <a:xfrm>
            <a:off x="287338" y="2102416"/>
            <a:ext cx="8569325" cy="4411057"/>
          </a:xfrm>
        </p:spPr>
        <p:txBody>
          <a:bodyPr/>
          <a:lstStyle/>
          <a:p>
            <a:pPr marL="0" indent="0">
              <a:defRPr/>
            </a:pPr>
            <a:r>
              <a:rPr lang="it-IT" sz="2800" b="0" dirty="0" smtClean="0">
                <a:solidFill>
                  <a:srgbClr val="786860"/>
                </a:solidFill>
              </a:rPr>
              <a:t> </a:t>
            </a:r>
            <a:r>
              <a:rPr lang="it-IT" sz="2800" b="0" dirty="0" smtClean="0">
                <a:solidFill>
                  <a:srgbClr val="000000"/>
                </a:solidFill>
                <a:latin typeface="Arial"/>
                <a:cs typeface="Arial"/>
              </a:rPr>
              <a:t>In </a:t>
            </a:r>
            <a:r>
              <a:rPr lang="it-IT" sz="2800" b="0" dirty="0">
                <a:solidFill>
                  <a:srgbClr val="000000"/>
                </a:solidFill>
                <a:latin typeface="Arial"/>
                <a:cs typeface="Arial"/>
              </a:rPr>
              <a:t>un’impresa di dimensioni minori, solo a volte esiste un processo formalizzato per la valutazione del rischio. </a:t>
            </a:r>
            <a:endParaRPr lang="it-IT" sz="2800" b="0" dirty="0" smtClean="0">
              <a:solidFill>
                <a:srgbClr val="000000"/>
              </a:solidFill>
              <a:latin typeface="Arial"/>
              <a:cs typeface="Arial"/>
            </a:endParaRPr>
          </a:p>
          <a:p>
            <a:pPr marL="0" indent="0">
              <a:defRPr/>
            </a:pPr>
            <a:r>
              <a:rPr lang="it-IT" sz="2800" b="0" dirty="0" smtClean="0">
                <a:solidFill>
                  <a:srgbClr val="000000"/>
                </a:solidFill>
                <a:latin typeface="Arial"/>
                <a:cs typeface="Arial"/>
              </a:rPr>
              <a:t> In </a:t>
            </a:r>
            <a:r>
              <a:rPr lang="it-IT" sz="2800" b="0" dirty="0">
                <a:solidFill>
                  <a:srgbClr val="000000"/>
                </a:solidFill>
                <a:latin typeface="Arial"/>
                <a:cs typeface="Arial"/>
              </a:rPr>
              <a:t>tali casi, è probabile che la Direzione identifichi i rischi mediante il proprio diretto coinvolgimento nell’attività</a:t>
            </a:r>
            <a:r>
              <a:rPr lang="it-IT" sz="2800" b="0" dirty="0" smtClean="0">
                <a:solidFill>
                  <a:srgbClr val="000000"/>
                </a:solidFill>
                <a:latin typeface="Arial"/>
                <a:cs typeface="Arial"/>
              </a:rPr>
              <a:t>.</a:t>
            </a:r>
          </a:p>
          <a:p>
            <a:pPr marL="0" indent="0">
              <a:defRPr/>
            </a:pPr>
            <a:r>
              <a:rPr lang="it-IT" sz="2800" b="0" dirty="0" smtClean="0">
                <a:solidFill>
                  <a:srgbClr val="000000"/>
                </a:solidFill>
                <a:latin typeface="Arial"/>
                <a:cs typeface="Arial"/>
              </a:rPr>
              <a:t>  Indipendentemente </a:t>
            </a:r>
            <a:r>
              <a:rPr lang="it-IT" sz="2800" b="0" dirty="0">
                <a:solidFill>
                  <a:srgbClr val="000000"/>
                </a:solidFill>
                <a:latin typeface="Arial"/>
                <a:cs typeface="Arial"/>
              </a:rPr>
              <a:t>dalle circostanze, comunque, è sempre necessaria un’indagine sui rischi identificati e su come sono gestiti dalla Direzione.</a:t>
            </a:r>
          </a:p>
          <a:p>
            <a:pPr>
              <a:defRPr/>
            </a:pPr>
            <a:endParaRPr lang="it-IT" b="0" dirty="0">
              <a:solidFill>
                <a:srgbClr val="000000"/>
              </a:solidFill>
              <a:latin typeface="Arial"/>
              <a:cs typeface="Arial"/>
            </a:endParaRPr>
          </a:p>
        </p:txBody>
      </p:sp>
      <p:sp>
        <p:nvSpPr>
          <p:cNvPr id="2" name="Segnaposto piè di pagina 1"/>
          <p:cNvSpPr>
            <a:spLocks noGrp="1"/>
          </p:cNvSpPr>
          <p:nvPr>
            <p:ph type="ftr" sz="quarter" idx="11"/>
          </p:nvPr>
        </p:nvSpPr>
        <p:spPr>
          <a:xfrm>
            <a:off x="2729351" y="6299240"/>
            <a:ext cx="3467144" cy="454653"/>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169347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796909" y="6354764"/>
            <a:ext cx="3222891" cy="499590"/>
          </a:xfrm>
        </p:spPr>
        <p:txBody>
          <a:bodyPr/>
          <a:lstStyle/>
          <a:p>
            <a:pPr algn="ctr"/>
            <a:r>
              <a:rPr lang="it-IT" smtClean="0">
                <a:solidFill>
                  <a:schemeClr val="tx1"/>
                </a:solidFill>
                <a:latin typeface="Arial" panose="020B0604020202020204" pitchFamily="34" charset="0"/>
                <a:cs typeface="Arial" panose="020B0604020202020204" pitchFamily="34" charset="0"/>
              </a:rPr>
              <a:t>Fabrizio Dominici Dottore Commercialista  Revisore Legale Pubblicista</a:t>
            </a:r>
            <a:endParaRPr lang="it-IT" dirty="0" smtClean="0">
              <a:solidFill>
                <a:schemeClr val="tx1"/>
              </a:solidFill>
              <a:latin typeface="Arial" panose="020B0604020202020204" pitchFamily="34" charset="0"/>
              <a:cs typeface="Arial" panose="020B0604020202020204" pitchFamily="34" charset="0"/>
            </a:endParaRPr>
          </a:p>
        </p:txBody>
      </p:sp>
      <p:sp>
        <p:nvSpPr>
          <p:cNvPr id="4" name="Titolo 3"/>
          <p:cNvSpPr>
            <a:spLocks noGrp="1"/>
          </p:cNvSpPr>
          <p:nvPr>
            <p:ph type="title" idx="4294967295"/>
          </p:nvPr>
        </p:nvSpPr>
        <p:spPr>
          <a:xfrm>
            <a:off x="481485" y="249711"/>
            <a:ext cx="7466012" cy="1179512"/>
          </a:xfrm>
        </p:spPr>
        <p:txBody>
          <a:bodyPr>
            <a:normAutofit fontScale="90000"/>
          </a:bodyPr>
          <a:lstStyle/>
          <a:p>
            <a:pPr algn="ctr">
              <a:spcAft>
                <a:spcPts val="200"/>
              </a:spcAft>
            </a:pPr>
            <a:r>
              <a:rPr lang="en-US" altLang="fr-FR" sz="3600" dirty="0">
                <a:solidFill>
                  <a:srgbClr val="C00000"/>
                </a:solidFill>
                <a:latin typeface="Arial"/>
                <a:cs typeface="Arial"/>
              </a:rPr>
              <a:t>ISCQ1 </a:t>
            </a:r>
            <a:r>
              <a:rPr lang="en-US" altLang="fr-FR" sz="3600" dirty="0" smtClean="0">
                <a:solidFill>
                  <a:srgbClr val="C00000"/>
                </a:solidFill>
                <a:latin typeface="Arial"/>
                <a:cs typeface="Arial"/>
              </a:rPr>
              <a:t>ITALIA </a:t>
            </a:r>
            <a:r>
              <a:rPr lang="en-US" altLang="fr-FR" sz="3600" dirty="0">
                <a:solidFill>
                  <a:srgbClr val="C00000"/>
                </a:solidFill>
                <a:latin typeface="Arial"/>
                <a:cs typeface="Arial"/>
              </a:rPr>
              <a:t>CONTROLLO </a:t>
            </a:r>
            <a:r>
              <a:rPr lang="en-US" altLang="fr-FR" sz="3600" dirty="0" smtClean="0">
                <a:solidFill>
                  <a:srgbClr val="C00000"/>
                </a:solidFill>
                <a:latin typeface="Arial"/>
                <a:cs typeface="Arial"/>
              </a:rPr>
              <a:t>DELLA QUALITA’ </a:t>
            </a:r>
            <a:endParaRPr lang="it-IT" sz="3600" dirty="0">
              <a:solidFill>
                <a:srgbClr val="C00000"/>
              </a:solidFill>
              <a:latin typeface="Arial"/>
              <a:cs typeface="Arial"/>
            </a:endParaRPr>
          </a:p>
        </p:txBody>
      </p:sp>
      <p:sp>
        <p:nvSpPr>
          <p:cNvPr id="5" name="Segnaposto contenuto 4"/>
          <p:cNvSpPr>
            <a:spLocks noGrp="1"/>
          </p:cNvSpPr>
          <p:nvPr>
            <p:ph sz="quarter" idx="4294967295"/>
          </p:nvPr>
        </p:nvSpPr>
        <p:spPr>
          <a:xfrm>
            <a:off x="0" y="969187"/>
            <a:ext cx="4430713" cy="5386388"/>
          </a:xfrm>
        </p:spPr>
        <p:txBody>
          <a:bodyPr>
            <a:normAutofit fontScale="25000" lnSpcReduction="20000"/>
          </a:bodyPr>
          <a:lstStyle/>
          <a:p>
            <a:pPr indent="-367200">
              <a:lnSpc>
                <a:spcPct val="120000"/>
              </a:lnSpc>
              <a:spcBef>
                <a:spcPts val="0"/>
              </a:spcBef>
              <a:spcAft>
                <a:spcPts val="200"/>
              </a:spcAft>
            </a:pPr>
            <a:r>
              <a:rPr lang="en-US" altLang="fr-FR" sz="5600" b="1" dirty="0">
                <a:solidFill>
                  <a:srgbClr val="FF0000"/>
                </a:solidFill>
                <a:latin typeface="Arial"/>
                <a:ea typeface="MS PGothic" panose="020B0600070205080204" pitchFamily="34" charset="-128"/>
                <a:cs typeface="Arial"/>
              </a:rPr>
              <a:t>200</a:t>
            </a:r>
          </a:p>
          <a:p>
            <a:pPr indent="-367200">
              <a:lnSpc>
                <a:spcPct val="120000"/>
              </a:lnSpc>
              <a:spcBef>
                <a:spcPts val="0"/>
              </a:spcBef>
              <a:spcAft>
                <a:spcPts val="200"/>
              </a:spcAft>
            </a:pPr>
            <a:r>
              <a:rPr lang="en-US" altLang="fr-FR" sz="5600" dirty="0" smtClean="0">
                <a:solidFill>
                  <a:srgbClr val="000000"/>
                </a:solidFill>
                <a:latin typeface="Arial"/>
                <a:ea typeface="MS PGothic" panose="020B0600070205080204" pitchFamily="34" charset="-128"/>
                <a:cs typeface="Arial"/>
              </a:rPr>
              <a:t>200 </a:t>
            </a:r>
            <a:r>
              <a:rPr lang="en-US" altLang="fr-FR" sz="5600" dirty="0">
                <a:solidFill>
                  <a:srgbClr val="000000"/>
                </a:solidFill>
                <a:latin typeface="Arial"/>
                <a:ea typeface="MS PGothic" panose="020B0600070205080204" pitchFamily="34" charset="-128"/>
                <a:cs typeface="Arial"/>
              </a:rPr>
              <a:t>- Obiettivi Generali Del Revisore Indipendente E Svolgimento Della Revisione Contabile In Conformita’ Ai Principi Di Revisione Internazionali </a:t>
            </a:r>
          </a:p>
          <a:p>
            <a:pPr indent="-367200">
              <a:lnSpc>
                <a:spcPct val="120000"/>
              </a:lnSpc>
              <a:spcBef>
                <a:spcPts val="0"/>
              </a:spcBef>
              <a:spcAft>
                <a:spcPts val="200"/>
              </a:spcAft>
            </a:pPr>
            <a:r>
              <a:rPr lang="en-US" altLang="fr-FR" sz="5600" dirty="0">
                <a:solidFill>
                  <a:srgbClr val="000000"/>
                </a:solidFill>
                <a:latin typeface="Arial"/>
                <a:ea typeface="MS PGothic" panose="020B0600070205080204" pitchFamily="34" charset="-128"/>
                <a:cs typeface="Arial"/>
              </a:rPr>
              <a:t>210 - Accordi relativi ai termini degli incarichi di revisione</a:t>
            </a:r>
          </a:p>
          <a:p>
            <a:pPr indent="-367200">
              <a:lnSpc>
                <a:spcPct val="120000"/>
              </a:lnSpc>
              <a:spcBef>
                <a:spcPts val="0"/>
              </a:spcBef>
              <a:spcAft>
                <a:spcPts val="200"/>
              </a:spcAft>
            </a:pPr>
            <a:r>
              <a:rPr lang="en-US" altLang="fr-FR" sz="5600" dirty="0">
                <a:solidFill>
                  <a:srgbClr val="000000"/>
                </a:solidFill>
                <a:latin typeface="Arial"/>
                <a:ea typeface="MS PGothic" panose="020B0600070205080204" pitchFamily="34" charset="-128"/>
                <a:cs typeface="Arial"/>
              </a:rPr>
              <a:t>220 - Controllo della qualità dell’incarico di revisione contabile del bilancio</a:t>
            </a:r>
          </a:p>
          <a:p>
            <a:pPr indent="-367200">
              <a:lnSpc>
                <a:spcPct val="120000"/>
              </a:lnSpc>
              <a:spcBef>
                <a:spcPts val="0"/>
              </a:spcBef>
              <a:spcAft>
                <a:spcPts val="200"/>
              </a:spcAft>
            </a:pPr>
            <a:r>
              <a:rPr lang="en-US" altLang="fr-FR" sz="5600" dirty="0">
                <a:solidFill>
                  <a:srgbClr val="000000"/>
                </a:solidFill>
                <a:latin typeface="Arial"/>
                <a:ea typeface="MS PGothic" panose="020B0600070205080204" pitchFamily="34" charset="-128"/>
                <a:cs typeface="Arial"/>
              </a:rPr>
              <a:t>230 - </a:t>
            </a:r>
            <a:r>
              <a:rPr lang="it-IT" altLang="fr-FR" sz="5600" dirty="0">
                <a:solidFill>
                  <a:srgbClr val="000000"/>
                </a:solidFill>
                <a:latin typeface="Arial"/>
                <a:ea typeface="MS PGothic" panose="020B0600070205080204" pitchFamily="34" charset="-128"/>
                <a:cs typeface="Arial"/>
              </a:rPr>
              <a:t>La documentazione della revisione contabile</a:t>
            </a:r>
          </a:p>
          <a:p>
            <a:pPr indent="-367200">
              <a:lnSpc>
                <a:spcPct val="120000"/>
              </a:lnSpc>
              <a:spcBef>
                <a:spcPts val="0"/>
              </a:spcBef>
              <a:spcAft>
                <a:spcPts val="200"/>
              </a:spcAft>
            </a:pPr>
            <a:r>
              <a:rPr lang="it-IT" altLang="fr-FR" sz="5600" dirty="0">
                <a:solidFill>
                  <a:srgbClr val="000000"/>
                </a:solidFill>
                <a:latin typeface="Arial"/>
                <a:ea typeface="MS PGothic" panose="020B0600070205080204" pitchFamily="34" charset="-128"/>
                <a:cs typeface="Arial"/>
              </a:rPr>
              <a:t>240 - Le responsabilità del revisore relativamente alle frodi nella revisione contabile del bilancio </a:t>
            </a:r>
          </a:p>
          <a:p>
            <a:pPr indent="-367200">
              <a:lnSpc>
                <a:spcPct val="120000"/>
              </a:lnSpc>
              <a:spcBef>
                <a:spcPts val="0"/>
              </a:spcBef>
              <a:spcAft>
                <a:spcPts val="200"/>
              </a:spcAft>
            </a:pPr>
            <a:r>
              <a:rPr lang="it-IT" altLang="fr-FR" sz="5600" dirty="0">
                <a:solidFill>
                  <a:srgbClr val="000000"/>
                </a:solidFill>
                <a:latin typeface="Arial"/>
                <a:ea typeface="MS PGothic" panose="020B0600070205080204" pitchFamily="34" charset="-128"/>
                <a:cs typeface="Arial"/>
              </a:rPr>
              <a:t>250 - La considerazione di leggi e regolamenti nella revisione contabile del bilancio</a:t>
            </a:r>
          </a:p>
          <a:p>
            <a:pPr indent="-367200">
              <a:lnSpc>
                <a:spcPct val="120000"/>
              </a:lnSpc>
              <a:spcBef>
                <a:spcPts val="0"/>
              </a:spcBef>
              <a:spcAft>
                <a:spcPts val="200"/>
              </a:spcAft>
            </a:pPr>
            <a:r>
              <a:rPr lang="it-IT" altLang="fr-FR" sz="5600" dirty="0">
                <a:solidFill>
                  <a:srgbClr val="000000"/>
                </a:solidFill>
                <a:latin typeface="Arial"/>
                <a:ea typeface="MS PGothic" panose="020B0600070205080204" pitchFamily="34" charset="-128"/>
                <a:cs typeface="Arial"/>
              </a:rPr>
              <a:t>SA Italia n. 250B – Le verifiche della regolare tenuta della contabilità sociale</a:t>
            </a:r>
          </a:p>
          <a:p>
            <a:pPr indent="-367200">
              <a:lnSpc>
                <a:spcPct val="120000"/>
              </a:lnSpc>
              <a:spcBef>
                <a:spcPts val="0"/>
              </a:spcBef>
              <a:spcAft>
                <a:spcPts val="200"/>
              </a:spcAft>
            </a:pPr>
            <a:r>
              <a:rPr lang="it-IT" altLang="fr-FR" sz="5600" dirty="0">
                <a:solidFill>
                  <a:srgbClr val="000000"/>
                </a:solidFill>
                <a:latin typeface="Arial"/>
                <a:ea typeface="MS PGothic" panose="020B0600070205080204" pitchFamily="34" charset="-128"/>
                <a:cs typeface="Arial"/>
              </a:rPr>
              <a:t>260- Comunicazione con i responsabili delle attività di governance</a:t>
            </a:r>
          </a:p>
          <a:p>
            <a:pPr indent="-367200">
              <a:lnSpc>
                <a:spcPct val="120000"/>
              </a:lnSpc>
              <a:spcBef>
                <a:spcPts val="0"/>
              </a:spcBef>
              <a:spcAft>
                <a:spcPts val="200"/>
              </a:spcAft>
            </a:pPr>
            <a:r>
              <a:rPr lang="it-IT" altLang="fr-FR" sz="5600" dirty="0">
                <a:solidFill>
                  <a:srgbClr val="000000"/>
                </a:solidFill>
                <a:latin typeface="Arial"/>
                <a:ea typeface="MS PGothic" panose="020B0600070205080204" pitchFamily="34" charset="-128"/>
                <a:cs typeface="Arial"/>
              </a:rPr>
              <a:t>265 - Comunicazione delle carenze nel controllo interno ai responsabili delle attività di governance ed alla </a:t>
            </a:r>
            <a:r>
              <a:rPr lang="it-IT" altLang="fr-FR" sz="5600" dirty="0" smtClean="0">
                <a:solidFill>
                  <a:srgbClr val="000000"/>
                </a:solidFill>
                <a:latin typeface="Arial"/>
                <a:ea typeface="MS PGothic" panose="020B0600070205080204" pitchFamily="34" charset="-128"/>
                <a:cs typeface="Arial"/>
              </a:rPr>
              <a:t>direzione.</a:t>
            </a:r>
          </a:p>
          <a:p>
            <a:endParaRPr lang="it-IT" dirty="0">
              <a:solidFill>
                <a:srgbClr val="000000"/>
              </a:solidFill>
            </a:endParaRPr>
          </a:p>
        </p:txBody>
      </p:sp>
      <p:sp>
        <p:nvSpPr>
          <p:cNvPr id="6" name="Segnaposto contenuto 5"/>
          <p:cNvSpPr>
            <a:spLocks noGrp="1"/>
          </p:cNvSpPr>
          <p:nvPr>
            <p:ph sz="quarter" idx="4294967295"/>
          </p:nvPr>
        </p:nvSpPr>
        <p:spPr>
          <a:xfrm>
            <a:off x="4695825" y="998369"/>
            <a:ext cx="4448175" cy="5386388"/>
          </a:xfrm>
        </p:spPr>
        <p:txBody>
          <a:bodyPr>
            <a:normAutofit/>
          </a:bodyPr>
          <a:lstStyle/>
          <a:p>
            <a:pPr indent="-367200">
              <a:spcBef>
                <a:spcPts val="0"/>
              </a:spcBef>
              <a:spcAft>
                <a:spcPts val="200"/>
              </a:spcAft>
            </a:pPr>
            <a:r>
              <a:rPr lang="en-US" altLang="fr-FR" sz="1600" b="1" dirty="0">
                <a:solidFill>
                  <a:srgbClr val="FF0000"/>
                </a:solidFill>
                <a:latin typeface="Arial"/>
                <a:ea typeface="MS PGothic" panose="020B0600070205080204" pitchFamily="34" charset="-128"/>
                <a:cs typeface="Arial"/>
              </a:rPr>
              <a:t>300</a:t>
            </a:r>
          </a:p>
          <a:p>
            <a:pPr indent="-367200">
              <a:spcBef>
                <a:spcPts val="0"/>
              </a:spcBef>
              <a:spcAft>
                <a:spcPts val="200"/>
              </a:spcAft>
            </a:pPr>
            <a:r>
              <a:rPr lang="en-US" altLang="fr-FR" sz="1600" dirty="0">
                <a:solidFill>
                  <a:srgbClr val="000000"/>
                </a:solidFill>
                <a:latin typeface="Arial"/>
                <a:ea typeface="MS PGothic" panose="020B0600070205080204" pitchFamily="34" charset="-128"/>
                <a:cs typeface="Arial"/>
              </a:rPr>
              <a:t>300 - </a:t>
            </a:r>
            <a:r>
              <a:rPr lang="it-IT" altLang="fr-FR" sz="1600" dirty="0">
                <a:solidFill>
                  <a:srgbClr val="000000"/>
                </a:solidFill>
                <a:latin typeface="Arial"/>
                <a:ea typeface="MS PGothic" panose="020B0600070205080204" pitchFamily="34" charset="-128"/>
                <a:cs typeface="Arial"/>
              </a:rPr>
              <a:t>Pianificazione della revisione contabile del bilancio</a:t>
            </a:r>
          </a:p>
          <a:p>
            <a:pPr indent="-367200">
              <a:spcBef>
                <a:spcPts val="0"/>
              </a:spcBef>
              <a:spcAft>
                <a:spcPts val="200"/>
              </a:spcAft>
            </a:pPr>
            <a:r>
              <a:rPr lang="it-IT" altLang="fr-FR" sz="1600" dirty="0">
                <a:solidFill>
                  <a:srgbClr val="000000"/>
                </a:solidFill>
                <a:latin typeface="Arial"/>
                <a:ea typeface="MS PGothic" panose="020B0600070205080204" pitchFamily="34" charset="-128"/>
                <a:cs typeface="Arial"/>
              </a:rPr>
              <a:t>315 - L’identificazione e la valutazione dei rischi di errori significativi mediante la comprensione dell’impresa e del contesto in cui opera</a:t>
            </a:r>
          </a:p>
          <a:p>
            <a:pPr indent="-367200">
              <a:spcBef>
                <a:spcPts val="0"/>
              </a:spcBef>
              <a:spcAft>
                <a:spcPts val="200"/>
              </a:spcAft>
            </a:pPr>
            <a:r>
              <a:rPr lang="it-IT" altLang="fr-FR" sz="1600" dirty="0">
                <a:solidFill>
                  <a:srgbClr val="000000"/>
                </a:solidFill>
                <a:latin typeface="Arial"/>
                <a:ea typeface="MS PGothic" panose="020B0600070205080204" pitchFamily="34" charset="-128"/>
                <a:cs typeface="Arial"/>
              </a:rPr>
              <a:t>320 - Significatività nella pianificazione e nello svolgimento della </a:t>
            </a:r>
          </a:p>
          <a:p>
            <a:pPr indent="-367200">
              <a:spcBef>
                <a:spcPts val="0"/>
              </a:spcBef>
              <a:spcAft>
                <a:spcPts val="200"/>
              </a:spcAft>
            </a:pPr>
            <a:r>
              <a:rPr lang="it-IT" altLang="fr-FR" sz="1600" dirty="0">
                <a:solidFill>
                  <a:srgbClr val="000000"/>
                </a:solidFill>
                <a:latin typeface="Arial"/>
                <a:ea typeface="MS PGothic" panose="020B0600070205080204" pitchFamily="34" charset="-128"/>
                <a:cs typeface="Arial"/>
              </a:rPr>
              <a:t>revisione contabile</a:t>
            </a:r>
          </a:p>
          <a:p>
            <a:pPr indent="-367200">
              <a:spcBef>
                <a:spcPts val="0"/>
              </a:spcBef>
              <a:spcAft>
                <a:spcPts val="200"/>
              </a:spcAft>
            </a:pPr>
            <a:r>
              <a:rPr lang="it-IT" altLang="fr-FR" sz="1600" dirty="0">
                <a:solidFill>
                  <a:srgbClr val="000000"/>
                </a:solidFill>
                <a:latin typeface="Arial"/>
                <a:ea typeface="MS PGothic" panose="020B0600070205080204" pitchFamily="34" charset="-128"/>
                <a:cs typeface="Arial"/>
              </a:rPr>
              <a:t>330 -Le risposte del revisore ai rischi identificati e valutati</a:t>
            </a:r>
          </a:p>
          <a:p>
            <a:pPr indent="-367200" fontAlgn="auto">
              <a:spcBef>
                <a:spcPts val="0"/>
              </a:spcBef>
              <a:spcAft>
                <a:spcPts val="200"/>
              </a:spcAft>
              <a:defRPr/>
            </a:pPr>
            <a:endParaRPr lang="en-US" sz="1600" dirty="0">
              <a:solidFill>
                <a:srgbClr val="000000"/>
              </a:solidFill>
              <a:latin typeface="Arial"/>
              <a:ea typeface="MS PGothic" panose="020B0600070205080204" pitchFamily="34" charset="-128"/>
              <a:cs typeface="Arial"/>
            </a:endParaRPr>
          </a:p>
          <a:p>
            <a:pPr indent="-367200" fontAlgn="auto">
              <a:spcBef>
                <a:spcPts val="0"/>
              </a:spcBef>
              <a:spcAft>
                <a:spcPts val="200"/>
              </a:spcAft>
              <a:defRPr/>
            </a:pPr>
            <a:r>
              <a:rPr lang="en-US" sz="1600" b="1" dirty="0">
                <a:solidFill>
                  <a:srgbClr val="FF0000"/>
                </a:solidFill>
                <a:latin typeface="Arial"/>
                <a:ea typeface="MS PGothic" panose="020B0600070205080204" pitchFamily="34" charset="-128"/>
                <a:cs typeface="Arial"/>
              </a:rPr>
              <a:t>400</a:t>
            </a:r>
            <a:r>
              <a:rPr lang="en-US" sz="1600" dirty="0">
                <a:solidFill>
                  <a:srgbClr val="000000"/>
                </a:solidFill>
                <a:latin typeface="Arial"/>
                <a:ea typeface="MS PGothic" panose="020B0600070205080204" pitchFamily="34" charset="-128"/>
                <a:cs typeface="Arial"/>
              </a:rPr>
              <a:t>	 </a:t>
            </a:r>
          </a:p>
          <a:p>
            <a:pPr indent="-367200" fontAlgn="auto">
              <a:spcBef>
                <a:spcPts val="0"/>
              </a:spcBef>
              <a:spcAft>
                <a:spcPts val="200"/>
              </a:spcAft>
              <a:defRPr/>
            </a:pPr>
            <a:r>
              <a:rPr lang="en-US" sz="1600" dirty="0">
                <a:solidFill>
                  <a:srgbClr val="000000"/>
                </a:solidFill>
                <a:latin typeface="Arial"/>
                <a:ea typeface="MS PGothic" panose="020B0600070205080204" pitchFamily="34" charset="-128"/>
                <a:cs typeface="Arial"/>
              </a:rPr>
              <a:t>402 - </a:t>
            </a:r>
            <a:r>
              <a:rPr lang="it-IT" sz="1600" dirty="0">
                <a:solidFill>
                  <a:srgbClr val="000000"/>
                </a:solidFill>
                <a:latin typeface="Arial"/>
                <a:ea typeface="MS PGothic" panose="020B0600070205080204" pitchFamily="34" charset="-128"/>
                <a:cs typeface="Arial"/>
              </a:rPr>
              <a:t>Considerazioni sulla revisione contabile di un’impresa che esternalizza attività avvalendosi di fornitori di servizi</a:t>
            </a:r>
            <a:endParaRPr lang="en-US" sz="1600" dirty="0">
              <a:solidFill>
                <a:srgbClr val="000000"/>
              </a:solidFill>
              <a:latin typeface="Arial"/>
              <a:ea typeface="MS PGothic" panose="020B0600070205080204" pitchFamily="34" charset="-128"/>
              <a:cs typeface="Arial"/>
            </a:endParaRPr>
          </a:p>
          <a:p>
            <a:pPr indent="-367200">
              <a:spcBef>
                <a:spcPts val="0"/>
              </a:spcBef>
              <a:spcAft>
                <a:spcPts val="200"/>
              </a:spcAft>
              <a:defRPr/>
            </a:pPr>
            <a:r>
              <a:rPr lang="en-US" sz="1600" dirty="0">
                <a:solidFill>
                  <a:srgbClr val="000000"/>
                </a:solidFill>
                <a:latin typeface="Arial"/>
                <a:ea typeface="MS PGothic" panose="020B0600070205080204" pitchFamily="34" charset="-128"/>
                <a:cs typeface="Arial"/>
              </a:rPr>
              <a:t>450 - </a:t>
            </a:r>
            <a:r>
              <a:rPr lang="it-IT" sz="1600" dirty="0">
                <a:solidFill>
                  <a:srgbClr val="000000"/>
                </a:solidFill>
                <a:latin typeface="Arial"/>
                <a:ea typeface="MS PGothic" panose="020B0600070205080204" pitchFamily="34" charset="-128"/>
                <a:cs typeface="Arial"/>
              </a:rPr>
              <a:t>Valutazione degli errori identificati nel corso della revisione </a:t>
            </a:r>
            <a:r>
              <a:rPr lang="it-IT" sz="1600" dirty="0" smtClean="0">
                <a:solidFill>
                  <a:srgbClr val="000000"/>
                </a:solidFill>
                <a:latin typeface="Arial"/>
                <a:ea typeface="MS PGothic" panose="020B0600070205080204" pitchFamily="34" charset="-128"/>
                <a:cs typeface="Arial"/>
              </a:rPr>
              <a:t>contabile</a:t>
            </a:r>
            <a:endParaRPr lang="it-IT" sz="1600" dirty="0">
              <a:solidFill>
                <a:srgbClr val="000000"/>
              </a:solidFill>
              <a:latin typeface="Arial"/>
              <a:ea typeface="MS PGothic" panose="020B0600070205080204" pitchFamily="34" charset="-128"/>
              <a:cs typeface="Arial"/>
            </a:endParaRPr>
          </a:p>
        </p:txBody>
      </p:sp>
    </p:spTree>
    <p:extLst>
      <p:ext uri="{BB962C8B-B14F-4D97-AF65-F5344CB8AC3E}">
        <p14:creationId xmlns:p14="http://schemas.microsoft.com/office/powerpoint/2010/main" val="18469065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olo 1"/>
          <p:cNvSpPr>
            <a:spLocks noGrp="1"/>
          </p:cNvSpPr>
          <p:nvPr>
            <p:ph type="title"/>
          </p:nvPr>
        </p:nvSpPr>
        <p:spPr>
          <a:xfrm>
            <a:off x="688491" y="278190"/>
            <a:ext cx="7333676" cy="1346216"/>
          </a:xfrm>
        </p:spPr>
        <p:txBody>
          <a:bodyPr/>
          <a:lstStyle/>
          <a:p>
            <a:pPr algn="ctr"/>
            <a:r>
              <a:rPr lang="it-IT" altLang="it-IT" sz="4000" dirty="0" smtClean="0">
                <a:solidFill>
                  <a:srgbClr val="C00000"/>
                </a:solidFill>
                <a:latin typeface="Arial"/>
                <a:cs typeface="Arial"/>
              </a:rPr>
              <a:t>Il rischio di controllo in una impresa di dimensioni minori</a:t>
            </a:r>
          </a:p>
        </p:txBody>
      </p:sp>
      <p:sp>
        <p:nvSpPr>
          <p:cNvPr id="100355" name="Segnaposto contenuto 2"/>
          <p:cNvSpPr>
            <a:spLocks noGrp="1"/>
          </p:cNvSpPr>
          <p:nvPr>
            <p:ph idx="1"/>
          </p:nvPr>
        </p:nvSpPr>
        <p:spPr>
          <a:xfrm>
            <a:off x="688491" y="1644363"/>
            <a:ext cx="7745505" cy="4719598"/>
          </a:xfrm>
        </p:spPr>
        <p:txBody>
          <a:bodyPr>
            <a:normAutofit fontScale="85000" lnSpcReduction="10000"/>
          </a:bodyPr>
          <a:lstStyle/>
          <a:p>
            <a:pPr marL="36000" indent="0">
              <a:lnSpc>
                <a:spcPct val="110000"/>
              </a:lnSpc>
              <a:spcBef>
                <a:spcPts val="480"/>
              </a:spcBef>
              <a:spcAft>
                <a:spcPts val="600"/>
              </a:spcAft>
            </a:pPr>
            <a:r>
              <a:rPr lang="it-IT" altLang="it-IT" b="0" dirty="0" smtClean="0">
                <a:solidFill>
                  <a:srgbClr val="786860"/>
                </a:solidFill>
              </a:rPr>
              <a:t> </a:t>
            </a:r>
            <a:r>
              <a:rPr lang="it-IT" altLang="it-IT" b="0" dirty="0" smtClean="0">
                <a:solidFill>
                  <a:srgbClr val="000000"/>
                </a:solidFill>
                <a:latin typeface="Arial"/>
                <a:cs typeface="Arial"/>
              </a:rPr>
              <a:t>Le attività di controllo si identificano nelle direttive e nelle procedure poste in essere al fine di garantire che le indicazioni della Direzione siano eseguite dall’organizzazione aziendale.</a:t>
            </a:r>
          </a:p>
          <a:p>
            <a:pPr marL="36000" indent="0">
              <a:lnSpc>
                <a:spcPct val="110000"/>
              </a:lnSpc>
              <a:spcBef>
                <a:spcPts val="480"/>
              </a:spcBef>
              <a:spcAft>
                <a:spcPts val="600"/>
              </a:spcAft>
            </a:pPr>
            <a:r>
              <a:rPr lang="it-IT" altLang="it-IT" b="0" dirty="0" smtClean="0">
                <a:solidFill>
                  <a:srgbClr val="000000"/>
                </a:solidFill>
                <a:latin typeface="Arial"/>
                <a:cs typeface="Arial"/>
              </a:rPr>
              <a:t> Le imprese di dimensioni minori possono, infatti, ritenere che taluni tipi di attività di controllo non siano rilevanti, stante l’esistenza di controlli a livello superiore applicati dalla Direzione. </a:t>
            </a:r>
          </a:p>
          <a:p>
            <a:pPr marL="36000" indent="0">
              <a:lnSpc>
                <a:spcPct val="110000"/>
              </a:lnSpc>
              <a:spcBef>
                <a:spcPts val="480"/>
              </a:spcBef>
              <a:spcAft>
                <a:spcPts val="600"/>
              </a:spcAft>
            </a:pPr>
            <a:r>
              <a:rPr lang="it-IT" altLang="it-IT" b="0" dirty="0" smtClean="0">
                <a:solidFill>
                  <a:srgbClr val="000000"/>
                </a:solidFill>
                <a:latin typeface="Arial"/>
                <a:cs typeface="Arial"/>
              </a:rPr>
              <a:t> Ad esempio, il potere esclusivo della Direzione di concedere crediti ai clienti e approvare gli acquisti rilevanti può rappresentare un forte controllo su importanti operazioni e saldi contabili, diminuendo o eliminando la necessità di attività di controllo più di dettaglio. È, inoltre, probabile che le attività di controllo rilevanti ai fini della revisione di imprese di dimensioni minori riguardino esclusivamente i principali cicli di operazioni quali ricavi, acquisti e costi del personale</a:t>
            </a:r>
            <a:r>
              <a:rPr lang="it-IT" altLang="it-IT" dirty="0" smtClean="0">
                <a:solidFill>
                  <a:srgbClr val="000000"/>
                </a:solidFill>
                <a:latin typeface="Arial"/>
                <a:cs typeface="Arial"/>
              </a:rPr>
              <a:t>.</a:t>
            </a:r>
          </a:p>
          <a:p>
            <a:pPr marL="0" indent="0"/>
            <a:endParaRPr lang="it-IT" altLang="it-IT" b="0" dirty="0" smtClean="0">
              <a:solidFill>
                <a:srgbClr val="000000"/>
              </a:solidFill>
            </a:endParaRPr>
          </a:p>
        </p:txBody>
      </p:sp>
      <p:sp>
        <p:nvSpPr>
          <p:cNvPr id="2" name="Segnaposto piè di pagina 1"/>
          <p:cNvSpPr>
            <a:spLocks noGrp="1"/>
          </p:cNvSpPr>
          <p:nvPr>
            <p:ph type="ftr" sz="quarter" idx="11"/>
          </p:nvPr>
        </p:nvSpPr>
        <p:spPr>
          <a:xfrm>
            <a:off x="2989200" y="6344004"/>
            <a:ext cx="3253176"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328836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olo 1"/>
          <p:cNvSpPr>
            <a:spLocks noGrp="1"/>
          </p:cNvSpPr>
          <p:nvPr>
            <p:ph type="title"/>
          </p:nvPr>
        </p:nvSpPr>
        <p:spPr>
          <a:xfrm>
            <a:off x="688490" y="241905"/>
            <a:ext cx="7756263" cy="1382501"/>
          </a:xfrm>
        </p:spPr>
        <p:txBody>
          <a:bodyPr/>
          <a:lstStyle/>
          <a:p>
            <a:pPr algn="ctr"/>
            <a:r>
              <a:rPr lang="it-IT" altLang="it-IT" sz="4000" dirty="0" smtClean="0">
                <a:solidFill>
                  <a:srgbClr val="C00000"/>
                </a:solidFill>
                <a:latin typeface="Arial"/>
                <a:cs typeface="Arial"/>
              </a:rPr>
              <a:t>Monitoraggio dei controlli</a:t>
            </a:r>
          </a:p>
        </p:txBody>
      </p:sp>
      <p:sp>
        <p:nvSpPr>
          <p:cNvPr id="3" name="Segnaposto contenuto 2"/>
          <p:cNvSpPr>
            <a:spLocks noGrp="1"/>
          </p:cNvSpPr>
          <p:nvPr>
            <p:ph idx="1"/>
          </p:nvPr>
        </p:nvSpPr>
        <p:spPr>
          <a:xfrm>
            <a:off x="554104" y="1739855"/>
            <a:ext cx="7745505" cy="4537036"/>
          </a:xfrm>
        </p:spPr>
        <p:txBody>
          <a:bodyPr>
            <a:normAutofit fontScale="92500"/>
          </a:bodyPr>
          <a:lstStyle/>
          <a:p>
            <a:pPr marL="432000" indent="457200">
              <a:spcAft>
                <a:spcPts val="600"/>
              </a:spcAft>
              <a:defRPr/>
            </a:pPr>
            <a:r>
              <a:rPr lang="it-IT" b="0" dirty="0" smtClean="0">
                <a:solidFill>
                  <a:srgbClr val="786860"/>
                </a:solidFill>
              </a:rPr>
              <a:t> </a:t>
            </a:r>
            <a:r>
              <a:rPr lang="it-IT" b="0" dirty="0" smtClean="0">
                <a:solidFill>
                  <a:srgbClr val="000000"/>
                </a:solidFill>
                <a:latin typeface="Arial"/>
                <a:cs typeface="Arial"/>
              </a:rPr>
              <a:t>Il monitoraggio dei controlli rappresenta un processo per valutare nel tempo l’efficacia del sistema di controllo interno. </a:t>
            </a:r>
          </a:p>
          <a:p>
            <a:pPr marL="432000" indent="457200">
              <a:spcAft>
                <a:spcPts val="600"/>
              </a:spcAft>
              <a:defRPr/>
            </a:pPr>
            <a:endParaRPr lang="it-IT" b="0" dirty="0">
              <a:solidFill>
                <a:srgbClr val="000000"/>
              </a:solidFill>
              <a:latin typeface="Arial"/>
              <a:cs typeface="Arial"/>
            </a:endParaRPr>
          </a:p>
          <a:p>
            <a:pPr marL="432000" indent="457200">
              <a:spcAft>
                <a:spcPts val="600"/>
              </a:spcAft>
              <a:defRPr/>
            </a:pPr>
            <a:r>
              <a:rPr lang="it-IT" b="0" dirty="0" smtClean="0">
                <a:solidFill>
                  <a:srgbClr val="000000"/>
                </a:solidFill>
                <a:latin typeface="Arial"/>
                <a:cs typeface="Arial"/>
              </a:rPr>
              <a:t> Nelle </a:t>
            </a:r>
            <a:r>
              <a:rPr lang="it-IT" b="0" dirty="0">
                <a:solidFill>
                  <a:srgbClr val="000000"/>
                </a:solidFill>
                <a:latin typeface="Arial"/>
                <a:cs typeface="Arial"/>
              </a:rPr>
              <a:t>imprese di dimensioni minori, il monitoraggio dei controlli da parte della Direzione si realizza spesso mediante lo stretto coinvolgimento nelle attività operative della </a:t>
            </a:r>
            <a:r>
              <a:rPr lang="it-IT" u="sng" dirty="0">
                <a:solidFill>
                  <a:srgbClr val="000000"/>
                </a:solidFill>
                <a:latin typeface="Arial"/>
                <a:cs typeface="Arial"/>
              </a:rPr>
              <a:t>Direzione ovvero del proprietario-amministratore</a:t>
            </a:r>
            <a:r>
              <a:rPr lang="it-IT" b="0" dirty="0">
                <a:solidFill>
                  <a:srgbClr val="000000"/>
                </a:solidFill>
                <a:latin typeface="Arial"/>
                <a:cs typeface="Arial"/>
              </a:rPr>
              <a:t>, che consente di identificare scostamenti significativi dalle aspettative e inesattezze nei dati economico-finanziari, determinando  un’azione correttiva nei confronti del controllo.</a:t>
            </a:r>
          </a:p>
          <a:p>
            <a:pPr>
              <a:defRPr/>
            </a:pPr>
            <a:endParaRPr lang="it-IT" dirty="0"/>
          </a:p>
        </p:txBody>
      </p:sp>
      <p:sp>
        <p:nvSpPr>
          <p:cNvPr id="2" name="Segnaposto piè di pagina 1"/>
          <p:cNvSpPr>
            <a:spLocks noGrp="1"/>
          </p:cNvSpPr>
          <p:nvPr>
            <p:ph type="ftr" sz="quarter" idx="11"/>
          </p:nvPr>
        </p:nvSpPr>
        <p:spPr>
          <a:xfrm>
            <a:off x="3124200" y="6276891"/>
            <a:ext cx="3280316" cy="55141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2554701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olo 1"/>
          <p:cNvSpPr>
            <a:spLocks noGrp="1"/>
          </p:cNvSpPr>
          <p:nvPr>
            <p:ph type="title"/>
          </p:nvPr>
        </p:nvSpPr>
        <p:spPr>
          <a:xfrm>
            <a:off x="287338" y="-128575"/>
            <a:ext cx="8569325" cy="1270000"/>
          </a:xfrm>
        </p:spPr>
        <p:txBody>
          <a:bodyPr/>
          <a:lstStyle/>
          <a:p>
            <a:pPr algn="ctr"/>
            <a:r>
              <a:rPr lang="it-IT" altLang="it-IT" sz="4000" dirty="0" smtClean="0">
                <a:solidFill>
                  <a:srgbClr val="C00000"/>
                </a:solidFill>
                <a:latin typeface="Arial"/>
                <a:cs typeface="Arial"/>
              </a:rPr>
              <a:t>Sistema informativo</a:t>
            </a:r>
          </a:p>
        </p:txBody>
      </p:sp>
      <p:sp>
        <p:nvSpPr>
          <p:cNvPr id="3" name="Segnaposto contenuto 2"/>
          <p:cNvSpPr>
            <a:spLocks noGrp="1"/>
          </p:cNvSpPr>
          <p:nvPr>
            <p:ph idx="1"/>
          </p:nvPr>
        </p:nvSpPr>
        <p:spPr>
          <a:xfrm>
            <a:off x="228600" y="1102943"/>
            <a:ext cx="8569325" cy="3553506"/>
          </a:xfrm>
        </p:spPr>
        <p:txBody>
          <a:bodyPr/>
          <a:lstStyle/>
          <a:p>
            <a:pPr marL="36000" indent="457200">
              <a:spcBef>
                <a:spcPts val="576"/>
              </a:spcBef>
              <a:defRPr/>
            </a:pPr>
            <a:r>
              <a:rPr lang="it-IT" b="0" dirty="0" smtClean="0">
                <a:solidFill>
                  <a:srgbClr val="000000"/>
                </a:solidFill>
                <a:latin typeface="Arial"/>
                <a:cs typeface="Arial"/>
              </a:rPr>
              <a:t>Il revisore </a:t>
            </a:r>
            <a:r>
              <a:rPr lang="it-IT" b="0" dirty="0">
                <a:solidFill>
                  <a:srgbClr val="000000"/>
                </a:solidFill>
                <a:latin typeface="Arial"/>
                <a:cs typeface="Arial"/>
              </a:rPr>
              <a:t>acquisisce una comprensione del sistema informativo rilevante per l’informativa </a:t>
            </a:r>
            <a:r>
              <a:rPr lang="it-IT" b="0" dirty="0" smtClean="0">
                <a:solidFill>
                  <a:srgbClr val="000000"/>
                </a:solidFill>
                <a:latin typeface="Arial"/>
                <a:cs typeface="Arial"/>
              </a:rPr>
              <a:t>finanziaria, inclusi i processi di gestione correlati, comprendenti le seguenti aree:</a:t>
            </a:r>
          </a:p>
          <a:p>
            <a:pPr>
              <a:defRPr/>
            </a:pPr>
            <a:endParaRPr lang="it-IT" dirty="0" smtClean="0">
              <a:latin typeface="Arial"/>
              <a:cs typeface="Arial"/>
            </a:endParaRPr>
          </a:p>
          <a:p>
            <a:pPr>
              <a:defRPr/>
            </a:pPr>
            <a:endParaRPr lang="it-IT" dirty="0"/>
          </a:p>
          <a:p>
            <a:pPr>
              <a:defRPr/>
            </a:pPr>
            <a:endParaRPr lang="it-IT" dirty="0"/>
          </a:p>
          <a:p>
            <a:pPr>
              <a:defRPr/>
            </a:pPr>
            <a:endParaRPr lang="it-IT" dirty="0"/>
          </a:p>
        </p:txBody>
      </p:sp>
      <p:sp>
        <p:nvSpPr>
          <p:cNvPr id="2" name="Segnaposto piè di pagina 1"/>
          <p:cNvSpPr>
            <a:spLocks noGrp="1"/>
          </p:cNvSpPr>
          <p:nvPr>
            <p:ph type="ftr" sz="quarter" idx="11"/>
          </p:nvPr>
        </p:nvSpPr>
        <p:spPr>
          <a:xfrm>
            <a:off x="2961215" y="6305021"/>
            <a:ext cx="3453375"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graphicFrame>
        <p:nvGraphicFramePr>
          <p:cNvPr id="6" name="Diagramma 5"/>
          <p:cNvGraphicFramePr/>
          <p:nvPr>
            <p:extLst>
              <p:ext uri="{D42A27DB-BD31-4B8C-83A1-F6EECF244321}">
                <p14:modId xmlns:p14="http://schemas.microsoft.com/office/powerpoint/2010/main" val="11674646"/>
              </p:ext>
            </p:extLst>
          </p:nvPr>
        </p:nvGraphicFramePr>
        <p:xfrm>
          <a:off x="1093069" y="2465322"/>
          <a:ext cx="7704856" cy="3813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964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olo 1"/>
          <p:cNvSpPr>
            <a:spLocks noGrp="1"/>
          </p:cNvSpPr>
          <p:nvPr>
            <p:ph type="title"/>
          </p:nvPr>
        </p:nvSpPr>
        <p:spPr>
          <a:xfrm>
            <a:off x="278191" y="12095"/>
            <a:ext cx="8103809" cy="1681919"/>
          </a:xfrm>
        </p:spPr>
        <p:txBody>
          <a:bodyPr>
            <a:normAutofit fontScale="90000"/>
          </a:bodyPr>
          <a:lstStyle/>
          <a:p>
            <a:pPr algn="ctr"/>
            <a:r>
              <a:rPr lang="it-IT" altLang="it-IT" sz="4000" dirty="0" smtClean="0">
                <a:solidFill>
                  <a:srgbClr val="C00000"/>
                </a:solidFill>
                <a:latin typeface="Arial"/>
                <a:cs typeface="Arial"/>
              </a:rPr>
              <a:t>L’identificazione delle attività di controllo rilevanti ai fini della revisione</a:t>
            </a:r>
          </a:p>
        </p:txBody>
      </p:sp>
      <p:pic>
        <p:nvPicPr>
          <p:cNvPr id="105475" name="Segnaposto contenuto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06413" y="1694014"/>
            <a:ext cx="8371492" cy="4867275"/>
          </a:xfrm>
        </p:spPr>
      </p:pic>
      <p:sp>
        <p:nvSpPr>
          <p:cNvPr id="2" name="Segnaposto piè di pagina 1"/>
          <p:cNvSpPr>
            <a:spLocks noGrp="1"/>
          </p:cNvSpPr>
          <p:nvPr>
            <p:ph type="ftr" sz="quarter" idx="11"/>
          </p:nvPr>
        </p:nvSpPr>
        <p:spPr>
          <a:xfrm>
            <a:off x="2588200" y="6487583"/>
            <a:ext cx="3569807"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424946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p:cNvSpPr>
            <a:spLocks noGrp="1"/>
          </p:cNvSpPr>
          <p:nvPr>
            <p:ph type="title"/>
          </p:nvPr>
        </p:nvSpPr>
        <p:spPr>
          <a:xfrm>
            <a:off x="787662" y="154686"/>
            <a:ext cx="7756263" cy="1054250"/>
          </a:xfrm>
        </p:spPr>
        <p:txBody>
          <a:bodyPr/>
          <a:lstStyle/>
          <a:p>
            <a:pPr algn="ctr"/>
            <a:r>
              <a:rPr lang="it-IT" altLang="it-IT" dirty="0" smtClean="0">
                <a:solidFill>
                  <a:srgbClr val="C00000"/>
                </a:solidFill>
              </a:rPr>
              <a:t> </a:t>
            </a:r>
            <a:r>
              <a:rPr lang="it-IT" altLang="it-IT" sz="4000" dirty="0" smtClean="0">
                <a:solidFill>
                  <a:srgbClr val="C00000"/>
                </a:solidFill>
                <a:latin typeface="Arial"/>
                <a:cs typeface="Arial"/>
              </a:rPr>
              <a:t>Valutazione del rischio</a:t>
            </a:r>
          </a:p>
        </p:txBody>
      </p:sp>
      <p:sp>
        <p:nvSpPr>
          <p:cNvPr id="2" name="Segnaposto piè di pagina 1"/>
          <p:cNvSpPr>
            <a:spLocks noGrp="1"/>
          </p:cNvSpPr>
          <p:nvPr>
            <p:ph type="ftr" sz="quarter" idx="11"/>
          </p:nvPr>
        </p:nvSpPr>
        <p:spPr>
          <a:xfrm>
            <a:off x="1834710" y="6344003"/>
            <a:ext cx="5404656"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106500" name="Immagine 30310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208936"/>
            <a:ext cx="7991475" cy="496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Rettangolo 1"/>
          <p:cNvSpPr>
            <a:spLocks noChangeArrowheads="1"/>
          </p:cNvSpPr>
          <p:nvPr/>
        </p:nvSpPr>
        <p:spPr bwMode="auto">
          <a:xfrm>
            <a:off x="730250" y="3960277"/>
            <a:ext cx="7813675" cy="2232025"/>
          </a:xfrm>
          <a:prstGeom prst="rect">
            <a:avLst/>
          </a:prstGeom>
          <a:noFill/>
          <a:ln w="76200" algn="ctr">
            <a:solidFill>
              <a:srgbClr val="FF00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
        <p:nvSpPr>
          <p:cNvPr id="106502" name="Ovale 1"/>
          <p:cNvSpPr>
            <a:spLocks noChangeArrowheads="1"/>
          </p:cNvSpPr>
          <p:nvPr/>
        </p:nvSpPr>
        <p:spPr bwMode="auto">
          <a:xfrm>
            <a:off x="5818262" y="5128381"/>
            <a:ext cx="2587927" cy="903968"/>
          </a:xfrm>
          <a:prstGeom prst="ellipse">
            <a:avLst/>
          </a:prstGeom>
          <a:noFill/>
          <a:ln w="57150" algn="ctr">
            <a:solidFill>
              <a:srgbClr val="FFFF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Tree>
    <p:extLst>
      <p:ext uri="{BB962C8B-B14F-4D97-AF65-F5344CB8AC3E}">
        <p14:creationId xmlns:p14="http://schemas.microsoft.com/office/powerpoint/2010/main" val="2251443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olo 1"/>
          <p:cNvSpPr>
            <a:spLocks noGrp="1"/>
          </p:cNvSpPr>
          <p:nvPr>
            <p:ph type="title"/>
          </p:nvPr>
        </p:nvSpPr>
        <p:spPr>
          <a:xfrm>
            <a:off x="685042" y="333520"/>
            <a:ext cx="7893579" cy="2447613"/>
          </a:xfrm>
        </p:spPr>
        <p:txBody>
          <a:bodyPr>
            <a:noAutofit/>
          </a:bodyPr>
          <a:lstStyle/>
          <a:p>
            <a:pPr algn="l"/>
            <a:r>
              <a:rPr lang="it-IT" altLang="it-IT" sz="4000" dirty="0" smtClean="0">
                <a:solidFill>
                  <a:srgbClr val="C00000"/>
                </a:solidFill>
                <a:latin typeface="Arial"/>
                <a:cs typeface="Arial"/>
              </a:rPr>
              <a:t>Esempio per la determinazione del rischio di errore significativo a livello di bilancio e di singola asserzione</a:t>
            </a:r>
          </a:p>
        </p:txBody>
      </p:sp>
      <p:pic>
        <p:nvPicPr>
          <p:cNvPr id="108548" name="Segnaposto contenuto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8915" y="2686534"/>
            <a:ext cx="5446834" cy="3360812"/>
          </a:xfrm>
        </p:spPr>
      </p:pic>
      <p:sp>
        <p:nvSpPr>
          <p:cNvPr id="2" name="Segnaposto piè di pagina 1"/>
          <p:cNvSpPr>
            <a:spLocks noGrp="1"/>
          </p:cNvSpPr>
          <p:nvPr>
            <p:ph type="ftr" sz="quarter" idx="11"/>
          </p:nvPr>
        </p:nvSpPr>
        <p:spPr>
          <a:xfrm>
            <a:off x="3098820" y="6359828"/>
            <a:ext cx="3271716"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4083699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olo 1"/>
          <p:cNvSpPr>
            <a:spLocks noGrp="1"/>
          </p:cNvSpPr>
          <p:nvPr>
            <p:ph type="title"/>
          </p:nvPr>
        </p:nvSpPr>
        <p:spPr>
          <a:xfrm>
            <a:off x="461851" y="133048"/>
            <a:ext cx="7634400" cy="1909535"/>
          </a:xfrm>
        </p:spPr>
        <p:txBody>
          <a:bodyPr>
            <a:normAutofit fontScale="90000"/>
          </a:bodyPr>
          <a:lstStyle/>
          <a:p>
            <a:pPr algn="ctr"/>
            <a:r>
              <a:rPr lang="it-IT" altLang="it-IT" sz="3900" dirty="0" smtClean="0">
                <a:solidFill>
                  <a:srgbClr val="C00000"/>
                </a:solidFill>
                <a:latin typeface="Arial"/>
                <a:cs typeface="Arial"/>
              </a:rPr>
              <a:t>Esempio per la determinazione del rischio di errore significativo a livello di bilancio e di singola asserzione</a:t>
            </a:r>
          </a:p>
        </p:txBody>
      </p:sp>
      <p:pic>
        <p:nvPicPr>
          <p:cNvPr id="109571"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9412" y="2042583"/>
            <a:ext cx="6797125" cy="4076222"/>
          </a:xfrm>
        </p:spPr>
      </p:pic>
      <p:sp>
        <p:nvSpPr>
          <p:cNvPr id="2" name="Segnaposto piè di pagina 1"/>
          <p:cNvSpPr>
            <a:spLocks noGrp="1"/>
          </p:cNvSpPr>
          <p:nvPr>
            <p:ph type="ftr" sz="quarter" idx="11"/>
          </p:nvPr>
        </p:nvSpPr>
        <p:spPr>
          <a:xfrm>
            <a:off x="3104661" y="6335047"/>
            <a:ext cx="3215769"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1668564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olo 1"/>
          <p:cNvSpPr>
            <a:spLocks noGrp="1"/>
          </p:cNvSpPr>
          <p:nvPr>
            <p:ph type="title"/>
          </p:nvPr>
        </p:nvSpPr>
        <p:spPr>
          <a:xfrm>
            <a:off x="688490" y="133047"/>
            <a:ext cx="7756263" cy="1596571"/>
          </a:xfrm>
        </p:spPr>
        <p:txBody>
          <a:bodyPr/>
          <a:lstStyle/>
          <a:p>
            <a:pPr algn="ctr"/>
            <a:r>
              <a:rPr lang="it-IT" altLang="it-IT" sz="4000" dirty="0" smtClean="0">
                <a:solidFill>
                  <a:srgbClr val="C00000"/>
                </a:solidFill>
                <a:latin typeface="Arial"/>
                <a:cs typeface="Arial"/>
              </a:rPr>
              <a:t>Identificazione del rischio complessivo </a:t>
            </a:r>
          </a:p>
        </p:txBody>
      </p:sp>
      <p:pic>
        <p:nvPicPr>
          <p:cNvPr id="110595" name="Segnaposto contenut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503" y="2135931"/>
            <a:ext cx="8681456" cy="2618741"/>
          </a:xfrm>
        </p:spPr>
      </p:pic>
      <p:sp>
        <p:nvSpPr>
          <p:cNvPr id="2" name="Segnaposto piè di pagina 1"/>
          <p:cNvSpPr>
            <a:spLocks noGrp="1"/>
          </p:cNvSpPr>
          <p:nvPr>
            <p:ph type="ftr" sz="quarter" idx="11"/>
          </p:nvPr>
        </p:nvSpPr>
        <p:spPr>
          <a:xfrm>
            <a:off x="3124200" y="6161442"/>
            <a:ext cx="3212758" cy="546069"/>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1737944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761999" y="1526627"/>
            <a:ext cx="7555140" cy="2398776"/>
          </a:xfrm>
        </p:spPr>
        <p:txBody>
          <a:bodyPr>
            <a:normAutofit/>
          </a:bodyPr>
          <a:lstStyle/>
          <a:p>
            <a:pPr algn="ctr"/>
            <a:r>
              <a:rPr lang="fr-FR" altLang="it-IT" sz="4800" dirty="0">
                <a:solidFill>
                  <a:srgbClr val="C00000"/>
                </a:solidFill>
                <a:latin typeface="Arial"/>
                <a:cs typeface="Arial"/>
              </a:rPr>
              <a:t>2.RISPOSTA</a:t>
            </a:r>
            <a:r>
              <a:rPr lang="fr-FR" altLang="it-IT" sz="4000" dirty="0">
                <a:solidFill>
                  <a:srgbClr val="C00000"/>
                </a:solidFill>
                <a:latin typeface="Arial"/>
                <a:cs typeface="Arial"/>
              </a:rPr>
              <a:t> </a:t>
            </a:r>
            <a:r>
              <a:rPr lang="fr-FR" altLang="it-IT" sz="4800" dirty="0">
                <a:solidFill>
                  <a:srgbClr val="C00000"/>
                </a:solidFill>
                <a:latin typeface="Arial"/>
                <a:cs typeface="Arial"/>
              </a:rPr>
              <a:t>AL RISCHIO</a:t>
            </a:r>
            <a:endParaRPr lang="it-IT" altLang="it-IT" sz="4800" dirty="0">
              <a:solidFill>
                <a:srgbClr val="C00000"/>
              </a:solidFill>
              <a:latin typeface="Arial"/>
              <a:cs typeface="Arial"/>
            </a:endParaRPr>
          </a:p>
        </p:txBody>
      </p:sp>
      <p:sp>
        <p:nvSpPr>
          <p:cNvPr id="2" name="Segnaposto piè di pagina 1"/>
          <p:cNvSpPr>
            <a:spLocks noGrp="1"/>
          </p:cNvSpPr>
          <p:nvPr>
            <p:ph type="ftr" sz="quarter" idx="11"/>
          </p:nvPr>
        </p:nvSpPr>
        <p:spPr>
          <a:xfrm>
            <a:off x="1749846" y="6391338"/>
            <a:ext cx="4873869" cy="365125"/>
          </a:xfrm>
        </p:spPr>
        <p:txBody>
          <a:bodyPr/>
          <a:lstStyle/>
          <a:p>
            <a:pPr algn="ctr"/>
            <a:r>
              <a:rPr lang="it-IT" sz="1400" dirty="0">
                <a:solidFill>
                  <a:schemeClr val="tx1"/>
                </a:solidFill>
                <a:latin typeface="Arial" panose="020B0604020202020204" pitchFamily="34" charset="0"/>
                <a:cs typeface="Arial" panose="020B0604020202020204" pitchFamily="34" charset="0"/>
              </a:rPr>
              <a:t>Fabrizio Dominici Dottore Commercialista</a:t>
            </a:r>
          </a:p>
          <a:p>
            <a:pPr algn="ctr"/>
            <a:r>
              <a:rPr lang="it-IT" sz="1400"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110230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olo 1"/>
          <p:cNvSpPr>
            <a:spLocks noGrp="1"/>
          </p:cNvSpPr>
          <p:nvPr>
            <p:ph type="title"/>
          </p:nvPr>
        </p:nvSpPr>
        <p:spPr>
          <a:xfrm>
            <a:off x="688490" y="235134"/>
            <a:ext cx="7756263" cy="1054250"/>
          </a:xfrm>
        </p:spPr>
        <p:txBody>
          <a:bodyPr/>
          <a:lstStyle/>
          <a:p>
            <a:pPr algn="ctr"/>
            <a:r>
              <a:rPr lang="it-IT" altLang="it-IT" sz="4000" dirty="0" smtClean="0">
                <a:solidFill>
                  <a:srgbClr val="C00000"/>
                </a:solidFill>
                <a:latin typeface="Arial"/>
                <a:cs typeface="Arial"/>
              </a:rPr>
              <a:t>2. Risposta al rischio</a:t>
            </a:r>
          </a:p>
        </p:txBody>
      </p:sp>
      <p:pic>
        <p:nvPicPr>
          <p:cNvPr id="116740" name="Segnaposto contenuto 8"/>
          <p:cNvPicPr>
            <a:picLocks noGrp="1" noChangeAspect="1"/>
          </p:cNvPicPr>
          <p:nvPr>
            <p:ph idx="1"/>
          </p:nvPr>
        </p:nvPicPr>
        <p:blipFill rotWithShape="1">
          <a:blip r:embed="rId3">
            <a:extLst>
              <a:ext uri="{28A0092B-C50C-407E-A947-70E740481C1C}">
                <a14:useLocalDpi xmlns:a14="http://schemas.microsoft.com/office/drawing/2010/main" val="0"/>
              </a:ext>
            </a:extLst>
          </a:blip>
          <a:srcRect l="10286"/>
          <a:stretch/>
        </p:blipFill>
        <p:spPr>
          <a:xfrm>
            <a:off x="222779" y="1870931"/>
            <a:ext cx="8834523" cy="2862483"/>
          </a:xfrm>
        </p:spPr>
      </p:pic>
      <p:sp>
        <p:nvSpPr>
          <p:cNvPr id="2" name="Segnaposto piè di pagina 1"/>
          <p:cNvSpPr>
            <a:spLocks noGrp="1"/>
          </p:cNvSpPr>
          <p:nvPr>
            <p:ph type="ftr" sz="quarter" idx="11"/>
          </p:nvPr>
        </p:nvSpPr>
        <p:spPr>
          <a:xfrm>
            <a:off x="2860909" y="6310312"/>
            <a:ext cx="3435514"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116741" name="Rettangolo 1"/>
          <p:cNvSpPr>
            <a:spLocks noChangeArrowheads="1"/>
          </p:cNvSpPr>
          <p:nvPr/>
        </p:nvSpPr>
        <p:spPr bwMode="auto">
          <a:xfrm>
            <a:off x="222779" y="1870931"/>
            <a:ext cx="8751888" cy="1425784"/>
          </a:xfrm>
          <a:prstGeom prst="rect">
            <a:avLst/>
          </a:prstGeom>
          <a:noFill/>
          <a:ln w="76200" algn="ctr">
            <a:solidFill>
              <a:srgbClr val="ED1A3B"/>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Tree>
    <p:extLst>
      <p:ext uri="{BB962C8B-B14F-4D97-AF65-F5344CB8AC3E}">
        <p14:creationId xmlns:p14="http://schemas.microsoft.com/office/powerpoint/2010/main" val="2827728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2538919" y="6349687"/>
            <a:ext cx="3480881" cy="487467"/>
          </a:xfrm>
        </p:spPr>
        <p:txBody>
          <a:bodyPr/>
          <a:lstStyle/>
          <a:p>
            <a:pPr algn="ctr"/>
            <a:r>
              <a:rPr lang="it-IT" smtClean="0">
                <a:solidFill>
                  <a:schemeClr val="tx1"/>
                </a:solidFill>
                <a:latin typeface="Arial" panose="020B0604020202020204" pitchFamily="34" charset="0"/>
                <a:cs typeface="Arial" panose="020B0604020202020204" pitchFamily="34" charset="0"/>
              </a:rPr>
              <a:t>Fabrizio Dominici Dottore Commercialista  Revisore Legale Pubblicista</a:t>
            </a:r>
            <a:endParaRPr lang="it-IT" dirty="0">
              <a:solidFill>
                <a:schemeClr val="tx1"/>
              </a:solidFill>
              <a:latin typeface="Arial" panose="020B0604020202020204" pitchFamily="34" charset="0"/>
              <a:cs typeface="Arial" panose="020B0604020202020204" pitchFamily="34" charset="0"/>
            </a:endParaRPr>
          </a:p>
        </p:txBody>
      </p:sp>
      <p:sp>
        <p:nvSpPr>
          <p:cNvPr id="6" name="Titolo 1"/>
          <p:cNvSpPr>
            <a:spLocks noGrp="1"/>
          </p:cNvSpPr>
          <p:nvPr>
            <p:ph sz="quarter" idx="4294967295"/>
          </p:nvPr>
        </p:nvSpPr>
        <p:spPr>
          <a:xfrm>
            <a:off x="0" y="389107"/>
            <a:ext cx="4708525" cy="6108532"/>
          </a:xfrm>
        </p:spPr>
        <p:txBody>
          <a:bodyPr>
            <a:normAutofit lnSpcReduction="10000"/>
          </a:bodyPr>
          <a:lstStyle/>
          <a:p>
            <a:pPr defTabSz="914070">
              <a:spcAft>
                <a:spcPts val="185"/>
              </a:spcAft>
              <a:defRPr/>
            </a:pPr>
            <a:r>
              <a:rPr lang="en-US" sz="1600" b="1" dirty="0">
                <a:solidFill>
                  <a:srgbClr val="FF0000"/>
                </a:solidFill>
                <a:latin typeface="Arial"/>
                <a:ea typeface="MS PGothic" panose="020B0600070205080204" pitchFamily="34" charset="-128"/>
                <a:cs typeface="Arial"/>
              </a:rPr>
              <a:t>500</a:t>
            </a:r>
          </a:p>
          <a:p>
            <a:pPr defTabSz="914070">
              <a:spcAft>
                <a:spcPts val="185"/>
              </a:spcAft>
              <a:defRPr/>
            </a:pPr>
            <a:r>
              <a:rPr lang="en-US" sz="1500" dirty="0">
                <a:solidFill>
                  <a:schemeClr val="tx1"/>
                </a:solidFill>
                <a:latin typeface="Arial"/>
                <a:cs typeface="Arial"/>
              </a:rPr>
              <a:t>500 -Elementi probativi</a:t>
            </a:r>
          </a:p>
          <a:p>
            <a:pPr defTabSz="914070">
              <a:spcAft>
                <a:spcPts val="185"/>
              </a:spcAft>
              <a:defRPr/>
            </a:pPr>
            <a:r>
              <a:rPr lang="en-US" sz="1500" dirty="0">
                <a:solidFill>
                  <a:schemeClr val="tx1"/>
                </a:solidFill>
                <a:latin typeface="Arial"/>
                <a:cs typeface="Arial"/>
              </a:rPr>
              <a:t>501 - </a:t>
            </a:r>
            <a:r>
              <a:rPr lang="it-IT" sz="1500" dirty="0">
                <a:solidFill>
                  <a:schemeClr val="tx1"/>
                </a:solidFill>
                <a:latin typeface="Arial"/>
                <a:cs typeface="Arial"/>
              </a:rPr>
              <a:t>Elementi probativi – Considerazioni specifiche su determinate voci</a:t>
            </a:r>
          </a:p>
          <a:p>
            <a:pPr defTabSz="914070">
              <a:spcAft>
                <a:spcPts val="185"/>
              </a:spcAft>
              <a:defRPr/>
            </a:pPr>
            <a:r>
              <a:rPr lang="it-IT" sz="1500" dirty="0">
                <a:solidFill>
                  <a:schemeClr val="tx1"/>
                </a:solidFill>
                <a:latin typeface="Arial"/>
                <a:cs typeface="Arial"/>
              </a:rPr>
              <a:t>505 - Conferme esterne</a:t>
            </a:r>
          </a:p>
          <a:p>
            <a:pPr defTabSz="914070">
              <a:spcAft>
                <a:spcPts val="185"/>
              </a:spcAft>
              <a:defRPr/>
            </a:pPr>
            <a:r>
              <a:rPr lang="it-IT" sz="1500" dirty="0">
                <a:solidFill>
                  <a:schemeClr val="tx1"/>
                </a:solidFill>
                <a:latin typeface="Arial"/>
                <a:cs typeface="Arial"/>
              </a:rPr>
              <a:t>510 - Primi incarichi di revisione contabile – Saldi di apertura</a:t>
            </a:r>
          </a:p>
          <a:p>
            <a:pPr defTabSz="914070">
              <a:spcAft>
                <a:spcPts val="185"/>
              </a:spcAft>
              <a:defRPr/>
            </a:pPr>
            <a:r>
              <a:rPr lang="it-IT" sz="1500" dirty="0">
                <a:solidFill>
                  <a:schemeClr val="tx1"/>
                </a:solidFill>
                <a:latin typeface="Arial"/>
                <a:cs typeface="Arial"/>
              </a:rPr>
              <a:t>520 - Procedure di analisi comparativa</a:t>
            </a:r>
          </a:p>
          <a:p>
            <a:pPr defTabSz="914070">
              <a:spcAft>
                <a:spcPts val="185"/>
              </a:spcAft>
              <a:defRPr/>
            </a:pPr>
            <a:r>
              <a:rPr lang="it-IT" sz="1500" dirty="0">
                <a:solidFill>
                  <a:schemeClr val="tx1"/>
                </a:solidFill>
                <a:latin typeface="Arial"/>
                <a:cs typeface="Arial"/>
              </a:rPr>
              <a:t>530 - Campionamento di revisione</a:t>
            </a:r>
          </a:p>
          <a:p>
            <a:pPr defTabSz="914070">
              <a:spcAft>
                <a:spcPts val="185"/>
              </a:spcAft>
              <a:defRPr/>
            </a:pPr>
            <a:r>
              <a:rPr lang="it-IT" sz="1500" dirty="0">
                <a:solidFill>
                  <a:schemeClr val="tx1"/>
                </a:solidFill>
                <a:latin typeface="Arial"/>
                <a:cs typeface="Arial"/>
              </a:rPr>
              <a:t>540 - Revisione delle stime contabili, incluse le stime contabili del  fair </a:t>
            </a:r>
            <a:r>
              <a:rPr lang="it-IT" sz="1500" dirty="0" err="1">
                <a:solidFill>
                  <a:schemeClr val="tx1"/>
                </a:solidFill>
                <a:latin typeface="Arial"/>
                <a:cs typeface="Arial"/>
              </a:rPr>
              <a:t>value</a:t>
            </a:r>
            <a:r>
              <a:rPr lang="it-IT" sz="1500" dirty="0">
                <a:solidFill>
                  <a:schemeClr val="tx1"/>
                </a:solidFill>
                <a:latin typeface="Arial"/>
                <a:cs typeface="Arial"/>
              </a:rPr>
              <a:t>, e della relativa informativa</a:t>
            </a:r>
          </a:p>
          <a:p>
            <a:pPr defTabSz="914070">
              <a:spcAft>
                <a:spcPts val="185"/>
              </a:spcAft>
              <a:defRPr/>
            </a:pPr>
            <a:r>
              <a:rPr lang="it-IT" sz="1500" dirty="0">
                <a:solidFill>
                  <a:schemeClr val="tx1"/>
                </a:solidFill>
                <a:latin typeface="Arial"/>
                <a:cs typeface="Arial"/>
              </a:rPr>
              <a:t>550 - Parti correlate</a:t>
            </a:r>
          </a:p>
          <a:p>
            <a:pPr defTabSz="914070">
              <a:spcAft>
                <a:spcPts val="185"/>
              </a:spcAft>
              <a:defRPr/>
            </a:pPr>
            <a:r>
              <a:rPr lang="it-IT" sz="1500" dirty="0">
                <a:solidFill>
                  <a:schemeClr val="tx1"/>
                </a:solidFill>
                <a:latin typeface="Arial"/>
                <a:cs typeface="Arial"/>
              </a:rPr>
              <a:t>560 - Eventi successivi</a:t>
            </a:r>
          </a:p>
          <a:p>
            <a:pPr defTabSz="914070">
              <a:spcAft>
                <a:spcPts val="185"/>
              </a:spcAft>
              <a:defRPr/>
            </a:pPr>
            <a:r>
              <a:rPr lang="it-IT" sz="1500" dirty="0">
                <a:solidFill>
                  <a:schemeClr val="tx1"/>
                </a:solidFill>
                <a:latin typeface="Arial"/>
                <a:cs typeface="Arial"/>
              </a:rPr>
              <a:t>570 - Continuità aziendale</a:t>
            </a:r>
          </a:p>
          <a:p>
            <a:pPr defTabSz="914070">
              <a:spcAft>
                <a:spcPts val="185"/>
              </a:spcAft>
              <a:defRPr/>
            </a:pPr>
            <a:r>
              <a:rPr lang="it-IT" sz="1500" dirty="0">
                <a:solidFill>
                  <a:schemeClr val="tx1"/>
                </a:solidFill>
                <a:latin typeface="Arial"/>
                <a:cs typeface="Arial"/>
              </a:rPr>
              <a:t>580 - Attestazioni scritte</a:t>
            </a:r>
            <a:endParaRPr lang="en-US" sz="1500" dirty="0">
              <a:solidFill>
                <a:schemeClr val="tx1"/>
              </a:solidFill>
              <a:latin typeface="Arial"/>
              <a:cs typeface="Arial"/>
            </a:endParaRPr>
          </a:p>
          <a:p>
            <a:pPr marL="0" indent="0" defTabSz="914070">
              <a:spcBef>
                <a:spcPts val="0"/>
              </a:spcBef>
              <a:spcAft>
                <a:spcPts val="185"/>
              </a:spcAft>
              <a:defRPr/>
            </a:pPr>
            <a:r>
              <a:rPr lang="en-US" sz="1600" b="1" dirty="0" smtClean="0">
                <a:solidFill>
                  <a:srgbClr val="FF0000"/>
                </a:solidFill>
                <a:latin typeface="Arial"/>
                <a:ea typeface="MS PGothic" panose="020B0600070205080204" pitchFamily="34" charset="-128"/>
                <a:cs typeface="Arial"/>
              </a:rPr>
              <a:t> 600</a:t>
            </a:r>
            <a:r>
              <a:rPr lang="en-US" sz="1500" dirty="0">
                <a:solidFill>
                  <a:prstClr val="black"/>
                </a:solidFill>
                <a:latin typeface="Arial"/>
                <a:cs typeface="Arial"/>
              </a:rPr>
              <a:t>	</a:t>
            </a:r>
          </a:p>
          <a:p>
            <a:pPr defTabSz="914070">
              <a:spcAft>
                <a:spcPts val="185"/>
              </a:spcAft>
              <a:defRPr/>
            </a:pPr>
            <a:r>
              <a:rPr lang="en-US" sz="1500" dirty="0">
                <a:solidFill>
                  <a:srgbClr val="000000"/>
                </a:solidFill>
                <a:latin typeface="Arial"/>
                <a:cs typeface="Arial"/>
              </a:rPr>
              <a:t>600 - </a:t>
            </a:r>
            <a:r>
              <a:rPr lang="it-IT" sz="1500" dirty="0">
                <a:solidFill>
                  <a:srgbClr val="000000"/>
                </a:solidFill>
                <a:latin typeface="Arial"/>
                <a:cs typeface="Arial"/>
              </a:rPr>
              <a:t>La revisione del bilancio del gruppo – Considerazioni specifiche (incluso il lavoro dei revisori delle componenti)</a:t>
            </a:r>
          </a:p>
          <a:p>
            <a:pPr defTabSz="914070">
              <a:spcAft>
                <a:spcPts val="185"/>
              </a:spcAft>
              <a:defRPr/>
            </a:pPr>
            <a:r>
              <a:rPr lang="en-US" sz="1500" dirty="0">
                <a:solidFill>
                  <a:srgbClr val="000000"/>
                </a:solidFill>
                <a:latin typeface="Arial"/>
                <a:cs typeface="Arial"/>
              </a:rPr>
              <a:t>610 - </a:t>
            </a:r>
            <a:r>
              <a:rPr lang="it-IT" sz="1500" dirty="0">
                <a:solidFill>
                  <a:srgbClr val="000000"/>
                </a:solidFill>
                <a:latin typeface="Arial"/>
                <a:cs typeface="Arial"/>
              </a:rPr>
              <a:t>Utilizzo del lavoro dei revisori interni</a:t>
            </a:r>
            <a:endParaRPr lang="en-US" sz="1500" dirty="0">
              <a:solidFill>
                <a:srgbClr val="000000"/>
              </a:solidFill>
              <a:latin typeface="Arial"/>
              <a:cs typeface="Arial"/>
            </a:endParaRPr>
          </a:p>
          <a:p>
            <a:pPr marL="315946" lvl="1" indent="-315946" defTabSz="914070">
              <a:spcAft>
                <a:spcPts val="185"/>
              </a:spcAft>
              <a:defRPr/>
            </a:pPr>
            <a:r>
              <a:rPr lang="en-US" sz="1500" dirty="0">
                <a:solidFill>
                  <a:srgbClr val="000000"/>
                </a:solidFill>
                <a:latin typeface="Arial"/>
                <a:cs typeface="Arial"/>
              </a:rPr>
              <a:t>620 - </a:t>
            </a:r>
            <a:r>
              <a:rPr lang="it-IT" sz="1500" dirty="0">
                <a:solidFill>
                  <a:srgbClr val="000000"/>
                </a:solidFill>
                <a:latin typeface="Arial"/>
                <a:cs typeface="Arial"/>
              </a:rPr>
              <a:t>Utilizzo del lavoro dell’esperto del revisore</a:t>
            </a:r>
            <a:endParaRPr lang="en-US" sz="1500" dirty="0">
              <a:solidFill>
                <a:srgbClr val="000000"/>
              </a:solidFill>
              <a:latin typeface="Arial"/>
              <a:cs typeface="Arial"/>
            </a:endParaRPr>
          </a:p>
          <a:p>
            <a:endParaRPr lang="it-IT" dirty="0"/>
          </a:p>
        </p:txBody>
      </p:sp>
      <p:sp>
        <p:nvSpPr>
          <p:cNvPr id="4" name="Segnaposto contenuto 3"/>
          <p:cNvSpPr>
            <a:spLocks noGrp="1"/>
          </p:cNvSpPr>
          <p:nvPr>
            <p:ph sz="quarter" idx="4294967295"/>
          </p:nvPr>
        </p:nvSpPr>
        <p:spPr>
          <a:xfrm>
            <a:off x="4603750" y="389106"/>
            <a:ext cx="4540250" cy="6108532"/>
          </a:xfrm>
        </p:spPr>
        <p:txBody>
          <a:bodyPr>
            <a:normAutofit fontScale="85000" lnSpcReduction="20000"/>
          </a:bodyPr>
          <a:lstStyle/>
          <a:p>
            <a:pPr defTabSz="914070">
              <a:lnSpc>
                <a:spcPct val="110000"/>
              </a:lnSpc>
              <a:spcBef>
                <a:spcPct val="0"/>
              </a:spcBef>
              <a:spcAft>
                <a:spcPts val="185"/>
              </a:spcAft>
              <a:defRPr/>
            </a:pPr>
            <a:r>
              <a:rPr lang="en-US" altLang="fr-FR" sz="1900" b="1" dirty="0">
                <a:solidFill>
                  <a:srgbClr val="FF0000"/>
                </a:solidFill>
                <a:latin typeface="Arial"/>
                <a:ea typeface="MS PGothic" panose="020B0600070205080204" pitchFamily="34" charset="-128"/>
                <a:cs typeface="Arial"/>
              </a:rPr>
              <a:t>700</a:t>
            </a:r>
            <a:r>
              <a:rPr lang="en-US" altLang="fr-FR" sz="2200" dirty="0">
                <a:solidFill>
                  <a:prstClr val="black"/>
                </a:solidFill>
                <a:latin typeface="Arial"/>
                <a:cs typeface="Arial"/>
              </a:rPr>
              <a:t>	 </a:t>
            </a:r>
          </a:p>
          <a:p>
            <a:pPr defTabSz="914070">
              <a:lnSpc>
                <a:spcPct val="110000"/>
              </a:lnSpc>
              <a:spcBef>
                <a:spcPct val="0"/>
              </a:spcBef>
              <a:spcAft>
                <a:spcPts val="185"/>
              </a:spcAft>
              <a:defRPr/>
            </a:pPr>
            <a:r>
              <a:rPr lang="en-US" altLang="fr-FR" sz="2000" dirty="0">
                <a:solidFill>
                  <a:srgbClr val="000000"/>
                </a:solidFill>
                <a:latin typeface="Arial"/>
                <a:cs typeface="Arial"/>
              </a:rPr>
              <a:t>700 - </a:t>
            </a:r>
            <a:r>
              <a:rPr lang="it-IT" altLang="fr-FR" sz="2000" dirty="0">
                <a:solidFill>
                  <a:srgbClr val="000000"/>
                </a:solidFill>
                <a:latin typeface="Arial"/>
                <a:cs typeface="Arial"/>
              </a:rPr>
              <a:t>Formazione del giudizio e relazione sul bilancio</a:t>
            </a:r>
          </a:p>
          <a:p>
            <a:pPr defTabSz="914070">
              <a:lnSpc>
                <a:spcPct val="110000"/>
              </a:lnSpc>
              <a:spcBef>
                <a:spcPct val="0"/>
              </a:spcBef>
              <a:spcAft>
                <a:spcPts val="185"/>
              </a:spcAft>
              <a:defRPr/>
            </a:pPr>
            <a:r>
              <a:rPr lang="it-IT" altLang="fr-FR" sz="2000" dirty="0">
                <a:solidFill>
                  <a:srgbClr val="000000"/>
                </a:solidFill>
                <a:latin typeface="Arial"/>
                <a:cs typeface="Arial"/>
              </a:rPr>
              <a:t>701 – Comunicazione degli aspetti chiave della revisione  contabile nella relazione del revisore indipendente</a:t>
            </a:r>
            <a:endParaRPr lang="en-US" altLang="fr-FR" sz="2000" dirty="0">
              <a:solidFill>
                <a:srgbClr val="000000"/>
              </a:solidFill>
              <a:latin typeface="Arial"/>
              <a:cs typeface="Arial"/>
            </a:endParaRPr>
          </a:p>
          <a:p>
            <a:pPr defTabSz="914070">
              <a:lnSpc>
                <a:spcPct val="110000"/>
              </a:lnSpc>
              <a:spcBef>
                <a:spcPct val="0"/>
              </a:spcBef>
              <a:spcAft>
                <a:spcPts val="185"/>
              </a:spcAft>
              <a:defRPr/>
            </a:pPr>
            <a:r>
              <a:rPr lang="en-US" altLang="fr-FR" sz="2000" dirty="0">
                <a:solidFill>
                  <a:srgbClr val="000000"/>
                </a:solidFill>
                <a:latin typeface="Arial"/>
                <a:cs typeface="Arial"/>
              </a:rPr>
              <a:t>705 - </a:t>
            </a:r>
            <a:r>
              <a:rPr lang="it-IT" altLang="fr-FR" sz="2000" dirty="0">
                <a:solidFill>
                  <a:srgbClr val="000000"/>
                </a:solidFill>
                <a:latin typeface="Arial"/>
                <a:cs typeface="Arial"/>
              </a:rPr>
              <a:t>Modifiche al giudizio nella relazione del revisore indipendente</a:t>
            </a:r>
          </a:p>
          <a:p>
            <a:pPr defTabSz="914070">
              <a:lnSpc>
                <a:spcPct val="110000"/>
              </a:lnSpc>
              <a:spcBef>
                <a:spcPct val="0"/>
              </a:spcBef>
              <a:spcAft>
                <a:spcPts val="185"/>
              </a:spcAft>
              <a:defRPr/>
            </a:pPr>
            <a:r>
              <a:rPr lang="en-US" altLang="fr-FR" sz="2000" dirty="0">
                <a:solidFill>
                  <a:srgbClr val="000000"/>
                </a:solidFill>
                <a:latin typeface="Arial"/>
                <a:cs typeface="Arial"/>
              </a:rPr>
              <a:t>706 - </a:t>
            </a:r>
            <a:r>
              <a:rPr lang="it-IT" altLang="fr-FR" sz="2000" dirty="0">
                <a:solidFill>
                  <a:srgbClr val="000000"/>
                </a:solidFill>
                <a:latin typeface="Arial"/>
                <a:cs typeface="Arial"/>
              </a:rPr>
              <a:t>Richiami d’informativa e paragrafi relativi ad altri aspetti nella</a:t>
            </a:r>
          </a:p>
          <a:p>
            <a:pPr defTabSz="914070">
              <a:lnSpc>
                <a:spcPct val="110000"/>
              </a:lnSpc>
              <a:spcBef>
                <a:spcPct val="0"/>
              </a:spcBef>
              <a:spcAft>
                <a:spcPts val="185"/>
              </a:spcAft>
              <a:defRPr/>
            </a:pPr>
            <a:r>
              <a:rPr lang="it-IT" altLang="fr-FR" sz="2000" dirty="0">
                <a:solidFill>
                  <a:srgbClr val="000000"/>
                </a:solidFill>
                <a:latin typeface="Arial"/>
                <a:cs typeface="Arial"/>
              </a:rPr>
              <a:t>relazione del revisore indipendente</a:t>
            </a:r>
          </a:p>
          <a:p>
            <a:pPr defTabSz="914070">
              <a:lnSpc>
                <a:spcPct val="110000"/>
              </a:lnSpc>
              <a:spcBef>
                <a:spcPct val="0"/>
              </a:spcBef>
              <a:spcAft>
                <a:spcPts val="185"/>
              </a:spcAft>
              <a:defRPr/>
            </a:pPr>
            <a:r>
              <a:rPr lang="en-US" altLang="fr-FR" sz="2000" dirty="0">
                <a:solidFill>
                  <a:srgbClr val="000000"/>
                </a:solidFill>
                <a:latin typeface="Arial"/>
                <a:cs typeface="Arial"/>
              </a:rPr>
              <a:t>710 - </a:t>
            </a:r>
            <a:r>
              <a:rPr lang="it-IT" altLang="fr-FR" sz="2000" dirty="0">
                <a:solidFill>
                  <a:srgbClr val="000000"/>
                </a:solidFill>
                <a:latin typeface="Arial"/>
                <a:cs typeface="Arial"/>
              </a:rPr>
              <a:t>Informazioni comparative – Dati corrispondenti e bilancio </a:t>
            </a:r>
          </a:p>
          <a:p>
            <a:pPr defTabSz="914070">
              <a:lnSpc>
                <a:spcPct val="110000"/>
              </a:lnSpc>
              <a:spcBef>
                <a:spcPct val="0"/>
              </a:spcBef>
              <a:spcAft>
                <a:spcPts val="185"/>
              </a:spcAft>
              <a:defRPr/>
            </a:pPr>
            <a:r>
              <a:rPr lang="it-IT" altLang="fr-FR" sz="2000" dirty="0">
                <a:solidFill>
                  <a:srgbClr val="000000"/>
                </a:solidFill>
                <a:latin typeface="Arial"/>
                <a:cs typeface="Arial"/>
              </a:rPr>
              <a:t>comparativo</a:t>
            </a:r>
          </a:p>
          <a:p>
            <a:pPr defTabSz="914070">
              <a:lnSpc>
                <a:spcPct val="110000"/>
              </a:lnSpc>
              <a:spcBef>
                <a:spcPct val="0"/>
              </a:spcBef>
              <a:spcAft>
                <a:spcPts val="185"/>
              </a:spcAft>
              <a:defRPr/>
            </a:pPr>
            <a:r>
              <a:rPr lang="en-US" altLang="fr-FR" sz="2000" dirty="0">
                <a:solidFill>
                  <a:srgbClr val="000000"/>
                </a:solidFill>
                <a:latin typeface="Arial"/>
                <a:cs typeface="Arial"/>
              </a:rPr>
              <a:t>720 - </a:t>
            </a:r>
            <a:r>
              <a:rPr lang="it-IT" altLang="fr-FR" sz="2000" dirty="0">
                <a:solidFill>
                  <a:srgbClr val="000000"/>
                </a:solidFill>
                <a:latin typeface="Arial"/>
                <a:cs typeface="Arial"/>
              </a:rPr>
              <a:t>Le responsabilità del revisore relativamente alle altre informazioni presenti in documenti che contengono il bilancio oggetto di revisione contabile</a:t>
            </a:r>
          </a:p>
          <a:p>
            <a:pPr defTabSz="914070">
              <a:lnSpc>
                <a:spcPct val="110000"/>
              </a:lnSpc>
              <a:spcBef>
                <a:spcPct val="0"/>
              </a:spcBef>
              <a:spcAft>
                <a:spcPts val="185"/>
              </a:spcAft>
              <a:defRPr/>
            </a:pPr>
            <a:r>
              <a:rPr lang="it-IT" altLang="fr-FR" sz="2000" dirty="0">
                <a:solidFill>
                  <a:srgbClr val="000000"/>
                </a:solidFill>
                <a:latin typeface="Arial"/>
                <a:cs typeface="Arial"/>
              </a:rPr>
              <a:t>Sa Italia 720 B - Le responsabilità del soggetto incaricato della revisione legale relativamente alla relazione sulla gestione e ad alcune specifiche informazioni contenute nella relazione sul governo societario e gli assetti proprietari</a:t>
            </a:r>
          </a:p>
          <a:p>
            <a:endParaRPr lang="it-IT" dirty="0">
              <a:solidFill>
                <a:srgbClr val="000000"/>
              </a:solidFill>
              <a:latin typeface="Arial"/>
              <a:cs typeface="Arial"/>
            </a:endParaRPr>
          </a:p>
        </p:txBody>
      </p:sp>
    </p:spTree>
    <p:extLst>
      <p:ext uri="{BB962C8B-B14F-4D97-AF65-F5344CB8AC3E}">
        <p14:creationId xmlns:p14="http://schemas.microsoft.com/office/powerpoint/2010/main" val="42053748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olo 1"/>
          <p:cNvSpPr>
            <a:spLocks noGrp="1"/>
          </p:cNvSpPr>
          <p:nvPr>
            <p:ph type="title"/>
          </p:nvPr>
        </p:nvSpPr>
        <p:spPr>
          <a:xfrm>
            <a:off x="791123" y="173045"/>
            <a:ext cx="7756263" cy="1624406"/>
          </a:xfrm>
        </p:spPr>
        <p:txBody>
          <a:bodyPr>
            <a:normAutofit fontScale="90000"/>
          </a:bodyPr>
          <a:lstStyle/>
          <a:p>
            <a:r>
              <a:rPr lang="it-IT" altLang="it-IT" sz="4400" dirty="0" smtClean="0">
                <a:solidFill>
                  <a:srgbClr val="C00000"/>
                </a:solidFill>
                <a:latin typeface="Arial"/>
                <a:cs typeface="Arial"/>
              </a:rPr>
              <a:t>2.Risposta al rischio</a:t>
            </a:r>
            <a:br>
              <a:rPr lang="it-IT" altLang="it-IT" sz="4400" dirty="0" smtClean="0">
                <a:solidFill>
                  <a:srgbClr val="C00000"/>
                </a:solidFill>
                <a:latin typeface="Arial"/>
                <a:cs typeface="Arial"/>
              </a:rPr>
            </a:br>
            <a:r>
              <a:rPr lang="it-IT" altLang="it-IT" sz="3200" dirty="0" smtClean="0">
                <a:solidFill>
                  <a:srgbClr val="C00000"/>
                </a:solidFill>
                <a:latin typeface="Arial"/>
                <a:cs typeface="Arial"/>
              </a:rPr>
              <a:t>Aggiornamento della strategia </a:t>
            </a:r>
            <a:br>
              <a:rPr lang="it-IT" altLang="it-IT" sz="3200" dirty="0" smtClean="0">
                <a:solidFill>
                  <a:srgbClr val="C00000"/>
                </a:solidFill>
                <a:latin typeface="Arial"/>
                <a:cs typeface="Arial"/>
              </a:rPr>
            </a:br>
            <a:r>
              <a:rPr lang="it-IT" altLang="it-IT" sz="3200" dirty="0" smtClean="0">
                <a:solidFill>
                  <a:srgbClr val="C00000"/>
                </a:solidFill>
                <a:latin typeface="Arial"/>
                <a:cs typeface="Arial"/>
              </a:rPr>
              <a:t>generale di revisione</a:t>
            </a:r>
          </a:p>
        </p:txBody>
      </p:sp>
      <p:pic>
        <p:nvPicPr>
          <p:cNvPr id="118788" name="Segnaposto contenuto 8"/>
          <p:cNvPicPr>
            <a:picLocks noGrp="1" noChangeAspect="1"/>
          </p:cNvPicPr>
          <p:nvPr>
            <p:ph idx="1"/>
          </p:nvPr>
        </p:nvPicPr>
        <p:blipFill rotWithShape="1">
          <a:blip r:embed="rId3">
            <a:extLst>
              <a:ext uri="{28A0092B-C50C-407E-A947-70E740481C1C}">
                <a14:useLocalDpi xmlns:a14="http://schemas.microsoft.com/office/drawing/2010/main" val="0"/>
              </a:ext>
            </a:extLst>
          </a:blip>
          <a:srcRect l="8554" r="1935" b="2956"/>
          <a:stretch/>
        </p:blipFill>
        <p:spPr>
          <a:xfrm>
            <a:off x="28102" y="1832933"/>
            <a:ext cx="9047238" cy="3802208"/>
          </a:xfrm>
        </p:spPr>
      </p:pic>
      <p:sp>
        <p:nvSpPr>
          <p:cNvPr id="2" name="Segnaposto piè di pagina 1"/>
          <p:cNvSpPr>
            <a:spLocks noGrp="1"/>
          </p:cNvSpPr>
          <p:nvPr>
            <p:ph type="ftr" sz="quarter" idx="11"/>
          </p:nvPr>
        </p:nvSpPr>
        <p:spPr>
          <a:xfrm>
            <a:off x="2931762" y="6161442"/>
            <a:ext cx="3777901" cy="559299"/>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118789" name="Rettangolo 1"/>
          <p:cNvSpPr>
            <a:spLocks noChangeArrowheads="1"/>
          </p:cNvSpPr>
          <p:nvPr/>
        </p:nvSpPr>
        <p:spPr bwMode="auto">
          <a:xfrm>
            <a:off x="172085" y="2008282"/>
            <a:ext cx="8835874" cy="1548114"/>
          </a:xfrm>
          <a:prstGeom prst="rect">
            <a:avLst/>
          </a:prstGeom>
          <a:noFill/>
          <a:ln w="76200" algn="ctr">
            <a:solidFill>
              <a:srgbClr val="ED1A3B"/>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
        <p:nvSpPr>
          <p:cNvPr id="118790" name="Ovale 2"/>
          <p:cNvSpPr>
            <a:spLocks noChangeArrowheads="1"/>
          </p:cNvSpPr>
          <p:nvPr/>
        </p:nvSpPr>
        <p:spPr bwMode="auto">
          <a:xfrm>
            <a:off x="6096001" y="2136559"/>
            <a:ext cx="2854476" cy="689351"/>
          </a:xfrm>
          <a:prstGeom prst="ellipse">
            <a:avLst/>
          </a:prstGeom>
          <a:noFill/>
          <a:ln w="57150" algn="ctr">
            <a:solidFill>
              <a:srgbClr val="FFFF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Tree>
    <p:extLst>
      <p:ext uri="{BB962C8B-B14F-4D97-AF65-F5344CB8AC3E}">
        <p14:creationId xmlns:p14="http://schemas.microsoft.com/office/powerpoint/2010/main" val="1970637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olo 1"/>
          <p:cNvSpPr>
            <a:spLocks noGrp="1"/>
          </p:cNvSpPr>
          <p:nvPr>
            <p:ph type="title"/>
          </p:nvPr>
        </p:nvSpPr>
        <p:spPr>
          <a:xfrm>
            <a:off x="688491" y="229810"/>
            <a:ext cx="7312510" cy="1394596"/>
          </a:xfrm>
        </p:spPr>
        <p:txBody>
          <a:bodyPr/>
          <a:lstStyle/>
          <a:p>
            <a:pPr algn="ctr"/>
            <a:r>
              <a:rPr lang="it-IT" altLang="it-IT" sz="4000" dirty="0" smtClean="0">
                <a:solidFill>
                  <a:srgbClr val="C00000"/>
                </a:solidFill>
                <a:latin typeface="Arial"/>
                <a:cs typeface="Arial"/>
              </a:rPr>
              <a:t>Aggiornamento della strategia generale di revisione</a:t>
            </a:r>
          </a:p>
        </p:txBody>
      </p:sp>
      <p:sp>
        <p:nvSpPr>
          <p:cNvPr id="120835" name="Segnaposto contenuto 2"/>
          <p:cNvSpPr>
            <a:spLocks noGrp="1"/>
          </p:cNvSpPr>
          <p:nvPr>
            <p:ph idx="1"/>
          </p:nvPr>
        </p:nvSpPr>
        <p:spPr>
          <a:xfrm>
            <a:off x="242773" y="1624406"/>
            <a:ext cx="8569325" cy="4632477"/>
          </a:xfrm>
        </p:spPr>
        <p:txBody>
          <a:bodyPr>
            <a:normAutofit fontScale="85000" lnSpcReduction="20000"/>
          </a:bodyPr>
          <a:lstStyle/>
          <a:p>
            <a:pPr marL="0" indent="0">
              <a:lnSpc>
                <a:spcPct val="120000"/>
              </a:lnSpc>
            </a:pPr>
            <a:r>
              <a:rPr lang="it-IT" altLang="it-IT" b="0" dirty="0" smtClean="0">
                <a:solidFill>
                  <a:srgbClr val="786860"/>
                </a:solidFill>
              </a:rPr>
              <a:t> </a:t>
            </a:r>
            <a:r>
              <a:rPr lang="it-IT" altLang="it-IT" b="0" dirty="0" smtClean="0">
                <a:solidFill>
                  <a:srgbClr val="000000"/>
                </a:solidFill>
                <a:latin typeface="Arial"/>
                <a:cs typeface="Arial"/>
              </a:rPr>
              <a:t>Il revisore aggiorna e modifica la strategia generale e il correlato piano di revisione secondo quanto necessario nel corso dello svolgimento della revisione. </a:t>
            </a:r>
          </a:p>
          <a:p>
            <a:pPr marL="0" indent="0">
              <a:lnSpc>
                <a:spcPct val="120000"/>
              </a:lnSpc>
            </a:pPr>
            <a:r>
              <a:rPr lang="it-IT" altLang="it-IT" b="0" i="1" dirty="0" smtClean="0">
                <a:solidFill>
                  <a:srgbClr val="000000"/>
                </a:solidFill>
                <a:latin typeface="Arial"/>
                <a:cs typeface="Arial"/>
              </a:rPr>
              <a:t> “A causa di eventi inattesi, o di cambiamenti nelle condizioni, o di elementi probativi acquisiti dai risultati delle procedure di revisione, il revisore può avere la necessità di modificare la strategia generale di revisione e il piano di revisione e, quindi, la natura, la tempistica e l’estensione delle procedure di revisione conseguenti pianificate, sulla base della riconsiderazione dei rischi identificati e valutati. Ciò si può verificare nel caso in cui il revisore venga a conoscenza di informazioni che divergono significativamente da quelle disponibili all’epoca della pianificazione delle procedure di revisione. Ad esempio, gli elementi probativi acquisiti svolgendo le procedure di validità possono contraddire gli elementi probativi acquisiti attraverso le procedure di conformità»</a:t>
            </a:r>
            <a:endParaRPr lang="it-IT" altLang="it-IT" b="0" dirty="0" smtClean="0">
              <a:solidFill>
                <a:srgbClr val="000000"/>
              </a:solidFill>
              <a:latin typeface="Arial"/>
              <a:cs typeface="Arial"/>
            </a:endParaRPr>
          </a:p>
        </p:txBody>
      </p:sp>
      <p:sp>
        <p:nvSpPr>
          <p:cNvPr id="2" name="Segnaposto piè di pagina 1"/>
          <p:cNvSpPr>
            <a:spLocks noGrp="1"/>
          </p:cNvSpPr>
          <p:nvPr>
            <p:ph type="ftr" sz="quarter" idx="11"/>
          </p:nvPr>
        </p:nvSpPr>
        <p:spPr>
          <a:xfrm>
            <a:off x="2899397" y="6299468"/>
            <a:ext cx="3737684"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3587809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olo 1"/>
          <p:cNvSpPr>
            <a:spLocks noGrp="1"/>
          </p:cNvSpPr>
          <p:nvPr>
            <p:ph type="title"/>
          </p:nvPr>
        </p:nvSpPr>
        <p:spPr>
          <a:xfrm>
            <a:off x="579632" y="207298"/>
            <a:ext cx="7756263" cy="1437653"/>
          </a:xfrm>
        </p:spPr>
        <p:txBody>
          <a:bodyPr/>
          <a:lstStyle/>
          <a:p>
            <a:pPr algn="ctr"/>
            <a:r>
              <a:rPr lang="it-IT" altLang="it-IT" sz="4000" dirty="0" smtClean="0">
                <a:solidFill>
                  <a:srgbClr val="C00000"/>
                </a:solidFill>
                <a:latin typeface="Arial"/>
                <a:cs typeface="Arial"/>
              </a:rPr>
              <a:t>2.Risposta al rischio</a:t>
            </a:r>
            <a:r>
              <a:rPr lang="it-IT" altLang="it-IT" dirty="0" smtClean="0">
                <a:solidFill>
                  <a:srgbClr val="C00000"/>
                </a:solidFill>
                <a:latin typeface="Arial"/>
                <a:cs typeface="Arial"/>
              </a:rPr>
              <a:t/>
            </a:r>
            <a:br>
              <a:rPr lang="it-IT" altLang="it-IT" dirty="0" smtClean="0">
                <a:solidFill>
                  <a:srgbClr val="C00000"/>
                </a:solidFill>
                <a:latin typeface="Arial"/>
                <a:cs typeface="Arial"/>
              </a:rPr>
            </a:br>
            <a:r>
              <a:rPr lang="it-IT" altLang="it-IT" sz="3200" dirty="0" smtClean="0">
                <a:solidFill>
                  <a:srgbClr val="C00000"/>
                </a:solidFill>
                <a:latin typeface="Arial"/>
                <a:cs typeface="Arial"/>
              </a:rPr>
              <a:t>Risposte generali di revisione</a:t>
            </a:r>
          </a:p>
        </p:txBody>
      </p:sp>
      <p:pic>
        <p:nvPicPr>
          <p:cNvPr id="121860" name="Segnaposto contenuto 8"/>
          <p:cNvPicPr>
            <a:picLocks noGrp="1" noChangeAspect="1"/>
          </p:cNvPicPr>
          <p:nvPr>
            <p:ph idx="1"/>
          </p:nvPr>
        </p:nvPicPr>
        <p:blipFill rotWithShape="1">
          <a:blip r:embed="rId3">
            <a:extLst>
              <a:ext uri="{28A0092B-C50C-407E-A947-70E740481C1C}">
                <a14:useLocalDpi xmlns:a14="http://schemas.microsoft.com/office/drawing/2010/main" val="0"/>
              </a:ext>
            </a:extLst>
          </a:blip>
          <a:srcRect l="8413" r="1712"/>
          <a:stretch/>
        </p:blipFill>
        <p:spPr>
          <a:xfrm>
            <a:off x="0" y="1655215"/>
            <a:ext cx="9081418" cy="4289880"/>
          </a:xfrm>
        </p:spPr>
      </p:pic>
      <p:sp>
        <p:nvSpPr>
          <p:cNvPr id="2" name="Segnaposto piè di pagina 1"/>
          <p:cNvSpPr>
            <a:spLocks noGrp="1"/>
          </p:cNvSpPr>
          <p:nvPr>
            <p:ph type="ftr" sz="quarter" idx="11"/>
          </p:nvPr>
        </p:nvSpPr>
        <p:spPr>
          <a:xfrm>
            <a:off x="3124199" y="6304328"/>
            <a:ext cx="3226269"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121861" name="Rettangolo 1"/>
          <p:cNvSpPr>
            <a:spLocks noChangeArrowheads="1"/>
          </p:cNvSpPr>
          <p:nvPr/>
        </p:nvSpPr>
        <p:spPr bwMode="auto">
          <a:xfrm>
            <a:off x="280262" y="1835221"/>
            <a:ext cx="8727697" cy="1855788"/>
          </a:xfrm>
          <a:prstGeom prst="rect">
            <a:avLst/>
          </a:prstGeom>
          <a:noFill/>
          <a:ln w="76200" algn="ctr">
            <a:solidFill>
              <a:srgbClr val="ED1A3B"/>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
        <p:nvSpPr>
          <p:cNvPr id="121862" name="Ovale 2"/>
          <p:cNvSpPr>
            <a:spLocks noChangeArrowheads="1"/>
          </p:cNvSpPr>
          <p:nvPr/>
        </p:nvSpPr>
        <p:spPr bwMode="auto">
          <a:xfrm>
            <a:off x="6120191" y="2566050"/>
            <a:ext cx="2866570" cy="495905"/>
          </a:xfrm>
          <a:prstGeom prst="ellipse">
            <a:avLst/>
          </a:prstGeom>
          <a:noFill/>
          <a:ln w="57150" algn="ctr">
            <a:solidFill>
              <a:srgbClr val="FFFF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Tree>
    <p:extLst>
      <p:ext uri="{BB962C8B-B14F-4D97-AF65-F5344CB8AC3E}">
        <p14:creationId xmlns:p14="http://schemas.microsoft.com/office/powerpoint/2010/main" val="4031678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olo 1"/>
          <p:cNvSpPr>
            <a:spLocks noGrp="1"/>
          </p:cNvSpPr>
          <p:nvPr>
            <p:ph type="title"/>
          </p:nvPr>
        </p:nvSpPr>
        <p:spPr>
          <a:xfrm>
            <a:off x="287338" y="108857"/>
            <a:ext cx="8569325" cy="1028095"/>
          </a:xfrm>
        </p:spPr>
        <p:txBody>
          <a:bodyPr/>
          <a:lstStyle/>
          <a:p>
            <a:pPr algn="ctr"/>
            <a:r>
              <a:rPr lang="it-IT" altLang="it-IT" sz="4000" dirty="0" smtClean="0">
                <a:solidFill>
                  <a:srgbClr val="C00000"/>
                </a:solidFill>
                <a:latin typeface="Arial"/>
                <a:cs typeface="Arial"/>
              </a:rPr>
              <a:t>Risposte generali</a:t>
            </a:r>
          </a:p>
        </p:txBody>
      </p:sp>
      <p:sp>
        <p:nvSpPr>
          <p:cNvPr id="3" name="Segnaposto contenuto 2"/>
          <p:cNvSpPr>
            <a:spLocks noGrp="1"/>
          </p:cNvSpPr>
          <p:nvPr>
            <p:ph idx="1"/>
          </p:nvPr>
        </p:nvSpPr>
        <p:spPr>
          <a:xfrm>
            <a:off x="287338" y="773739"/>
            <a:ext cx="8569325" cy="2574286"/>
          </a:xfrm>
        </p:spPr>
        <p:txBody>
          <a:bodyPr/>
          <a:lstStyle/>
          <a:p>
            <a:pPr marL="36000" indent="0">
              <a:lnSpc>
                <a:spcPct val="200000"/>
              </a:lnSpc>
              <a:spcBef>
                <a:spcPts val="600"/>
              </a:spcBef>
              <a:defRPr/>
            </a:pPr>
            <a:r>
              <a:rPr lang="it-IT" b="0" dirty="0" smtClean="0">
                <a:solidFill>
                  <a:srgbClr val="786860"/>
                </a:solidFill>
              </a:rPr>
              <a:t> </a:t>
            </a:r>
            <a:r>
              <a:rPr lang="it-IT" b="0" dirty="0" smtClean="0">
                <a:solidFill>
                  <a:srgbClr val="000000"/>
                </a:solidFill>
                <a:latin typeface="Arial"/>
                <a:cs typeface="Arial"/>
              </a:rPr>
              <a:t>Le </a:t>
            </a:r>
            <a:r>
              <a:rPr lang="it-IT" b="0" dirty="0">
                <a:solidFill>
                  <a:srgbClr val="000000"/>
                </a:solidFill>
                <a:latin typeface="Arial"/>
                <a:cs typeface="Arial"/>
              </a:rPr>
              <a:t>risposte generali di revisione per far fronte ai </a:t>
            </a:r>
            <a:r>
              <a:rPr lang="it-IT" b="0" dirty="0" smtClean="0">
                <a:solidFill>
                  <a:srgbClr val="000000"/>
                </a:solidFill>
                <a:latin typeface="Arial"/>
                <a:cs typeface="Arial"/>
              </a:rPr>
              <a:t>rischi</a:t>
            </a:r>
            <a:endParaRPr lang="it-IT" dirty="0">
              <a:solidFill>
                <a:srgbClr val="000000"/>
              </a:solidFill>
              <a:latin typeface="Arial"/>
              <a:cs typeface="Arial"/>
            </a:endParaRPr>
          </a:p>
          <a:p>
            <a:pPr marL="36000" indent="0">
              <a:lnSpc>
                <a:spcPct val="150000"/>
              </a:lnSpc>
              <a:spcBef>
                <a:spcPts val="600"/>
              </a:spcBef>
              <a:buNone/>
              <a:defRPr/>
            </a:pPr>
            <a:r>
              <a:rPr lang="it-IT" b="0" dirty="0" smtClean="0">
                <a:solidFill>
                  <a:srgbClr val="000000"/>
                </a:solidFill>
                <a:latin typeface="Arial"/>
                <a:cs typeface="Arial"/>
              </a:rPr>
              <a:t>identificati </a:t>
            </a:r>
            <a:r>
              <a:rPr lang="it-IT" b="0" dirty="0">
                <a:solidFill>
                  <a:srgbClr val="000000"/>
                </a:solidFill>
                <a:latin typeface="Arial"/>
                <a:cs typeface="Arial"/>
              </a:rPr>
              <a:t>e valutati di errori significativi a livello di bilancio possono includere:</a:t>
            </a:r>
          </a:p>
          <a:p>
            <a:pPr>
              <a:defRPr/>
            </a:pPr>
            <a:endParaRPr lang="it-IT" dirty="0"/>
          </a:p>
        </p:txBody>
      </p:sp>
      <p:sp>
        <p:nvSpPr>
          <p:cNvPr id="2" name="Segnaposto piè di pagina 1"/>
          <p:cNvSpPr>
            <a:spLocks noGrp="1"/>
          </p:cNvSpPr>
          <p:nvPr>
            <p:ph type="ftr" sz="quarter" idx="11"/>
          </p:nvPr>
        </p:nvSpPr>
        <p:spPr>
          <a:xfrm>
            <a:off x="3124199" y="6275161"/>
            <a:ext cx="3388409" cy="478844"/>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graphicFrame>
        <p:nvGraphicFramePr>
          <p:cNvPr id="8" name="Diagramma 7"/>
          <p:cNvGraphicFramePr/>
          <p:nvPr>
            <p:extLst>
              <p:ext uri="{D42A27DB-BD31-4B8C-83A1-F6EECF244321}">
                <p14:modId xmlns:p14="http://schemas.microsoft.com/office/powerpoint/2010/main" val="98993806"/>
              </p:ext>
            </p:extLst>
          </p:nvPr>
        </p:nvGraphicFramePr>
        <p:xfrm>
          <a:off x="761267" y="2282915"/>
          <a:ext cx="7822201"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8182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olo 1"/>
          <p:cNvSpPr>
            <a:spLocks noGrp="1"/>
          </p:cNvSpPr>
          <p:nvPr>
            <p:ph type="title"/>
          </p:nvPr>
        </p:nvSpPr>
        <p:spPr>
          <a:xfrm>
            <a:off x="762000" y="-110058"/>
            <a:ext cx="6781800" cy="1600200"/>
          </a:xfrm>
        </p:spPr>
        <p:txBody>
          <a:bodyPr/>
          <a:lstStyle/>
          <a:p>
            <a:pPr algn="ctr"/>
            <a:r>
              <a:rPr lang="it-IT" altLang="it-IT" sz="4000" dirty="0" smtClean="0">
                <a:solidFill>
                  <a:srgbClr val="C00000"/>
                </a:solidFill>
                <a:latin typeface="Arial"/>
                <a:cs typeface="Arial"/>
              </a:rPr>
              <a:t>2.RISPOSTA AL RISCHIO</a:t>
            </a:r>
            <a:br>
              <a:rPr lang="it-IT" altLang="it-IT" sz="4000" dirty="0" smtClean="0">
                <a:solidFill>
                  <a:srgbClr val="C00000"/>
                </a:solidFill>
                <a:latin typeface="Arial"/>
                <a:cs typeface="Arial"/>
              </a:rPr>
            </a:br>
            <a:r>
              <a:rPr lang="it-IT" altLang="it-IT" sz="3200" dirty="0" smtClean="0">
                <a:solidFill>
                  <a:srgbClr val="C00000"/>
                </a:solidFill>
                <a:latin typeface="Arial"/>
                <a:cs typeface="Arial"/>
              </a:rPr>
              <a:t>Piano di revisione dettagliato</a:t>
            </a:r>
          </a:p>
        </p:txBody>
      </p:sp>
      <p:pic>
        <p:nvPicPr>
          <p:cNvPr id="125955"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015" y="2399436"/>
            <a:ext cx="8663078" cy="2215732"/>
          </a:xfrm>
        </p:spPr>
      </p:pic>
      <p:sp>
        <p:nvSpPr>
          <p:cNvPr id="2" name="Segnaposto piè di pagina 1"/>
          <p:cNvSpPr>
            <a:spLocks noGrp="1"/>
          </p:cNvSpPr>
          <p:nvPr>
            <p:ph type="ftr" sz="quarter" idx="11"/>
          </p:nvPr>
        </p:nvSpPr>
        <p:spPr>
          <a:xfrm>
            <a:off x="2719787" y="6344004"/>
            <a:ext cx="3549611"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125957" name="Rettangolo 6"/>
          <p:cNvSpPr>
            <a:spLocks noChangeArrowheads="1"/>
          </p:cNvSpPr>
          <p:nvPr/>
        </p:nvSpPr>
        <p:spPr bwMode="auto">
          <a:xfrm>
            <a:off x="193525" y="2379377"/>
            <a:ext cx="8844568" cy="2376487"/>
          </a:xfrm>
          <a:prstGeom prst="rect">
            <a:avLst/>
          </a:prstGeom>
          <a:noFill/>
          <a:ln w="76200" algn="ctr">
            <a:solidFill>
              <a:srgbClr val="ED1A3B"/>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
        <p:nvSpPr>
          <p:cNvPr id="125958" name="Ovale 7"/>
          <p:cNvSpPr>
            <a:spLocks noChangeArrowheads="1"/>
          </p:cNvSpPr>
          <p:nvPr/>
        </p:nvSpPr>
        <p:spPr bwMode="auto">
          <a:xfrm>
            <a:off x="5643338" y="3188054"/>
            <a:ext cx="2808372" cy="447525"/>
          </a:xfrm>
          <a:prstGeom prst="ellipse">
            <a:avLst/>
          </a:prstGeom>
          <a:noFill/>
          <a:ln w="57150" algn="ctr">
            <a:solidFill>
              <a:srgbClr val="FFFF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Tree>
    <p:extLst>
      <p:ext uri="{BB962C8B-B14F-4D97-AF65-F5344CB8AC3E}">
        <p14:creationId xmlns:p14="http://schemas.microsoft.com/office/powerpoint/2010/main" val="3167940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olo 1"/>
          <p:cNvSpPr>
            <a:spLocks noGrp="1"/>
          </p:cNvSpPr>
          <p:nvPr>
            <p:ph type="title"/>
          </p:nvPr>
        </p:nvSpPr>
        <p:spPr>
          <a:xfrm>
            <a:off x="688490" y="157238"/>
            <a:ext cx="7756263" cy="1467168"/>
          </a:xfrm>
        </p:spPr>
        <p:txBody>
          <a:bodyPr/>
          <a:lstStyle/>
          <a:p>
            <a:pPr algn="ctr"/>
            <a:r>
              <a:rPr lang="it-IT" altLang="it-IT" sz="4000" dirty="0" smtClean="0">
                <a:solidFill>
                  <a:srgbClr val="C00000"/>
                </a:solidFill>
                <a:latin typeface="Arial"/>
                <a:cs typeface="Arial"/>
              </a:rPr>
              <a:t>Piano di revisione dettagliato-</a:t>
            </a:r>
            <a:br>
              <a:rPr lang="it-IT" altLang="it-IT" sz="4000" dirty="0" smtClean="0">
                <a:solidFill>
                  <a:srgbClr val="C00000"/>
                </a:solidFill>
                <a:latin typeface="Arial"/>
                <a:cs typeface="Arial"/>
              </a:rPr>
            </a:br>
            <a:r>
              <a:rPr lang="it-IT" altLang="it-IT" sz="4000" dirty="0" smtClean="0">
                <a:solidFill>
                  <a:srgbClr val="C00000"/>
                </a:solidFill>
                <a:latin typeface="Arial"/>
                <a:cs typeface="Arial"/>
              </a:rPr>
              <a:t>Procedure di revisione</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931915196"/>
              </p:ext>
            </p:extLst>
          </p:nvPr>
        </p:nvGraphicFramePr>
        <p:xfrm>
          <a:off x="688490" y="2582565"/>
          <a:ext cx="7747000"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piè di pagina 1"/>
          <p:cNvSpPr>
            <a:spLocks noGrp="1"/>
          </p:cNvSpPr>
          <p:nvPr>
            <p:ph type="ftr" sz="quarter" idx="11"/>
          </p:nvPr>
        </p:nvSpPr>
        <p:spPr>
          <a:xfrm>
            <a:off x="2488861" y="6278265"/>
            <a:ext cx="3975023"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126981" name="CasellaDiTesto 6"/>
          <p:cNvSpPr txBox="1">
            <a:spLocks noChangeArrowheads="1"/>
          </p:cNvSpPr>
          <p:nvPr/>
        </p:nvSpPr>
        <p:spPr bwMode="auto">
          <a:xfrm>
            <a:off x="504825" y="2120900"/>
            <a:ext cx="36559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it-IT" altLang="it-IT" sz="2200" dirty="0">
                <a:solidFill>
                  <a:srgbClr val="000000"/>
                </a:solidFill>
                <a:latin typeface="Arial"/>
                <a:cs typeface="Arial"/>
              </a:rPr>
              <a:t>Procedure di conformità</a:t>
            </a:r>
          </a:p>
        </p:txBody>
      </p:sp>
      <p:sp>
        <p:nvSpPr>
          <p:cNvPr id="126982" name="CasellaDiTesto 7"/>
          <p:cNvSpPr txBox="1">
            <a:spLocks noChangeArrowheads="1"/>
          </p:cNvSpPr>
          <p:nvPr/>
        </p:nvSpPr>
        <p:spPr bwMode="auto">
          <a:xfrm>
            <a:off x="5080000" y="2120900"/>
            <a:ext cx="35512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it-IT" altLang="it-IT" sz="2200" dirty="0">
                <a:solidFill>
                  <a:srgbClr val="000000"/>
                </a:solidFill>
                <a:latin typeface="Arial"/>
                <a:cs typeface="Arial"/>
              </a:rPr>
              <a:t>Procedure di validità</a:t>
            </a:r>
          </a:p>
        </p:txBody>
      </p:sp>
    </p:spTree>
    <p:extLst>
      <p:ext uri="{BB962C8B-B14F-4D97-AF65-F5344CB8AC3E}">
        <p14:creationId xmlns:p14="http://schemas.microsoft.com/office/powerpoint/2010/main" val="4009462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olo 1"/>
          <p:cNvSpPr>
            <a:spLocks noGrp="1"/>
          </p:cNvSpPr>
          <p:nvPr>
            <p:ph type="title"/>
          </p:nvPr>
        </p:nvSpPr>
        <p:spPr>
          <a:xfrm>
            <a:off x="300963" y="0"/>
            <a:ext cx="7989839" cy="1708914"/>
          </a:xfrm>
        </p:spPr>
        <p:txBody>
          <a:bodyPr>
            <a:normAutofit fontScale="90000"/>
          </a:bodyPr>
          <a:lstStyle/>
          <a:p>
            <a:pPr marL="342900" indent="-342900" algn="ctr"/>
            <a:r>
              <a:rPr lang="it-IT" altLang="it-IT" sz="4000" dirty="0" smtClean="0">
                <a:solidFill>
                  <a:srgbClr val="C00000"/>
                </a:solidFill>
                <a:latin typeface="Arial"/>
                <a:cs typeface="Arial"/>
              </a:rPr>
              <a:t>Elementi probativi e valutazione della loro sufficienza e dell’appropriatezza</a:t>
            </a:r>
          </a:p>
        </p:txBody>
      </p:sp>
      <p:sp>
        <p:nvSpPr>
          <p:cNvPr id="3" name="Segnaposto contenuto 2"/>
          <p:cNvSpPr>
            <a:spLocks noGrp="1"/>
          </p:cNvSpPr>
          <p:nvPr>
            <p:ph idx="1"/>
          </p:nvPr>
        </p:nvSpPr>
        <p:spPr>
          <a:xfrm>
            <a:off x="699247" y="1825033"/>
            <a:ext cx="7745505" cy="4343558"/>
          </a:xfrm>
        </p:spPr>
        <p:txBody>
          <a:bodyPr>
            <a:normAutofit fontScale="92500" lnSpcReduction="10000"/>
          </a:bodyPr>
          <a:lstStyle/>
          <a:p>
            <a:pPr>
              <a:defRPr/>
            </a:pPr>
            <a:r>
              <a:rPr lang="it-IT" b="0" dirty="0">
                <a:solidFill>
                  <a:srgbClr val="000000"/>
                </a:solidFill>
                <a:latin typeface="Arial"/>
                <a:cs typeface="Arial"/>
              </a:rPr>
              <a:t>Gli elementi probativi sono acquisiti mediante lo svolgimento di</a:t>
            </a:r>
            <a:r>
              <a:rPr lang="it-IT" b="0" dirty="0" smtClean="0">
                <a:solidFill>
                  <a:srgbClr val="000000"/>
                </a:solidFill>
                <a:latin typeface="Arial"/>
                <a:cs typeface="Arial"/>
              </a:rPr>
              <a:t>:</a:t>
            </a:r>
          </a:p>
          <a:p>
            <a:pPr>
              <a:defRPr/>
            </a:pPr>
            <a:endParaRPr lang="it-IT" b="0" dirty="0">
              <a:solidFill>
                <a:srgbClr val="000000"/>
              </a:solidFill>
              <a:latin typeface="Arial"/>
              <a:cs typeface="Arial"/>
            </a:endParaRPr>
          </a:p>
          <a:p>
            <a:pPr>
              <a:buFont typeface="Arial" panose="020B0604020202020204" pitchFamily="34" charset="0"/>
              <a:buChar char="•"/>
              <a:defRPr/>
            </a:pPr>
            <a:r>
              <a:rPr lang="it-IT" b="0" dirty="0">
                <a:solidFill>
                  <a:srgbClr val="000000"/>
                </a:solidFill>
                <a:latin typeface="Arial"/>
                <a:cs typeface="Arial"/>
              </a:rPr>
              <a:t>procedure di valutazione del </a:t>
            </a:r>
            <a:r>
              <a:rPr lang="it-IT" b="0" dirty="0" smtClean="0">
                <a:solidFill>
                  <a:srgbClr val="000000"/>
                </a:solidFill>
                <a:latin typeface="Arial"/>
                <a:cs typeface="Arial"/>
              </a:rPr>
              <a:t>rischio,</a:t>
            </a:r>
          </a:p>
          <a:p>
            <a:pPr marL="0" indent="0">
              <a:defRPr/>
            </a:pPr>
            <a:endParaRPr lang="it-IT" b="0" dirty="0">
              <a:solidFill>
                <a:srgbClr val="000000"/>
              </a:solidFill>
              <a:latin typeface="Arial"/>
              <a:cs typeface="Arial"/>
            </a:endParaRPr>
          </a:p>
          <a:p>
            <a:pPr>
              <a:buFont typeface="Arial" panose="020B0604020202020204" pitchFamily="34" charset="0"/>
              <a:buChar char="•"/>
              <a:defRPr/>
            </a:pPr>
            <a:r>
              <a:rPr lang="it-IT" b="0" dirty="0">
                <a:solidFill>
                  <a:srgbClr val="000000"/>
                </a:solidFill>
                <a:latin typeface="Arial"/>
                <a:cs typeface="Arial"/>
              </a:rPr>
              <a:t>procedure di revisione conseguenti, che comprendono</a:t>
            </a:r>
            <a:r>
              <a:rPr lang="it-IT" b="0" dirty="0" smtClean="0">
                <a:solidFill>
                  <a:srgbClr val="000000"/>
                </a:solidFill>
                <a:latin typeface="Arial"/>
                <a:cs typeface="Arial"/>
              </a:rPr>
              <a:t>:</a:t>
            </a:r>
          </a:p>
          <a:p>
            <a:pPr>
              <a:buFont typeface="Arial" panose="020B0604020202020204" pitchFamily="34" charset="0"/>
              <a:buChar char="•"/>
              <a:defRPr/>
            </a:pPr>
            <a:endParaRPr lang="it-IT" b="0" dirty="0">
              <a:solidFill>
                <a:srgbClr val="786860"/>
              </a:solidFill>
              <a:latin typeface="Arial"/>
              <a:cs typeface="Arial"/>
            </a:endParaRPr>
          </a:p>
          <a:p>
            <a:pPr marL="879475" lvl="3" indent="-342900">
              <a:buFont typeface="Wingdings" panose="05000000000000000000" pitchFamily="2" charset="2"/>
              <a:buChar char="Ø"/>
              <a:defRPr/>
            </a:pPr>
            <a:r>
              <a:rPr lang="it-IT" sz="2400" dirty="0">
                <a:solidFill>
                  <a:srgbClr val="000000"/>
                </a:solidFill>
                <a:latin typeface="Arial"/>
                <a:cs typeface="Arial"/>
              </a:rPr>
              <a:t>procedure di conformità, laddove richieste dai principi di revisione o qualora il revisore abbia scelto di svolgerle;</a:t>
            </a:r>
          </a:p>
          <a:p>
            <a:pPr marL="536575" lvl="3" indent="0">
              <a:buNone/>
              <a:defRPr/>
            </a:pPr>
            <a:endParaRPr lang="it-IT" sz="2400" dirty="0">
              <a:solidFill>
                <a:srgbClr val="000000"/>
              </a:solidFill>
              <a:latin typeface="Arial"/>
              <a:cs typeface="Arial"/>
            </a:endParaRPr>
          </a:p>
          <a:p>
            <a:pPr marL="879475" lvl="3" indent="-342900">
              <a:buFont typeface="Wingdings" panose="05000000000000000000" pitchFamily="2" charset="2"/>
              <a:buChar char="Ø"/>
              <a:defRPr/>
            </a:pPr>
            <a:r>
              <a:rPr lang="it-IT" sz="2400" dirty="0">
                <a:solidFill>
                  <a:srgbClr val="000000"/>
                </a:solidFill>
                <a:latin typeface="Arial"/>
                <a:cs typeface="Arial"/>
              </a:rPr>
              <a:t>procedure di validità.</a:t>
            </a:r>
          </a:p>
          <a:p>
            <a:pPr>
              <a:defRPr/>
            </a:pPr>
            <a:endParaRPr lang="it-IT" dirty="0"/>
          </a:p>
        </p:txBody>
      </p:sp>
      <p:sp>
        <p:nvSpPr>
          <p:cNvPr id="2" name="Segnaposto piè di pagina 1"/>
          <p:cNvSpPr>
            <a:spLocks noGrp="1"/>
          </p:cNvSpPr>
          <p:nvPr>
            <p:ph type="ftr" sz="quarter" idx="11"/>
          </p:nvPr>
        </p:nvSpPr>
        <p:spPr>
          <a:xfrm>
            <a:off x="2918933" y="6344004"/>
            <a:ext cx="3212758"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119030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olo 1"/>
          <p:cNvSpPr>
            <a:spLocks noGrp="1"/>
          </p:cNvSpPr>
          <p:nvPr>
            <p:ph type="title"/>
          </p:nvPr>
        </p:nvSpPr>
        <p:spPr>
          <a:xfrm>
            <a:off x="203539" y="-341778"/>
            <a:ext cx="8569325" cy="1270000"/>
          </a:xfrm>
        </p:spPr>
        <p:txBody>
          <a:bodyPr/>
          <a:lstStyle/>
          <a:p>
            <a:pPr algn="ctr"/>
            <a:r>
              <a:rPr lang="it-IT" altLang="it-IT" sz="4000" dirty="0" smtClean="0">
                <a:solidFill>
                  <a:srgbClr val="C00000"/>
                </a:solidFill>
                <a:latin typeface="Arial"/>
                <a:cs typeface="Arial"/>
              </a:rPr>
              <a:t>Asserzioni</a:t>
            </a:r>
          </a:p>
        </p:txBody>
      </p:sp>
      <p:sp>
        <p:nvSpPr>
          <p:cNvPr id="3" name="Segnaposto contenuto 2"/>
          <p:cNvSpPr>
            <a:spLocks noGrp="1"/>
          </p:cNvSpPr>
          <p:nvPr>
            <p:ph idx="1"/>
          </p:nvPr>
        </p:nvSpPr>
        <p:spPr>
          <a:xfrm>
            <a:off x="438634" y="399067"/>
            <a:ext cx="8569325" cy="5527323"/>
          </a:xfrm>
        </p:spPr>
        <p:txBody>
          <a:bodyPr/>
          <a:lstStyle/>
          <a:p>
            <a:pPr marL="0" indent="0">
              <a:buNone/>
              <a:defRPr/>
            </a:pPr>
            <a:endParaRPr lang="it-IT" b="0" dirty="0" smtClean="0">
              <a:solidFill>
                <a:srgbClr val="786860"/>
              </a:solidFill>
            </a:endParaRPr>
          </a:p>
          <a:p>
            <a:pPr marL="0" indent="0" algn="ctr">
              <a:buNone/>
              <a:defRPr/>
            </a:pPr>
            <a:r>
              <a:rPr lang="it-IT" sz="2800" b="0" dirty="0" smtClean="0">
                <a:solidFill>
                  <a:srgbClr val="000000"/>
                </a:solidFill>
                <a:latin typeface="Arial"/>
                <a:cs typeface="Arial"/>
              </a:rPr>
              <a:t>Il </a:t>
            </a:r>
            <a:r>
              <a:rPr lang="it-IT" sz="2800" b="0" dirty="0">
                <a:solidFill>
                  <a:srgbClr val="000000"/>
                </a:solidFill>
                <a:latin typeface="Arial"/>
                <a:cs typeface="Arial"/>
              </a:rPr>
              <a:t>principio di revisione internazionale (ISA Italia) n. 315, </a:t>
            </a:r>
            <a:endParaRPr lang="it-IT" sz="2800" b="0" dirty="0" smtClean="0">
              <a:solidFill>
                <a:srgbClr val="000000"/>
              </a:solidFill>
              <a:latin typeface="Arial"/>
              <a:cs typeface="Arial"/>
            </a:endParaRPr>
          </a:p>
          <a:p>
            <a:pPr marL="0" indent="0" algn="ctr">
              <a:buNone/>
              <a:defRPr/>
            </a:pPr>
            <a:r>
              <a:rPr lang="it-IT" sz="2800" b="0" dirty="0" smtClean="0">
                <a:solidFill>
                  <a:srgbClr val="000000"/>
                </a:solidFill>
                <a:latin typeface="Arial"/>
                <a:cs typeface="Arial"/>
              </a:rPr>
              <a:t> “</a:t>
            </a:r>
            <a:r>
              <a:rPr lang="it-IT" sz="2800" b="0" i="1" dirty="0">
                <a:solidFill>
                  <a:srgbClr val="000000"/>
                </a:solidFill>
                <a:latin typeface="Arial"/>
                <a:cs typeface="Arial"/>
              </a:rPr>
              <a:t>L’identificazione e la valutazione dei rischi di errori significativi mediante la comprensione dell’impresa e del contesto in cui opera</a:t>
            </a:r>
            <a:r>
              <a:rPr lang="it-IT" sz="2800" b="0" dirty="0">
                <a:solidFill>
                  <a:srgbClr val="000000"/>
                </a:solidFill>
                <a:latin typeface="Arial"/>
                <a:cs typeface="Arial"/>
              </a:rPr>
              <a:t>”, definisce le asserzioni come le “</a:t>
            </a:r>
            <a:r>
              <a:rPr lang="it-IT" sz="2800" b="0" i="1" dirty="0">
                <a:solidFill>
                  <a:srgbClr val="000000"/>
                </a:solidFill>
                <a:latin typeface="Arial"/>
                <a:cs typeface="Arial"/>
              </a:rPr>
              <a:t>attestazioni della direzione, esplicite e non, contenute nel bilancio, utilizzate dal revisore per prendere in considerazione le diverse tipologie di errori potenziali che possono verificarsi</a:t>
            </a:r>
            <a:r>
              <a:rPr lang="it-IT" sz="2800" b="0" dirty="0">
                <a:solidFill>
                  <a:srgbClr val="000000"/>
                </a:solidFill>
                <a:latin typeface="Arial"/>
                <a:cs typeface="Arial"/>
              </a:rPr>
              <a:t>”</a:t>
            </a:r>
            <a:r>
              <a:rPr lang="it-IT" sz="2800" b="0" dirty="0" smtClean="0">
                <a:solidFill>
                  <a:srgbClr val="000000"/>
                </a:solidFill>
                <a:latin typeface="Arial"/>
                <a:cs typeface="Arial"/>
              </a:rPr>
              <a:t>.</a:t>
            </a:r>
            <a:endParaRPr lang="it-IT" sz="2800" b="0" dirty="0">
              <a:solidFill>
                <a:srgbClr val="000000"/>
              </a:solidFill>
              <a:latin typeface="Arial"/>
              <a:cs typeface="Arial"/>
            </a:endParaRPr>
          </a:p>
        </p:txBody>
      </p:sp>
      <p:sp>
        <p:nvSpPr>
          <p:cNvPr id="2" name="Segnaposto piè di pagina 1"/>
          <p:cNvSpPr>
            <a:spLocks noGrp="1"/>
          </p:cNvSpPr>
          <p:nvPr>
            <p:ph type="ftr" sz="quarter" idx="11"/>
          </p:nvPr>
        </p:nvSpPr>
        <p:spPr>
          <a:xfrm>
            <a:off x="2931761" y="6344004"/>
            <a:ext cx="3374897"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2473782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olo 1"/>
          <p:cNvSpPr>
            <a:spLocks noGrp="1"/>
          </p:cNvSpPr>
          <p:nvPr>
            <p:ph type="title"/>
          </p:nvPr>
        </p:nvSpPr>
        <p:spPr>
          <a:xfrm>
            <a:off x="287338" y="0"/>
            <a:ext cx="8073495" cy="1594983"/>
          </a:xfrm>
        </p:spPr>
        <p:txBody>
          <a:bodyPr/>
          <a:lstStyle/>
          <a:p>
            <a:pPr algn="ctr"/>
            <a:r>
              <a:rPr lang="it-IT" altLang="it-IT" sz="4000" dirty="0" smtClean="0">
                <a:solidFill>
                  <a:srgbClr val="C00000"/>
                </a:solidFill>
                <a:latin typeface="Arial"/>
                <a:cs typeface="Arial"/>
              </a:rPr>
              <a:t>Asserzioni, principio internazionale ISA (Italia) 315</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1445618178"/>
              </p:ext>
            </p:extLst>
          </p:nvPr>
        </p:nvGraphicFramePr>
        <p:xfrm>
          <a:off x="287339" y="1594985"/>
          <a:ext cx="8436505" cy="4472510"/>
        </p:xfrm>
        <a:graphic>
          <a:graphicData uri="http://schemas.openxmlformats.org/drawingml/2006/table">
            <a:tbl>
              <a:tblPr/>
              <a:tblGrid>
                <a:gridCol w="2803594">
                  <a:extLst>
                    <a:ext uri="{9D8B030D-6E8A-4147-A177-3AD203B41FA5}">
                      <a16:colId xmlns:a16="http://schemas.microsoft.com/office/drawing/2014/main" xmlns="" val="918657917"/>
                    </a:ext>
                  </a:extLst>
                </a:gridCol>
                <a:gridCol w="5632911">
                  <a:extLst>
                    <a:ext uri="{9D8B030D-6E8A-4147-A177-3AD203B41FA5}">
                      <a16:colId xmlns:a16="http://schemas.microsoft.com/office/drawing/2014/main" xmlns="" val="3415859997"/>
                    </a:ext>
                  </a:extLst>
                </a:gridCol>
              </a:tblGrid>
              <a:tr h="594896">
                <a:tc>
                  <a:txBody>
                    <a:bodyPr/>
                    <a:lstStyle>
                      <a:lvl1pPr marL="665163">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665163" marR="0" lvl="0" indent="0" algn="l" defTabSz="914400" rtl="0" eaLnBrk="1" fontAlgn="base" latinLnBrk="0" hangingPunct="1">
                        <a:lnSpc>
                          <a:spcPts val="1250"/>
                        </a:lnSpc>
                        <a:spcBef>
                          <a:spcPct val="0"/>
                        </a:spcBef>
                        <a:spcAft>
                          <a:spcPct val="0"/>
                        </a:spcAft>
                        <a:buClrTx/>
                        <a:buSzTx/>
                        <a:buFontTx/>
                        <a:buNone/>
                        <a:tabLst/>
                      </a:pPr>
                      <a:r>
                        <a:rPr kumimoji="0" lang="it-IT" altLang="it-IT" sz="1400" b="1" i="0" u="none" strike="noStrike" cap="none" normalizeH="0" baseline="0" dirty="0" smtClean="0">
                          <a:ln>
                            <a:noFill/>
                          </a:ln>
                          <a:solidFill>
                            <a:srgbClr val="000000"/>
                          </a:solidFill>
                          <a:effectLst/>
                          <a:latin typeface="Trebuchet MS" panose="020B0603020202020204" pitchFamily="34" charset="0"/>
                        </a:rPr>
                        <a:t>ASSERZIONE</a:t>
                      </a:r>
                      <a:endParaRPr kumimoji="0" lang="it-IT" altLang="it-IT" sz="1400" b="1" i="0" u="none" strike="noStrike" cap="none" normalizeH="0" baseline="0" dirty="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marL="1684338">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1684338" marR="0" lvl="0" indent="0" algn="ctr" defTabSz="914400" rtl="0" eaLnBrk="1" fontAlgn="base" latinLnBrk="0" hangingPunct="1">
                        <a:lnSpc>
                          <a:spcPts val="1250"/>
                        </a:lnSpc>
                        <a:spcBef>
                          <a:spcPct val="0"/>
                        </a:spcBef>
                        <a:spcAft>
                          <a:spcPct val="0"/>
                        </a:spcAft>
                        <a:buClrTx/>
                        <a:buSzTx/>
                        <a:buFontTx/>
                        <a:buNone/>
                        <a:tabLst/>
                      </a:pPr>
                      <a:r>
                        <a:rPr kumimoji="0" lang="it-IT" altLang="it-IT" sz="1400" b="1" i="0" u="none" strike="noStrike" cap="none" normalizeH="0" baseline="0" smtClean="0">
                          <a:ln>
                            <a:noFill/>
                          </a:ln>
                          <a:solidFill>
                            <a:srgbClr val="000000"/>
                          </a:solidFill>
                          <a:effectLst/>
                          <a:latin typeface="Trebuchet MS" panose="020B0603020202020204" pitchFamily="34" charset="0"/>
                        </a:rPr>
                        <a:t>DESCRIZIONE</a:t>
                      </a:r>
                      <a:endParaRPr kumimoji="0" lang="it-IT" altLang="it-IT" sz="1400" b="1" i="0" u="none" strike="noStrike" cap="none" normalizeH="0" baseline="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799400282"/>
                  </a:ext>
                </a:extLst>
              </a:tr>
              <a:tr h="893885">
                <a:tc>
                  <a:txBody>
                    <a:bodyPr/>
                    <a:lstStyle>
                      <a:lvl1pPr marL="66675">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66675" marR="0" lvl="0" indent="0" algn="l" defTabSz="914400" rtl="0" eaLnBrk="1" fontAlgn="base" latinLnBrk="0" hangingPunct="1">
                        <a:lnSpc>
                          <a:spcPts val="1250"/>
                        </a:lnSpc>
                        <a:spcBef>
                          <a:spcPct val="0"/>
                        </a:spcBef>
                        <a:spcAft>
                          <a:spcPct val="0"/>
                        </a:spcAft>
                        <a:buClrTx/>
                        <a:buSzTx/>
                        <a:buFontTx/>
                        <a:buNone/>
                        <a:tabLst/>
                      </a:pPr>
                      <a:r>
                        <a:rPr kumimoji="0" lang="it-IT" altLang="it-IT" sz="1400" b="1" i="0" u="none" strike="noStrike" cap="none" normalizeH="0" baseline="0" dirty="0" smtClean="0">
                          <a:ln>
                            <a:noFill/>
                          </a:ln>
                          <a:solidFill>
                            <a:srgbClr val="000000"/>
                          </a:solidFill>
                          <a:effectLst/>
                          <a:latin typeface="Trebuchet MS" panose="020B0603020202020204" pitchFamily="34" charset="0"/>
                        </a:rPr>
                        <a:t>Manifestazione</a:t>
                      </a:r>
                      <a:endParaRPr kumimoji="0" lang="it-IT" altLang="it-IT" sz="1400" b="1" i="0" u="none" strike="noStrike" cap="none" normalizeH="0" baseline="0" dirty="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marL="66675">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66675" marR="0" lvl="0" indent="0" algn="l" defTabSz="914400"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smtClean="0">
                          <a:ln>
                            <a:noFill/>
                          </a:ln>
                          <a:solidFill>
                            <a:srgbClr val="000000"/>
                          </a:solidFill>
                          <a:effectLst/>
                          <a:latin typeface="Trebuchet MS" panose="020B0603020202020204" pitchFamily="34" charset="0"/>
                        </a:rPr>
                        <a:t>Le operazioni e gli eventi che sono stati registrati si sono verificati e riguardano l’impresa.</a:t>
                      </a:r>
                      <a:endParaRPr kumimoji="0" lang="it-IT" altLang="it-IT" sz="1400" b="1" i="0" u="none" strike="noStrike" cap="none" normalizeH="0" baseline="0" dirty="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887823852"/>
                  </a:ext>
                </a:extLst>
              </a:tr>
              <a:tr h="892345">
                <a:tc>
                  <a:txBody>
                    <a:bodyPr/>
                    <a:lstStyle>
                      <a:lvl1pPr marL="66675">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66675" marR="0" lvl="0" indent="0" algn="l" defTabSz="914400" rtl="0" eaLnBrk="1" fontAlgn="base" latinLnBrk="0" hangingPunct="1">
                        <a:lnSpc>
                          <a:spcPts val="1250"/>
                        </a:lnSpc>
                        <a:spcBef>
                          <a:spcPct val="0"/>
                        </a:spcBef>
                        <a:spcAft>
                          <a:spcPct val="0"/>
                        </a:spcAft>
                        <a:buClrTx/>
                        <a:buSzTx/>
                        <a:buFontTx/>
                        <a:buNone/>
                        <a:tabLst/>
                      </a:pPr>
                      <a:r>
                        <a:rPr kumimoji="0" lang="it-IT" altLang="it-IT" sz="1400" b="1" i="0" u="none" strike="noStrike" cap="none" normalizeH="0" baseline="0" dirty="0" smtClean="0">
                          <a:ln>
                            <a:noFill/>
                          </a:ln>
                          <a:solidFill>
                            <a:srgbClr val="000000"/>
                          </a:solidFill>
                          <a:effectLst/>
                          <a:latin typeface="Trebuchet MS" panose="020B0603020202020204" pitchFamily="34" charset="0"/>
                        </a:rPr>
                        <a:t>Completezza</a:t>
                      </a:r>
                      <a:endParaRPr kumimoji="0" lang="it-IT" altLang="it-IT" sz="1400" b="1" i="0" u="none" strike="noStrike" cap="none" normalizeH="0" baseline="0" dirty="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marL="66675">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66675" marR="0" lvl="0" indent="0" algn="l" defTabSz="914400"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smtClean="0">
                          <a:ln>
                            <a:noFill/>
                          </a:ln>
                          <a:solidFill>
                            <a:srgbClr val="000000"/>
                          </a:solidFill>
                          <a:effectLst/>
                          <a:latin typeface="Trebuchet MS" panose="020B0603020202020204" pitchFamily="34" charset="0"/>
                        </a:rPr>
                        <a:t>Tutte le operazioni e gli eventi che avrebbero dovuto essere registrati sono stati effettivamente registrati.</a:t>
                      </a:r>
                      <a:endParaRPr kumimoji="0" lang="it-IT" altLang="it-IT" sz="1400" b="1" i="0" u="none" strike="noStrike" cap="none" normalizeH="0" baseline="0" dirty="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413020792"/>
                  </a:ext>
                </a:extLst>
              </a:tr>
              <a:tr h="892345">
                <a:tc>
                  <a:txBody>
                    <a:bodyPr/>
                    <a:lstStyle>
                      <a:lvl1pPr marL="66675">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66675" marR="0" lvl="0" indent="0" algn="l" defTabSz="914400" rtl="0" eaLnBrk="1" fontAlgn="base" latinLnBrk="0" hangingPunct="1">
                        <a:lnSpc>
                          <a:spcPts val="1250"/>
                        </a:lnSpc>
                        <a:spcBef>
                          <a:spcPct val="0"/>
                        </a:spcBef>
                        <a:spcAft>
                          <a:spcPct val="0"/>
                        </a:spcAft>
                        <a:buClrTx/>
                        <a:buSzTx/>
                        <a:buFontTx/>
                        <a:buNone/>
                        <a:tabLst/>
                      </a:pPr>
                      <a:r>
                        <a:rPr kumimoji="0" lang="it-IT" altLang="it-IT" sz="1400" b="1" i="0" u="none" strike="noStrike" cap="none" normalizeH="0" baseline="0" smtClean="0">
                          <a:ln>
                            <a:noFill/>
                          </a:ln>
                          <a:solidFill>
                            <a:srgbClr val="000000"/>
                          </a:solidFill>
                          <a:effectLst/>
                          <a:latin typeface="Trebuchet MS" panose="020B0603020202020204" pitchFamily="34" charset="0"/>
                        </a:rPr>
                        <a:t>Accuratezza</a:t>
                      </a:r>
                      <a:endParaRPr kumimoji="0" lang="it-IT" altLang="it-IT" sz="1400" b="1" i="0" u="none" strike="noStrike" cap="none" normalizeH="0" baseline="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marL="66675">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66675" marR="0" lvl="0" indent="0" algn="l" defTabSz="914400" rtl="0" eaLnBrk="1" fontAlgn="base" latinLnBrk="0" hangingPunct="1">
                        <a:lnSpc>
                          <a:spcPct val="115000"/>
                        </a:lnSpc>
                        <a:spcBef>
                          <a:spcPct val="0"/>
                        </a:spcBef>
                        <a:spcAft>
                          <a:spcPct val="0"/>
                        </a:spcAft>
                        <a:buClrTx/>
                        <a:buSzTx/>
                        <a:buFontTx/>
                        <a:buNone/>
                        <a:tabLst/>
                      </a:pPr>
                      <a:r>
                        <a:rPr kumimoji="0" lang="it-IT" altLang="it-IT" sz="1400" b="1" i="0" u="none" strike="noStrike" cap="none" normalizeH="0" baseline="0" dirty="0" smtClean="0">
                          <a:ln>
                            <a:noFill/>
                          </a:ln>
                          <a:solidFill>
                            <a:srgbClr val="000000"/>
                          </a:solidFill>
                          <a:effectLst/>
                          <a:latin typeface="Trebuchet MS" panose="020B0603020202020204" pitchFamily="34" charset="0"/>
                        </a:rPr>
                        <a:t>Gli importi e gli altri dati relativi alle operazioni ed agli eventi registrati sono stati registrati in modo appropriato.</a:t>
                      </a:r>
                      <a:endParaRPr kumimoji="0" lang="it-IT" altLang="it-IT" sz="1400" b="1" i="0" u="none" strike="noStrike" cap="none" normalizeH="0" baseline="0" dirty="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646129341"/>
                  </a:ext>
                </a:extLst>
              </a:tr>
              <a:tr h="604143">
                <a:tc>
                  <a:txBody>
                    <a:bodyPr/>
                    <a:lstStyle>
                      <a:lvl1pPr marL="66675">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rgbClr val="000000"/>
                          </a:solidFill>
                          <a:effectLst/>
                          <a:latin typeface="Trebuchet MS" panose="020B0603020202020204" pitchFamily="34" charset="0"/>
                        </a:rPr>
                        <a:t>Competenza</a:t>
                      </a:r>
                      <a:endParaRPr kumimoji="0" lang="it-IT" altLang="it-IT" sz="1400" b="1" i="0" u="none" strike="noStrike" cap="none" normalizeH="0" baseline="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marL="66675">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rgbClr val="000000"/>
                          </a:solidFill>
                          <a:effectLst/>
                          <a:latin typeface="Trebuchet MS" panose="020B0603020202020204" pitchFamily="34" charset="0"/>
                        </a:rPr>
                        <a:t>Le operazioni e gli eventi sono stati registrati nel corretto esercizio.</a:t>
                      </a:r>
                      <a:endParaRPr kumimoji="0" lang="it-IT" altLang="it-IT" sz="1400" b="1" i="0" u="none" strike="noStrike" cap="none" normalizeH="0" baseline="0" dirty="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2667703287"/>
                  </a:ext>
                </a:extLst>
              </a:tr>
              <a:tr h="594896">
                <a:tc>
                  <a:txBody>
                    <a:bodyPr/>
                    <a:lstStyle>
                      <a:lvl1pPr marL="66675">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66675" marR="0" lvl="0" indent="0" algn="l" defTabSz="914400" rtl="0" eaLnBrk="1" fontAlgn="base" latinLnBrk="0" hangingPunct="1">
                        <a:lnSpc>
                          <a:spcPts val="1250"/>
                        </a:lnSpc>
                        <a:spcBef>
                          <a:spcPct val="0"/>
                        </a:spcBef>
                        <a:spcAft>
                          <a:spcPct val="0"/>
                        </a:spcAft>
                        <a:buClrTx/>
                        <a:buSzTx/>
                        <a:buFontTx/>
                        <a:buNone/>
                        <a:tabLst/>
                      </a:pPr>
                      <a:r>
                        <a:rPr kumimoji="0" lang="it-IT" altLang="it-IT" sz="1400" b="1" i="0" u="none" strike="noStrike" cap="none" normalizeH="0" baseline="0" smtClean="0">
                          <a:ln>
                            <a:noFill/>
                          </a:ln>
                          <a:solidFill>
                            <a:srgbClr val="000000"/>
                          </a:solidFill>
                          <a:effectLst/>
                          <a:latin typeface="Trebuchet MS" panose="020B0603020202020204" pitchFamily="34" charset="0"/>
                        </a:rPr>
                        <a:t>Classificazione</a:t>
                      </a:r>
                      <a:endParaRPr kumimoji="0" lang="it-IT" altLang="it-IT" sz="1400" b="1" i="0" u="none" strike="noStrike" cap="none" normalizeH="0" baseline="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marL="66675">
                        <a:spcBef>
                          <a:spcPct val="30000"/>
                        </a:spcBef>
                        <a:defRPr b="1">
                          <a:solidFill>
                            <a:schemeClr val="accent1"/>
                          </a:solidFill>
                          <a:latin typeface="Trebuchet MS" panose="020B0603020202020204" pitchFamily="34" charset="0"/>
                        </a:defRPr>
                      </a:lvl1pPr>
                      <a:lvl2pPr marL="742950" indent="-285750">
                        <a:spcBef>
                          <a:spcPct val="30000"/>
                        </a:spcBef>
                        <a:defRPr>
                          <a:solidFill>
                            <a:srgbClr val="786860"/>
                          </a:solidFill>
                          <a:latin typeface="Trebuchet MS" panose="020B0603020202020204" pitchFamily="34" charset="0"/>
                        </a:defRPr>
                      </a:lvl2pPr>
                      <a:lvl3pPr marL="1143000" indent="-228600">
                        <a:spcBef>
                          <a:spcPct val="30000"/>
                        </a:spcBef>
                        <a:defRPr sz="2400">
                          <a:solidFill>
                            <a:schemeClr val="tx2"/>
                          </a:solidFill>
                          <a:latin typeface="Trebuchet MS" panose="020B0603020202020204" pitchFamily="34" charset="0"/>
                        </a:defRPr>
                      </a:lvl3pPr>
                      <a:lvl4pPr marL="1600200" indent="-228600">
                        <a:spcBef>
                          <a:spcPct val="30000"/>
                        </a:spcBef>
                        <a:buSzPct val="120000"/>
                        <a:buFont typeface="Trebuchet MS" panose="020B0603020202020204" pitchFamily="34" charset="0"/>
                        <a:defRPr sz="2000">
                          <a:solidFill>
                            <a:srgbClr val="786860"/>
                          </a:solidFill>
                          <a:latin typeface="Trebuchet MS" panose="020B0603020202020204" pitchFamily="34" charset="0"/>
                        </a:defRPr>
                      </a:lvl4pPr>
                      <a:lvl5pPr marL="2057400" indent="-228600">
                        <a:spcBef>
                          <a:spcPct val="30000"/>
                        </a:spcBef>
                        <a:buSzPct val="120000"/>
                        <a:buFont typeface="Trebuchet MS" panose="020B0603020202020204" pitchFamily="34" charset="0"/>
                        <a:defRPr sz="1400">
                          <a:solidFill>
                            <a:srgbClr val="786860"/>
                          </a:solidFill>
                          <a:latin typeface="Trebuchet MS" panose="020B0603020202020204" pitchFamily="34" charset="0"/>
                        </a:defRPr>
                      </a:lvl5pPr>
                      <a:lvl6pPr marL="25146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6pPr>
                      <a:lvl7pPr marL="29718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7pPr>
                      <a:lvl8pPr marL="34290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8pPr>
                      <a:lvl9pPr marL="3886200" indent="-228600" eaLnBrk="0" fontAlgn="base" hangingPunct="0">
                        <a:spcBef>
                          <a:spcPct val="30000"/>
                        </a:spcBef>
                        <a:spcAft>
                          <a:spcPct val="0"/>
                        </a:spcAft>
                        <a:buSzPct val="120000"/>
                        <a:buFont typeface="Trebuchet MS" panose="020B0603020202020204" pitchFamily="34" charset="0"/>
                        <a:defRPr sz="1400">
                          <a:solidFill>
                            <a:srgbClr val="786860"/>
                          </a:solidFill>
                          <a:latin typeface="Trebuchet MS" panose="020B0603020202020204" pitchFamily="34" charset="0"/>
                        </a:defRPr>
                      </a:lvl9pPr>
                    </a:lstStyle>
                    <a:p>
                      <a:pPr marL="66675" marR="0" lvl="0" indent="0" algn="l" defTabSz="914400" rtl="0" eaLnBrk="1" fontAlgn="base" latinLnBrk="0" hangingPunct="1">
                        <a:lnSpc>
                          <a:spcPts val="1250"/>
                        </a:lnSpc>
                        <a:spcBef>
                          <a:spcPct val="0"/>
                        </a:spcBef>
                        <a:spcAft>
                          <a:spcPct val="0"/>
                        </a:spcAft>
                        <a:buClrTx/>
                        <a:buSzTx/>
                        <a:buFontTx/>
                        <a:buNone/>
                        <a:tabLst/>
                      </a:pPr>
                      <a:r>
                        <a:rPr kumimoji="0" lang="it-IT" altLang="it-IT" sz="1400" b="1" i="0" u="none" strike="noStrike" cap="none" normalizeH="0" baseline="0" dirty="0" smtClean="0">
                          <a:ln>
                            <a:noFill/>
                          </a:ln>
                          <a:solidFill>
                            <a:srgbClr val="000000"/>
                          </a:solidFill>
                          <a:effectLst/>
                          <a:latin typeface="Trebuchet MS" panose="020B0603020202020204" pitchFamily="34" charset="0"/>
                        </a:rPr>
                        <a:t>Le operazioni e gli eventi sono stati registrati nei conti appropriati.</a:t>
                      </a:r>
                      <a:endParaRPr kumimoji="0" lang="it-IT" altLang="it-IT" sz="1400" b="1" i="0" u="none" strike="noStrike" cap="none" normalizeH="0" baseline="0" dirty="0" smtClean="0">
                        <a:ln>
                          <a:noFill/>
                        </a:ln>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542848575"/>
                  </a:ext>
                </a:extLst>
              </a:tr>
            </a:tbl>
          </a:graphicData>
        </a:graphic>
      </p:graphicFrame>
      <p:sp>
        <p:nvSpPr>
          <p:cNvPr id="2" name="Segnaposto piè di pagina 1"/>
          <p:cNvSpPr>
            <a:spLocks noGrp="1"/>
          </p:cNvSpPr>
          <p:nvPr>
            <p:ph type="ftr" sz="quarter" idx="11"/>
          </p:nvPr>
        </p:nvSpPr>
        <p:spPr>
          <a:xfrm>
            <a:off x="3124199" y="6310312"/>
            <a:ext cx="3290391"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418454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olo 1"/>
          <p:cNvSpPr>
            <a:spLocks noGrp="1"/>
          </p:cNvSpPr>
          <p:nvPr>
            <p:ph type="title"/>
          </p:nvPr>
        </p:nvSpPr>
        <p:spPr>
          <a:xfrm>
            <a:off x="287338" y="124522"/>
            <a:ext cx="8569325" cy="927992"/>
          </a:xfrm>
        </p:spPr>
        <p:txBody>
          <a:bodyPr/>
          <a:lstStyle/>
          <a:p>
            <a:pPr algn="ctr"/>
            <a:r>
              <a:rPr lang="it-IT" altLang="it-IT" sz="4000" dirty="0" smtClean="0">
                <a:solidFill>
                  <a:srgbClr val="C00000"/>
                </a:solidFill>
                <a:latin typeface="Arial"/>
                <a:cs typeface="Arial"/>
              </a:rPr>
              <a:t>Definizioni</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423747562"/>
              </p:ext>
            </p:extLst>
          </p:nvPr>
        </p:nvGraphicFramePr>
        <p:xfrm>
          <a:off x="223949" y="1040330"/>
          <a:ext cx="8743644" cy="5315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piè di pagina 1"/>
          <p:cNvSpPr>
            <a:spLocks noGrp="1"/>
          </p:cNvSpPr>
          <p:nvPr>
            <p:ph type="ftr" sz="quarter" idx="11"/>
          </p:nvPr>
        </p:nvSpPr>
        <p:spPr>
          <a:xfrm>
            <a:off x="2894502" y="6356031"/>
            <a:ext cx="3259644"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131077" name="CasellaDiTesto 5"/>
          <p:cNvSpPr txBox="1">
            <a:spLocks noChangeArrowheads="1"/>
          </p:cNvSpPr>
          <p:nvPr/>
        </p:nvSpPr>
        <p:spPr bwMode="auto">
          <a:xfrm>
            <a:off x="262436" y="1415473"/>
            <a:ext cx="29375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it-IT" altLang="it-IT" sz="2000" dirty="0">
                <a:solidFill>
                  <a:schemeClr val="tx1"/>
                </a:solidFill>
                <a:latin typeface="Arial"/>
                <a:cs typeface="Arial"/>
              </a:rPr>
              <a:t>Registrazioni contabili</a:t>
            </a:r>
          </a:p>
        </p:txBody>
      </p:sp>
      <p:sp>
        <p:nvSpPr>
          <p:cNvPr id="131078" name="CasellaDiTesto 7"/>
          <p:cNvSpPr txBox="1">
            <a:spLocks noChangeArrowheads="1"/>
          </p:cNvSpPr>
          <p:nvPr/>
        </p:nvSpPr>
        <p:spPr bwMode="auto">
          <a:xfrm>
            <a:off x="3293277" y="1418460"/>
            <a:ext cx="2172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it-IT" altLang="it-IT" sz="2000" dirty="0">
                <a:solidFill>
                  <a:schemeClr val="tx1"/>
                </a:solidFill>
                <a:latin typeface="Arial"/>
                <a:cs typeface="Arial"/>
              </a:rPr>
              <a:t>Appropriatezza</a:t>
            </a:r>
          </a:p>
        </p:txBody>
      </p:sp>
      <p:sp>
        <p:nvSpPr>
          <p:cNvPr id="131079" name="CasellaDiTesto 8"/>
          <p:cNvSpPr txBox="1">
            <a:spLocks noChangeArrowheads="1"/>
          </p:cNvSpPr>
          <p:nvPr/>
        </p:nvSpPr>
        <p:spPr bwMode="auto">
          <a:xfrm>
            <a:off x="6263056" y="1423584"/>
            <a:ext cx="23151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it-IT" altLang="it-IT" sz="2000" dirty="0">
                <a:solidFill>
                  <a:schemeClr val="tx1"/>
                </a:solidFill>
                <a:latin typeface="Arial"/>
                <a:cs typeface="Arial"/>
              </a:rPr>
              <a:t>Sufficienza</a:t>
            </a:r>
          </a:p>
        </p:txBody>
      </p:sp>
      <p:sp>
        <p:nvSpPr>
          <p:cNvPr id="131080" name="CasellaDiTesto 9"/>
          <p:cNvSpPr txBox="1">
            <a:spLocks noChangeArrowheads="1"/>
          </p:cNvSpPr>
          <p:nvPr/>
        </p:nvSpPr>
        <p:spPr bwMode="auto">
          <a:xfrm>
            <a:off x="1611341" y="3871037"/>
            <a:ext cx="2964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it-IT" altLang="it-IT" sz="2000" dirty="0">
                <a:solidFill>
                  <a:schemeClr val="tx1"/>
                </a:solidFill>
                <a:latin typeface="Arial"/>
                <a:cs typeface="Arial"/>
              </a:rPr>
              <a:t>Esperto della direzione</a:t>
            </a:r>
          </a:p>
        </p:txBody>
      </p:sp>
      <p:sp>
        <p:nvSpPr>
          <p:cNvPr id="131081" name="CasellaDiTesto 10"/>
          <p:cNvSpPr txBox="1">
            <a:spLocks noChangeArrowheads="1"/>
          </p:cNvSpPr>
          <p:nvPr/>
        </p:nvSpPr>
        <p:spPr bwMode="auto">
          <a:xfrm>
            <a:off x="5219699" y="3875266"/>
            <a:ext cx="2388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r>
              <a:rPr lang="it-IT" altLang="it-IT" sz="2000" dirty="0">
                <a:solidFill>
                  <a:schemeClr val="tx1"/>
                </a:solidFill>
                <a:latin typeface="Arial"/>
                <a:cs typeface="Arial"/>
              </a:rPr>
              <a:t>Elementi probativi</a:t>
            </a:r>
          </a:p>
        </p:txBody>
      </p:sp>
    </p:spTree>
    <p:extLst>
      <p:ext uri="{BB962C8B-B14F-4D97-AF65-F5344CB8AC3E}">
        <p14:creationId xmlns:p14="http://schemas.microsoft.com/office/powerpoint/2010/main" val="109122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05222" y="1272101"/>
            <a:ext cx="7756263" cy="2060184"/>
          </a:xfrm>
        </p:spPr>
        <p:txBody>
          <a:bodyPr>
            <a:normAutofit/>
          </a:bodyPr>
          <a:lstStyle/>
          <a:p>
            <a:pPr algn="ctr"/>
            <a:r>
              <a:rPr lang="it-IT" altLang="it-IT" sz="4000" b="1" dirty="0" smtClean="0">
                <a:solidFill>
                  <a:srgbClr val="C00000"/>
                </a:solidFill>
              </a:rPr>
              <a:t>DEFINIZIONE </a:t>
            </a:r>
            <a:r>
              <a:rPr lang="it-IT" altLang="it-IT" sz="4000" b="1" dirty="0">
                <a:solidFill>
                  <a:srgbClr val="C00000"/>
                </a:solidFill>
              </a:rPr>
              <a:t>DI IMPRESA DI DIMENSIONI MINORI </a:t>
            </a:r>
            <a:endParaRPr lang="it-IT" sz="4000" b="1" dirty="0">
              <a:solidFill>
                <a:srgbClr val="C00000"/>
              </a:solidFill>
            </a:endParaRPr>
          </a:p>
        </p:txBody>
      </p:sp>
      <p:sp>
        <p:nvSpPr>
          <p:cNvPr id="2" name="Segnaposto piè di pagina 1"/>
          <p:cNvSpPr>
            <a:spLocks noGrp="1"/>
          </p:cNvSpPr>
          <p:nvPr>
            <p:ph type="ftr" sz="quarter" idx="11"/>
          </p:nvPr>
        </p:nvSpPr>
        <p:spPr>
          <a:xfrm>
            <a:off x="2819078" y="6309539"/>
            <a:ext cx="3496601" cy="532839"/>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30387636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8986" y="125656"/>
            <a:ext cx="7589189" cy="1442977"/>
          </a:xfrm>
        </p:spPr>
        <p:txBody>
          <a:bodyPr/>
          <a:lstStyle/>
          <a:p>
            <a:pPr algn="ctr">
              <a:defRPr/>
            </a:pPr>
            <a:r>
              <a:rPr lang="it-IT" sz="4000" dirty="0" smtClean="0">
                <a:solidFill>
                  <a:srgbClr val="C00000"/>
                </a:solidFill>
                <a:latin typeface="Arial"/>
                <a:cs typeface="Arial"/>
              </a:rPr>
              <a:t>Procedure di revisione per acquisire elementi probativi</a:t>
            </a:r>
            <a:endParaRPr lang="fr-FR" sz="4000" dirty="0">
              <a:solidFill>
                <a:srgbClr val="C00000"/>
              </a:solidFill>
              <a:latin typeface="Arial"/>
              <a:cs typeface="Arial"/>
            </a:endParaRPr>
          </a:p>
        </p:txBody>
      </p:sp>
      <p:sp>
        <p:nvSpPr>
          <p:cNvPr id="3" name="Segnaposto piè di pagina 2"/>
          <p:cNvSpPr>
            <a:spLocks noGrp="1"/>
          </p:cNvSpPr>
          <p:nvPr>
            <p:ph type="ftr" sz="quarter" idx="11"/>
          </p:nvPr>
        </p:nvSpPr>
        <p:spPr>
          <a:xfrm>
            <a:off x="3072531" y="6344004"/>
            <a:ext cx="3354538"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7" name="Rettangolo 6"/>
          <p:cNvSpPr/>
          <p:nvPr/>
        </p:nvSpPr>
        <p:spPr bwMode="auto">
          <a:xfrm>
            <a:off x="1475656" y="3040063"/>
            <a:ext cx="2359025" cy="1152525"/>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sz="2000" b="0" dirty="0">
                <a:solidFill>
                  <a:srgbClr val="000000"/>
                </a:solidFill>
              </a:rPr>
              <a:t>Procedure Di Valutazione Del Rischio</a:t>
            </a:r>
            <a:endParaRPr lang="it-IT" sz="2000" dirty="0">
              <a:solidFill>
                <a:srgbClr val="000000"/>
              </a:solidFill>
            </a:endParaRPr>
          </a:p>
        </p:txBody>
      </p:sp>
      <p:sp>
        <p:nvSpPr>
          <p:cNvPr id="10" name="Rettangolo 9"/>
          <p:cNvSpPr/>
          <p:nvPr/>
        </p:nvSpPr>
        <p:spPr bwMode="auto">
          <a:xfrm>
            <a:off x="4749800" y="3040063"/>
            <a:ext cx="2486025" cy="1152525"/>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sz="2000" b="0" dirty="0">
                <a:solidFill>
                  <a:srgbClr val="000000"/>
                </a:solidFill>
              </a:rPr>
              <a:t>Procedure Di Revisione Conseguenti</a:t>
            </a:r>
            <a:endParaRPr lang="it-IT" sz="2000" dirty="0">
              <a:solidFill>
                <a:srgbClr val="000000"/>
              </a:solidFill>
            </a:endParaRPr>
          </a:p>
        </p:txBody>
      </p:sp>
      <p:sp>
        <p:nvSpPr>
          <p:cNvPr id="11" name="Rettangolo 10"/>
          <p:cNvSpPr/>
          <p:nvPr/>
        </p:nvSpPr>
        <p:spPr bwMode="auto">
          <a:xfrm>
            <a:off x="2627313" y="4560888"/>
            <a:ext cx="2360612" cy="1152525"/>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sz="2000" b="0" dirty="0">
                <a:solidFill>
                  <a:srgbClr val="000000"/>
                </a:solidFill>
              </a:rPr>
              <a:t>Procedure di conformità</a:t>
            </a:r>
            <a:endParaRPr lang="it-IT" sz="2000" dirty="0">
              <a:solidFill>
                <a:srgbClr val="000000"/>
              </a:solidFill>
            </a:endParaRPr>
          </a:p>
        </p:txBody>
      </p:sp>
      <p:sp>
        <p:nvSpPr>
          <p:cNvPr id="12" name="Rettangolo 11"/>
          <p:cNvSpPr/>
          <p:nvPr/>
        </p:nvSpPr>
        <p:spPr bwMode="auto">
          <a:xfrm>
            <a:off x="5899150" y="4560888"/>
            <a:ext cx="2491576" cy="1152525"/>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sz="2000" b="0" dirty="0">
                <a:solidFill>
                  <a:srgbClr val="000000"/>
                </a:solidFill>
              </a:rPr>
              <a:t>Procedure di validità</a:t>
            </a:r>
            <a:endParaRPr lang="it-IT" sz="2000" dirty="0">
              <a:solidFill>
                <a:srgbClr val="000000"/>
              </a:solidFill>
            </a:endParaRPr>
          </a:p>
        </p:txBody>
      </p:sp>
      <p:sp>
        <p:nvSpPr>
          <p:cNvPr id="15" name="Rettangolo 14"/>
          <p:cNvSpPr/>
          <p:nvPr/>
        </p:nvSpPr>
        <p:spPr bwMode="auto">
          <a:xfrm>
            <a:off x="1057351" y="1776424"/>
            <a:ext cx="6897687" cy="814388"/>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sz="2000" b="0" dirty="0">
                <a:solidFill>
                  <a:srgbClr val="000000"/>
                </a:solidFill>
              </a:rPr>
              <a:t>Gli elementi probativi su cui basare il giudizio del revisore vengono acquisiti mediante lo svolgimento di</a:t>
            </a:r>
          </a:p>
        </p:txBody>
      </p:sp>
      <p:sp>
        <p:nvSpPr>
          <p:cNvPr id="133129" name="Rettangolo 15"/>
          <p:cNvSpPr>
            <a:spLocks noChangeArrowheads="1"/>
          </p:cNvSpPr>
          <p:nvPr/>
        </p:nvSpPr>
        <p:spPr bwMode="auto">
          <a:xfrm>
            <a:off x="71701" y="5311663"/>
            <a:ext cx="21669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r"/>
            <a:r>
              <a:rPr lang="it-IT" altLang="it-IT" sz="2000" b="0" i="1" dirty="0">
                <a:solidFill>
                  <a:srgbClr val="786860"/>
                </a:solidFill>
              </a:rPr>
              <a:t>ISA </a:t>
            </a:r>
            <a:r>
              <a:rPr lang="it-IT" altLang="it-IT" sz="2000" b="0" i="1" dirty="0" smtClean="0">
                <a:solidFill>
                  <a:srgbClr val="786860"/>
                </a:solidFill>
              </a:rPr>
              <a:t>Italia 500. A10</a:t>
            </a:r>
            <a:endParaRPr lang="it-IT" altLang="it-IT" sz="2000" b="0" i="1" dirty="0">
              <a:solidFill>
                <a:srgbClr val="786860"/>
              </a:solidFill>
            </a:endParaRPr>
          </a:p>
        </p:txBody>
      </p:sp>
      <p:cxnSp>
        <p:nvCxnSpPr>
          <p:cNvPr id="133130" name="Connettore 2 18"/>
          <p:cNvCxnSpPr>
            <a:cxnSpLocks noChangeShapeType="1"/>
            <a:stCxn id="15" idx="2"/>
            <a:endCxn id="7" idx="0"/>
          </p:cNvCxnSpPr>
          <p:nvPr/>
        </p:nvCxnSpPr>
        <p:spPr bwMode="auto">
          <a:xfrm flipH="1">
            <a:off x="2655169" y="2590812"/>
            <a:ext cx="1851026" cy="449251"/>
          </a:xfrm>
          <a:prstGeom prst="straightConnector1">
            <a:avLst/>
          </a:prstGeom>
          <a:noFill/>
          <a:ln w="0" algn="ctr">
            <a:solidFill>
              <a:srgbClr val="9D8D85"/>
            </a:solidFill>
            <a:round/>
            <a:headEnd/>
            <a:tailEnd type="triangle" w="med" len="med"/>
          </a:ln>
          <a:extLst>
            <a:ext uri="{909E8E84-426E-40DD-AFC4-6F175D3DCCD1}">
              <a14:hiddenFill xmlns:a14="http://schemas.microsoft.com/office/drawing/2010/main">
                <a:noFill/>
              </a14:hiddenFill>
            </a:ext>
          </a:extLst>
        </p:spPr>
      </p:cxnSp>
      <p:cxnSp>
        <p:nvCxnSpPr>
          <p:cNvPr id="133131" name="Connettore 2 20"/>
          <p:cNvCxnSpPr>
            <a:cxnSpLocks noChangeShapeType="1"/>
            <a:stCxn id="15" idx="2"/>
            <a:endCxn id="10" idx="0"/>
          </p:cNvCxnSpPr>
          <p:nvPr/>
        </p:nvCxnSpPr>
        <p:spPr bwMode="auto">
          <a:xfrm>
            <a:off x="4506195" y="2590812"/>
            <a:ext cx="1486618" cy="449251"/>
          </a:xfrm>
          <a:prstGeom prst="straightConnector1">
            <a:avLst/>
          </a:prstGeom>
          <a:noFill/>
          <a:ln w="0" algn="ctr">
            <a:solidFill>
              <a:srgbClr val="9D8D85"/>
            </a:solidFill>
            <a:round/>
            <a:headEnd/>
            <a:tailEnd type="triangle" w="med" len="med"/>
          </a:ln>
          <a:extLst>
            <a:ext uri="{909E8E84-426E-40DD-AFC4-6F175D3DCCD1}">
              <a14:hiddenFill xmlns:a14="http://schemas.microsoft.com/office/drawing/2010/main">
                <a:noFill/>
              </a14:hiddenFill>
            </a:ext>
          </a:extLst>
        </p:spPr>
      </p:cxnSp>
      <p:cxnSp>
        <p:nvCxnSpPr>
          <p:cNvPr id="133132" name="Connettore 2 23"/>
          <p:cNvCxnSpPr>
            <a:cxnSpLocks noChangeShapeType="1"/>
            <a:stCxn id="10" idx="2"/>
            <a:endCxn id="11" idx="0"/>
          </p:cNvCxnSpPr>
          <p:nvPr/>
        </p:nvCxnSpPr>
        <p:spPr bwMode="auto">
          <a:xfrm flipH="1">
            <a:off x="3807619" y="4192588"/>
            <a:ext cx="2185194" cy="368300"/>
          </a:xfrm>
          <a:prstGeom prst="straightConnector1">
            <a:avLst/>
          </a:prstGeom>
          <a:noFill/>
          <a:ln w="0" algn="ctr">
            <a:solidFill>
              <a:srgbClr val="9D8D85"/>
            </a:solidFill>
            <a:round/>
            <a:headEnd/>
            <a:tailEnd type="triangle" w="med" len="med"/>
          </a:ln>
          <a:extLst>
            <a:ext uri="{909E8E84-426E-40DD-AFC4-6F175D3DCCD1}">
              <a14:hiddenFill xmlns:a14="http://schemas.microsoft.com/office/drawing/2010/main">
                <a:noFill/>
              </a14:hiddenFill>
            </a:ext>
          </a:extLst>
        </p:spPr>
      </p:cxnSp>
      <p:cxnSp>
        <p:nvCxnSpPr>
          <p:cNvPr id="133133" name="Connettore 2 25"/>
          <p:cNvCxnSpPr>
            <a:cxnSpLocks noChangeShapeType="1"/>
            <a:stCxn id="10" idx="2"/>
          </p:cNvCxnSpPr>
          <p:nvPr/>
        </p:nvCxnSpPr>
        <p:spPr bwMode="auto">
          <a:xfrm>
            <a:off x="5992813" y="4192588"/>
            <a:ext cx="1243012" cy="368300"/>
          </a:xfrm>
          <a:prstGeom prst="straightConnector1">
            <a:avLst/>
          </a:prstGeom>
          <a:noFill/>
          <a:ln w="0" algn="ctr">
            <a:solidFill>
              <a:srgbClr val="9D8D85"/>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86009309"/>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olo 1"/>
          <p:cNvSpPr>
            <a:spLocks noGrp="1"/>
          </p:cNvSpPr>
          <p:nvPr>
            <p:ph type="title"/>
          </p:nvPr>
        </p:nvSpPr>
        <p:spPr>
          <a:xfrm>
            <a:off x="688490" y="181429"/>
            <a:ext cx="7756263" cy="1442977"/>
          </a:xfrm>
        </p:spPr>
        <p:txBody>
          <a:bodyPr/>
          <a:lstStyle/>
          <a:p>
            <a:pPr algn="ctr"/>
            <a:r>
              <a:rPr lang="it-IT" altLang="it-IT" sz="4000" dirty="0">
                <a:solidFill>
                  <a:srgbClr val="C00000"/>
                </a:solidFill>
                <a:latin typeface="Arial"/>
                <a:cs typeface="Arial"/>
              </a:rPr>
              <a:t>Tipologie di procedure di revisione</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519816091"/>
              </p:ext>
            </p:extLst>
          </p:nvPr>
        </p:nvGraphicFramePr>
        <p:xfrm>
          <a:off x="287352" y="1691888"/>
          <a:ext cx="8454570"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piè di pagina 1"/>
          <p:cNvSpPr>
            <a:spLocks noGrp="1"/>
          </p:cNvSpPr>
          <p:nvPr>
            <p:ph type="ftr" sz="quarter" idx="11"/>
          </p:nvPr>
        </p:nvSpPr>
        <p:spPr>
          <a:xfrm>
            <a:off x="2885768" y="6275882"/>
            <a:ext cx="3253292" cy="582118"/>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349450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olo 1"/>
          <p:cNvSpPr>
            <a:spLocks noGrp="1"/>
          </p:cNvSpPr>
          <p:nvPr>
            <p:ph type="title"/>
          </p:nvPr>
        </p:nvSpPr>
        <p:spPr>
          <a:xfrm>
            <a:off x="688490" y="169333"/>
            <a:ext cx="7756263" cy="1455073"/>
          </a:xfrm>
        </p:spPr>
        <p:txBody>
          <a:bodyPr/>
          <a:lstStyle/>
          <a:p>
            <a:pPr algn="ctr"/>
            <a:r>
              <a:rPr lang="it-IT" altLang="it-IT" sz="4000" dirty="0" smtClean="0">
                <a:solidFill>
                  <a:srgbClr val="C00000"/>
                </a:solidFill>
                <a:latin typeface="Arial"/>
                <a:cs typeface="Arial"/>
              </a:rPr>
              <a:t>Tipologie di procedure di revisione</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639314552"/>
              </p:ext>
            </p:extLst>
          </p:nvPr>
        </p:nvGraphicFramePr>
        <p:xfrm>
          <a:off x="287338" y="1472031"/>
          <a:ext cx="8569325" cy="4886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piè di pagina 1"/>
          <p:cNvSpPr>
            <a:spLocks noGrp="1"/>
          </p:cNvSpPr>
          <p:nvPr>
            <p:ph type="ftr" sz="quarter" idx="11"/>
          </p:nvPr>
        </p:nvSpPr>
        <p:spPr>
          <a:xfrm>
            <a:off x="2694129" y="6161442"/>
            <a:ext cx="3575270" cy="696558"/>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7" name="CasellaDiTesto 6"/>
          <p:cNvSpPr txBox="1"/>
          <p:nvPr/>
        </p:nvSpPr>
        <p:spPr>
          <a:xfrm>
            <a:off x="6769489" y="5702300"/>
            <a:ext cx="2087174" cy="523220"/>
          </a:xfrm>
          <a:prstGeom prst="rect">
            <a:avLst/>
          </a:prstGeom>
          <a:noFill/>
        </p:spPr>
        <p:txBody>
          <a:bodyPr wrap="none">
            <a:spAutoFit/>
          </a:bodyPr>
          <a:lstStyle/>
          <a:p>
            <a:pPr>
              <a:defRPr/>
            </a:pPr>
            <a:r>
              <a:rPr lang="it-IT" i="1" dirty="0">
                <a:solidFill>
                  <a:schemeClr val="tx1">
                    <a:lumMod val="95000"/>
                    <a:lumOff val="5000"/>
                  </a:schemeClr>
                </a:solidFill>
              </a:rPr>
              <a:t>ISA </a:t>
            </a:r>
            <a:r>
              <a:rPr lang="it-IT" i="1" dirty="0" smtClean="0">
                <a:solidFill>
                  <a:schemeClr val="tx1">
                    <a:lumMod val="95000"/>
                    <a:lumOff val="5000"/>
                  </a:schemeClr>
                </a:solidFill>
              </a:rPr>
              <a:t>Italia 500.A14-A25</a:t>
            </a:r>
            <a:endParaRPr lang="it-IT" b="0" i="1" dirty="0">
              <a:solidFill>
                <a:schemeClr val="tx1">
                  <a:lumMod val="95000"/>
                  <a:lumOff val="5000"/>
                </a:schemeClr>
              </a:solidFill>
            </a:endParaRPr>
          </a:p>
          <a:p>
            <a:pPr>
              <a:defRPr/>
            </a:pPr>
            <a:endParaRPr lang="it-IT" dirty="0"/>
          </a:p>
        </p:txBody>
      </p:sp>
    </p:spTree>
    <p:extLst>
      <p:ext uri="{BB962C8B-B14F-4D97-AF65-F5344CB8AC3E}">
        <p14:creationId xmlns:p14="http://schemas.microsoft.com/office/powerpoint/2010/main" val="2821795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olo 1"/>
          <p:cNvSpPr>
            <a:spLocks noGrp="1"/>
          </p:cNvSpPr>
          <p:nvPr>
            <p:ph type="title"/>
          </p:nvPr>
        </p:nvSpPr>
        <p:spPr>
          <a:xfrm>
            <a:off x="688490" y="123836"/>
            <a:ext cx="7756263" cy="979345"/>
          </a:xfrm>
        </p:spPr>
        <p:txBody>
          <a:bodyPr/>
          <a:lstStyle/>
          <a:p>
            <a:pPr algn="ctr"/>
            <a:r>
              <a:rPr lang="it-IT" altLang="it-IT" sz="4000" dirty="0" smtClean="0">
                <a:solidFill>
                  <a:srgbClr val="C00000"/>
                </a:solidFill>
                <a:latin typeface="Arial"/>
                <a:cs typeface="Arial"/>
              </a:rPr>
              <a:t>Qualità elementi probativi</a:t>
            </a:r>
          </a:p>
        </p:txBody>
      </p:sp>
      <p:sp>
        <p:nvSpPr>
          <p:cNvPr id="3" name="Segnaposto contenuto 2"/>
          <p:cNvSpPr>
            <a:spLocks noGrp="1"/>
          </p:cNvSpPr>
          <p:nvPr>
            <p:ph idx="1"/>
          </p:nvPr>
        </p:nvSpPr>
        <p:spPr>
          <a:xfrm>
            <a:off x="263525" y="607055"/>
            <a:ext cx="8569325" cy="5960719"/>
          </a:xfrm>
        </p:spPr>
        <p:txBody>
          <a:bodyPr>
            <a:noAutofit/>
          </a:bodyPr>
          <a:lstStyle/>
          <a:p>
            <a:pPr>
              <a:defRPr/>
            </a:pPr>
            <a:r>
              <a:rPr lang="it-IT" sz="2100" b="0" dirty="0">
                <a:solidFill>
                  <a:srgbClr val="000000"/>
                </a:solidFill>
                <a:latin typeface="Arial"/>
                <a:cs typeface="Arial"/>
              </a:rPr>
              <a:t>La qualità di tutti gli elementi probativi è influenzata dalla pertinenza e attendibilità delle informazioni su cui essi si basano. </a:t>
            </a:r>
          </a:p>
          <a:p>
            <a:pPr>
              <a:buFont typeface="Arial" panose="020B0604020202020204" pitchFamily="34" charset="0"/>
              <a:buChar char="•"/>
              <a:defRPr/>
            </a:pPr>
            <a:r>
              <a:rPr lang="it-IT" sz="2100" u="sng" dirty="0">
                <a:solidFill>
                  <a:srgbClr val="000000"/>
                </a:solidFill>
                <a:latin typeface="Arial"/>
                <a:cs typeface="Arial"/>
              </a:rPr>
              <a:t>Pertinenza</a:t>
            </a:r>
          </a:p>
          <a:p>
            <a:pPr marL="0" indent="0">
              <a:defRPr/>
            </a:pPr>
            <a:r>
              <a:rPr lang="it-IT" sz="2100" b="0" dirty="0" smtClean="0">
                <a:solidFill>
                  <a:srgbClr val="000000"/>
                </a:solidFill>
                <a:latin typeface="Arial"/>
                <a:cs typeface="Arial"/>
              </a:rPr>
              <a:t> La </a:t>
            </a:r>
            <a:r>
              <a:rPr lang="it-IT" sz="2100" b="0" dirty="0">
                <a:solidFill>
                  <a:srgbClr val="000000"/>
                </a:solidFill>
                <a:latin typeface="Arial"/>
                <a:cs typeface="Arial"/>
              </a:rPr>
              <a:t>pertinenza si riferisce alla connessione logica o all’attinenza con lo scopo nella procedura di revisione e, ove appropriato, con l’asserzione </a:t>
            </a:r>
            <a:r>
              <a:rPr lang="it-IT" sz="2100" b="0" dirty="0" smtClean="0">
                <a:solidFill>
                  <a:srgbClr val="000000"/>
                </a:solidFill>
                <a:latin typeface="Arial"/>
                <a:cs typeface="Arial"/>
              </a:rPr>
              <a:t>considerata.</a:t>
            </a:r>
          </a:p>
          <a:p>
            <a:pPr>
              <a:buFont typeface="Arial" panose="020B0604020202020204" pitchFamily="34" charset="0"/>
              <a:buChar char="•"/>
              <a:defRPr/>
            </a:pPr>
            <a:r>
              <a:rPr lang="it-IT" sz="2100" u="sng" dirty="0" smtClean="0">
                <a:solidFill>
                  <a:srgbClr val="000000"/>
                </a:solidFill>
                <a:latin typeface="Arial"/>
                <a:cs typeface="Arial"/>
              </a:rPr>
              <a:t>Attendibilità</a:t>
            </a:r>
            <a:endParaRPr lang="it-IT" sz="2100" u="sng" dirty="0">
              <a:solidFill>
                <a:srgbClr val="000000"/>
              </a:solidFill>
              <a:latin typeface="Arial"/>
              <a:cs typeface="Arial"/>
            </a:endParaRPr>
          </a:p>
          <a:p>
            <a:pPr marL="0" indent="0">
              <a:defRPr/>
            </a:pPr>
            <a:r>
              <a:rPr lang="it-IT" sz="2100" b="0" dirty="0" smtClean="0">
                <a:solidFill>
                  <a:srgbClr val="000000"/>
                </a:solidFill>
                <a:latin typeface="Arial"/>
                <a:cs typeface="Arial"/>
              </a:rPr>
              <a:t> L’attendibilità </a:t>
            </a:r>
            <a:r>
              <a:rPr lang="it-IT" sz="2100" b="0" dirty="0">
                <a:solidFill>
                  <a:srgbClr val="000000"/>
                </a:solidFill>
                <a:latin typeface="Arial"/>
                <a:cs typeface="Arial"/>
              </a:rPr>
              <a:t>delle informazioni da utilizzare come elementi probativi, e quindi degli elementi probativi </a:t>
            </a:r>
            <a:r>
              <a:rPr lang="it-IT" sz="2100" b="0" dirty="0" smtClean="0">
                <a:solidFill>
                  <a:srgbClr val="000000"/>
                </a:solidFill>
                <a:latin typeface="Arial"/>
                <a:cs typeface="Arial"/>
              </a:rPr>
              <a:t>stessi, </a:t>
            </a:r>
            <a:r>
              <a:rPr lang="it-IT" sz="2100" b="0" dirty="0">
                <a:solidFill>
                  <a:srgbClr val="000000"/>
                </a:solidFill>
                <a:latin typeface="Arial"/>
                <a:cs typeface="Arial"/>
              </a:rPr>
              <a:t>è influenzata dalla loro fonte di provenienza e dalla loro natura, nonché dalle </a:t>
            </a:r>
            <a:r>
              <a:rPr lang="it-IT" sz="2100" b="0" dirty="0" smtClean="0">
                <a:solidFill>
                  <a:srgbClr val="000000"/>
                </a:solidFill>
                <a:latin typeface="Arial"/>
                <a:cs typeface="Arial"/>
              </a:rPr>
              <a:t>circostanze </a:t>
            </a:r>
            <a:r>
              <a:rPr lang="it-IT" sz="2100" b="0" dirty="0">
                <a:solidFill>
                  <a:srgbClr val="000000"/>
                </a:solidFill>
                <a:latin typeface="Arial"/>
                <a:cs typeface="Arial"/>
              </a:rPr>
              <a:t>in cui sono ottenute, inclusi, ove pertinenti, i controlli sulla loro predisposizione e sul loro </a:t>
            </a:r>
            <a:r>
              <a:rPr lang="it-IT" sz="2100" b="0" dirty="0" smtClean="0">
                <a:solidFill>
                  <a:srgbClr val="000000"/>
                </a:solidFill>
                <a:latin typeface="Arial"/>
                <a:cs typeface="Arial"/>
              </a:rPr>
              <a:t>mantenimento. </a:t>
            </a:r>
          </a:p>
          <a:p>
            <a:pPr marL="0" indent="0" algn="r">
              <a:buNone/>
              <a:defRPr/>
            </a:pPr>
            <a:r>
              <a:rPr lang="it-IT" sz="2100" b="0" i="1" dirty="0" smtClean="0">
                <a:solidFill>
                  <a:srgbClr val="000000"/>
                </a:solidFill>
                <a:latin typeface="Arial"/>
                <a:cs typeface="Arial"/>
              </a:rPr>
              <a:t>ISA Italia 500. A31</a:t>
            </a:r>
            <a:endParaRPr lang="it-IT" sz="2100" b="0" i="1" dirty="0">
              <a:solidFill>
                <a:srgbClr val="000000"/>
              </a:solidFill>
              <a:latin typeface="Arial"/>
              <a:cs typeface="Arial"/>
            </a:endParaRPr>
          </a:p>
        </p:txBody>
      </p:sp>
      <p:sp>
        <p:nvSpPr>
          <p:cNvPr id="2" name="Segnaposto piè di pagina 1"/>
          <p:cNvSpPr>
            <a:spLocks noGrp="1"/>
          </p:cNvSpPr>
          <p:nvPr>
            <p:ph type="ftr" sz="quarter" idx="11"/>
          </p:nvPr>
        </p:nvSpPr>
        <p:spPr>
          <a:xfrm>
            <a:off x="2860909" y="6257946"/>
            <a:ext cx="3422002" cy="600054"/>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3353646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339" y="377133"/>
            <a:ext cx="7576078" cy="1102177"/>
          </a:xfrm>
        </p:spPr>
        <p:txBody>
          <a:bodyPr>
            <a:normAutofit fontScale="90000"/>
          </a:bodyPr>
          <a:lstStyle/>
          <a:p>
            <a:pPr algn="ctr">
              <a:defRPr/>
            </a:pPr>
            <a:r>
              <a:rPr lang="it-IT" sz="4000" dirty="0" smtClean="0">
                <a:solidFill>
                  <a:srgbClr val="C00000"/>
                </a:solidFill>
                <a:latin typeface="Arial"/>
                <a:cs typeface="Arial"/>
              </a:rPr>
              <a:t>Informazioni prodotte dall’esperto della direzione</a:t>
            </a:r>
            <a:endParaRPr lang="fr-FR" sz="4000" dirty="0">
              <a:solidFill>
                <a:srgbClr val="C00000"/>
              </a:solidFill>
              <a:latin typeface="Arial"/>
              <a:cs typeface="Arial"/>
            </a:endParaRPr>
          </a:p>
        </p:txBody>
      </p:sp>
      <p:sp>
        <p:nvSpPr>
          <p:cNvPr id="140291" name="Segnaposto contenuto 2"/>
          <p:cNvSpPr>
            <a:spLocks noGrp="1"/>
          </p:cNvSpPr>
          <p:nvPr>
            <p:ph idx="1"/>
          </p:nvPr>
        </p:nvSpPr>
        <p:spPr>
          <a:xfrm>
            <a:off x="483810" y="1197428"/>
            <a:ext cx="8289053" cy="5267724"/>
          </a:xfrm>
        </p:spPr>
        <p:txBody>
          <a:bodyPr>
            <a:normAutofit lnSpcReduction="10000"/>
          </a:bodyPr>
          <a:lstStyle/>
          <a:p>
            <a:pPr marL="0" indent="0">
              <a:lnSpc>
                <a:spcPct val="150000"/>
              </a:lnSpc>
            </a:pPr>
            <a:r>
              <a:rPr lang="it-IT" altLang="it-IT" sz="2400" b="0" dirty="0" smtClean="0">
                <a:solidFill>
                  <a:srgbClr val="786860"/>
                </a:solidFill>
              </a:rPr>
              <a:t> </a:t>
            </a:r>
            <a:r>
              <a:rPr lang="it-IT" altLang="it-IT" sz="2400" b="0" dirty="0" smtClean="0">
                <a:solidFill>
                  <a:srgbClr val="000000"/>
                </a:solidFill>
                <a:latin typeface="Arial"/>
                <a:cs typeface="Arial"/>
              </a:rPr>
              <a:t>Se le informazioni da utilizzare come elementi probativi sono state predisposte avvalendosi del lavoro di un esperto della direzione, il revisore, considerando la rilevanza del lavoro di tale esperto per le proprie finalità, deve, nella misura necessaria:</a:t>
            </a:r>
          </a:p>
          <a:p>
            <a:pPr marL="0" indent="0"/>
            <a:r>
              <a:rPr lang="it-IT" altLang="it-IT" sz="2400" b="0" dirty="0" smtClean="0">
                <a:solidFill>
                  <a:srgbClr val="000000"/>
                </a:solidFill>
                <a:latin typeface="Arial"/>
                <a:cs typeface="Arial"/>
              </a:rPr>
              <a:t> a) valutare la competenza, le capacità e l’obiettività di tale esperto; </a:t>
            </a:r>
          </a:p>
          <a:p>
            <a:pPr marL="0" indent="0"/>
            <a:r>
              <a:rPr lang="it-IT" altLang="it-IT" sz="2400" b="0" dirty="0" smtClean="0">
                <a:solidFill>
                  <a:srgbClr val="000000"/>
                </a:solidFill>
                <a:latin typeface="Arial"/>
                <a:cs typeface="Arial"/>
              </a:rPr>
              <a:t> b) acquisire una comprensione del lavoro di tale esperto;</a:t>
            </a:r>
          </a:p>
          <a:p>
            <a:pPr marL="0" indent="0"/>
            <a:r>
              <a:rPr lang="it-IT" altLang="it-IT" sz="2400" b="0" dirty="0" smtClean="0">
                <a:solidFill>
                  <a:srgbClr val="000000"/>
                </a:solidFill>
                <a:latin typeface="Arial"/>
                <a:cs typeface="Arial"/>
              </a:rPr>
              <a:t> c) valutare l’appropriatezza del lavoro di tale esperto quale elemento probativo per l’asserzione oggetto di verifica. </a:t>
            </a:r>
          </a:p>
          <a:p>
            <a:pPr marL="0" indent="0" algn="r">
              <a:buNone/>
            </a:pPr>
            <a:r>
              <a:rPr lang="it-IT" altLang="it-IT" sz="2400" b="0" i="1" dirty="0" smtClean="0">
                <a:solidFill>
                  <a:srgbClr val="000000"/>
                </a:solidFill>
                <a:latin typeface="Arial"/>
                <a:cs typeface="Arial"/>
              </a:rPr>
              <a:t>ISA Italia 500.A34 e segg</a:t>
            </a:r>
            <a:r>
              <a:rPr lang="it-IT" altLang="it-IT" sz="2400" b="0" i="1" dirty="0" smtClean="0">
                <a:solidFill>
                  <a:srgbClr val="786860"/>
                </a:solidFill>
                <a:latin typeface="Arial"/>
                <a:cs typeface="Arial"/>
              </a:rPr>
              <a:t>.</a:t>
            </a:r>
          </a:p>
          <a:p>
            <a:pPr marL="0" indent="0"/>
            <a:endParaRPr lang="it-IT" altLang="it-IT" b="0" dirty="0" smtClean="0">
              <a:solidFill>
                <a:srgbClr val="786860"/>
              </a:solidFill>
              <a:latin typeface="Arial"/>
              <a:cs typeface="Arial"/>
            </a:endParaRPr>
          </a:p>
        </p:txBody>
      </p:sp>
      <p:sp>
        <p:nvSpPr>
          <p:cNvPr id="3" name="Segnaposto piè di pagina 2"/>
          <p:cNvSpPr>
            <a:spLocks noGrp="1"/>
          </p:cNvSpPr>
          <p:nvPr>
            <p:ph type="ftr" sz="quarter" idx="11"/>
          </p:nvPr>
        </p:nvSpPr>
        <p:spPr>
          <a:xfrm>
            <a:off x="2979269" y="6344004"/>
            <a:ext cx="3317831"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343644652"/>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8490" y="0"/>
            <a:ext cx="7756263" cy="1054250"/>
          </a:xfrm>
        </p:spPr>
        <p:txBody>
          <a:bodyPr>
            <a:normAutofit fontScale="90000"/>
          </a:bodyPr>
          <a:lstStyle/>
          <a:p>
            <a:pPr algn="ctr">
              <a:defRPr/>
            </a:pPr>
            <a:r>
              <a:rPr lang="it-IT" sz="4000" dirty="0" smtClean="0">
                <a:solidFill>
                  <a:srgbClr val="C00000"/>
                </a:solidFill>
                <a:latin typeface="Arial"/>
                <a:cs typeface="Arial"/>
              </a:rPr>
              <a:t>Informazioni prodotte dall’impresa</a:t>
            </a:r>
            <a:endParaRPr lang="fr-FR" sz="4000" dirty="0">
              <a:solidFill>
                <a:srgbClr val="C00000"/>
              </a:solidFill>
              <a:latin typeface="Arial"/>
              <a:cs typeface="Arial"/>
            </a:endParaRPr>
          </a:p>
        </p:txBody>
      </p:sp>
      <p:sp>
        <p:nvSpPr>
          <p:cNvPr id="142339" name="Segnaposto contenuto 2"/>
          <p:cNvSpPr>
            <a:spLocks noGrp="1"/>
          </p:cNvSpPr>
          <p:nvPr>
            <p:ph idx="1"/>
          </p:nvPr>
        </p:nvSpPr>
        <p:spPr>
          <a:xfrm>
            <a:off x="717550" y="1054250"/>
            <a:ext cx="7839075" cy="5472317"/>
          </a:xfrm>
        </p:spPr>
        <p:txBody>
          <a:bodyPr/>
          <a:lstStyle/>
          <a:p>
            <a:pPr marL="0" indent="0"/>
            <a:r>
              <a:rPr lang="it-IT" altLang="it-IT" sz="2400" b="0" dirty="0" smtClean="0">
                <a:solidFill>
                  <a:srgbClr val="786860"/>
                </a:solidFill>
              </a:rPr>
              <a:t> </a:t>
            </a:r>
            <a:r>
              <a:rPr lang="it-IT" altLang="it-IT" sz="2400" b="0" dirty="0" smtClean="0">
                <a:solidFill>
                  <a:srgbClr val="000000"/>
                </a:solidFill>
                <a:latin typeface="Arial"/>
                <a:cs typeface="Arial"/>
              </a:rPr>
              <a:t>Nell’utilizzare le informazioni generate dall’impresa, il revisore deve valutare se tali informazioni siano sufficientemente attendibili per le proprie finalità; ciò include, secondo quanto necessario nelle circostanze: </a:t>
            </a:r>
          </a:p>
          <a:p>
            <a:pPr marL="0" indent="457200">
              <a:lnSpc>
                <a:spcPct val="150000"/>
              </a:lnSpc>
              <a:spcAft>
                <a:spcPts val="600"/>
              </a:spcAft>
            </a:pPr>
            <a:r>
              <a:rPr lang="it-IT" altLang="it-IT" sz="2400" b="0" dirty="0" smtClean="0">
                <a:solidFill>
                  <a:srgbClr val="000000"/>
                </a:solidFill>
                <a:latin typeface="Arial"/>
                <a:cs typeface="Arial"/>
              </a:rPr>
              <a:t> a)l’acquisizione degli elementi probativi in merito all’accuratezza ed alla completezza delle informazioni; </a:t>
            </a:r>
          </a:p>
          <a:p>
            <a:pPr marL="0" indent="0"/>
            <a:r>
              <a:rPr lang="it-IT" altLang="it-IT" sz="2400" b="0" dirty="0" smtClean="0">
                <a:solidFill>
                  <a:srgbClr val="000000"/>
                </a:solidFill>
                <a:latin typeface="Arial"/>
                <a:cs typeface="Arial"/>
              </a:rPr>
              <a:t> b)la valutazione se le informazioni siano sufficientemente precise e dettagliate per le finalità del revisore. </a:t>
            </a:r>
          </a:p>
          <a:p>
            <a:pPr marL="0" indent="0" algn="r">
              <a:buNone/>
            </a:pPr>
            <a:r>
              <a:rPr lang="it-IT" altLang="it-IT" b="0" i="1" dirty="0" smtClean="0">
                <a:solidFill>
                  <a:srgbClr val="000000"/>
                </a:solidFill>
                <a:latin typeface="Arial"/>
                <a:cs typeface="Arial"/>
              </a:rPr>
              <a:t>ISA Italia 500.A49 e segg.</a:t>
            </a:r>
            <a:endParaRPr lang="it-IT" altLang="it-IT" b="0" dirty="0" smtClean="0">
              <a:solidFill>
                <a:srgbClr val="000000"/>
              </a:solidFill>
              <a:latin typeface="Arial"/>
              <a:cs typeface="Arial"/>
            </a:endParaRPr>
          </a:p>
          <a:p>
            <a:pPr marL="0" indent="0">
              <a:buNone/>
            </a:pPr>
            <a:endParaRPr lang="it-IT" altLang="it-IT" b="0" dirty="0" smtClean="0">
              <a:solidFill>
                <a:srgbClr val="000000"/>
              </a:solidFill>
            </a:endParaRPr>
          </a:p>
        </p:txBody>
      </p:sp>
      <p:sp>
        <p:nvSpPr>
          <p:cNvPr id="3" name="Segnaposto piè di pagina 2"/>
          <p:cNvSpPr>
            <a:spLocks noGrp="1"/>
          </p:cNvSpPr>
          <p:nvPr>
            <p:ph type="ftr" sz="quarter" idx="11"/>
          </p:nvPr>
        </p:nvSpPr>
        <p:spPr>
          <a:xfrm>
            <a:off x="2805161" y="6344004"/>
            <a:ext cx="3468310"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1131641347"/>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olo 1"/>
          <p:cNvSpPr>
            <a:spLocks noGrp="1"/>
          </p:cNvSpPr>
          <p:nvPr>
            <p:ph type="title"/>
          </p:nvPr>
        </p:nvSpPr>
        <p:spPr>
          <a:xfrm>
            <a:off x="228601" y="157238"/>
            <a:ext cx="8546122" cy="1056100"/>
          </a:xfrm>
        </p:spPr>
        <p:txBody>
          <a:bodyPr>
            <a:normAutofit/>
          </a:bodyPr>
          <a:lstStyle/>
          <a:p>
            <a:pPr algn="ctr"/>
            <a:r>
              <a:rPr lang="it-IT" altLang="it-IT" sz="2800" dirty="0" smtClean="0">
                <a:solidFill>
                  <a:srgbClr val="C00000"/>
                </a:solidFill>
                <a:latin typeface="Arial"/>
                <a:cs typeface="Arial"/>
              </a:rPr>
              <a:t>Selezione delle voci da verificare per acquisire elementi probativi </a:t>
            </a:r>
          </a:p>
        </p:txBody>
      </p:sp>
      <p:sp>
        <p:nvSpPr>
          <p:cNvPr id="5" name="Rettangolo 4"/>
          <p:cNvSpPr/>
          <p:nvPr/>
        </p:nvSpPr>
        <p:spPr bwMode="auto">
          <a:xfrm>
            <a:off x="412749" y="2271724"/>
            <a:ext cx="2360613" cy="1152525"/>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sz="2000" b="0" dirty="0">
                <a:solidFill>
                  <a:srgbClr val="000000"/>
                </a:solidFill>
              </a:rPr>
              <a:t>selezione di tutte le voci (esame al 100%)</a:t>
            </a:r>
            <a:endParaRPr lang="it-IT" sz="2000" dirty="0">
              <a:solidFill>
                <a:srgbClr val="000000"/>
              </a:solidFill>
            </a:endParaRPr>
          </a:p>
        </p:txBody>
      </p:sp>
      <p:sp>
        <p:nvSpPr>
          <p:cNvPr id="6" name="Rettangolo 5"/>
          <p:cNvSpPr/>
          <p:nvPr/>
        </p:nvSpPr>
        <p:spPr bwMode="auto">
          <a:xfrm>
            <a:off x="3327400" y="2504305"/>
            <a:ext cx="2360613" cy="1152525"/>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sz="2000" b="0" dirty="0">
                <a:solidFill>
                  <a:srgbClr val="000000"/>
                </a:solidFill>
              </a:rPr>
              <a:t>selezione di voci specifiche</a:t>
            </a:r>
            <a:endParaRPr lang="it-IT" sz="2000" dirty="0">
              <a:solidFill>
                <a:srgbClr val="000000"/>
              </a:solidFill>
            </a:endParaRPr>
          </a:p>
        </p:txBody>
      </p:sp>
      <p:sp>
        <p:nvSpPr>
          <p:cNvPr id="7" name="Rettangolo 6"/>
          <p:cNvSpPr/>
          <p:nvPr/>
        </p:nvSpPr>
        <p:spPr bwMode="auto">
          <a:xfrm>
            <a:off x="1031875" y="1224756"/>
            <a:ext cx="6899275" cy="814388"/>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sz="2000" b="0" dirty="0">
                <a:solidFill>
                  <a:srgbClr val="000000"/>
                </a:solidFill>
              </a:rPr>
              <a:t>I metodi a disposizione del revisore per selezionare le voci da sottoporre a verifica sono</a:t>
            </a:r>
          </a:p>
        </p:txBody>
      </p:sp>
      <p:cxnSp>
        <p:nvCxnSpPr>
          <p:cNvPr id="144391" name="Connettore 2 7"/>
          <p:cNvCxnSpPr>
            <a:cxnSpLocks noChangeShapeType="1"/>
            <a:stCxn id="7" idx="2"/>
            <a:endCxn id="5" idx="0"/>
          </p:cNvCxnSpPr>
          <p:nvPr/>
        </p:nvCxnSpPr>
        <p:spPr bwMode="auto">
          <a:xfrm flipH="1">
            <a:off x="1593056" y="2039144"/>
            <a:ext cx="2888457" cy="232580"/>
          </a:xfrm>
          <a:prstGeom prst="straightConnector1">
            <a:avLst/>
          </a:prstGeom>
          <a:noFill/>
          <a:ln w="0" algn="ctr">
            <a:solidFill>
              <a:srgbClr val="9D8D85"/>
            </a:solidFill>
            <a:round/>
            <a:headEnd/>
            <a:tailEnd type="triangle" w="med" len="med"/>
          </a:ln>
          <a:extLst>
            <a:ext uri="{909E8E84-426E-40DD-AFC4-6F175D3DCCD1}">
              <a14:hiddenFill xmlns:a14="http://schemas.microsoft.com/office/drawing/2010/main">
                <a:noFill/>
              </a14:hiddenFill>
            </a:ext>
          </a:extLst>
        </p:spPr>
      </p:cxnSp>
      <p:cxnSp>
        <p:nvCxnSpPr>
          <p:cNvPr id="144392" name="Connettore 2 8"/>
          <p:cNvCxnSpPr>
            <a:cxnSpLocks noChangeShapeType="1"/>
            <a:stCxn id="7" idx="2"/>
            <a:endCxn id="6" idx="0"/>
          </p:cNvCxnSpPr>
          <p:nvPr/>
        </p:nvCxnSpPr>
        <p:spPr bwMode="auto">
          <a:xfrm>
            <a:off x="4481513" y="2039144"/>
            <a:ext cx="26194" cy="465161"/>
          </a:xfrm>
          <a:prstGeom prst="straightConnector1">
            <a:avLst/>
          </a:prstGeom>
          <a:noFill/>
          <a:ln w="0" algn="ctr">
            <a:solidFill>
              <a:srgbClr val="9D8D85"/>
            </a:solidFill>
            <a:round/>
            <a:headEnd/>
            <a:tailEnd type="triangle" w="med" len="med"/>
          </a:ln>
          <a:extLst>
            <a:ext uri="{909E8E84-426E-40DD-AFC4-6F175D3DCCD1}">
              <a14:hiddenFill xmlns:a14="http://schemas.microsoft.com/office/drawing/2010/main">
                <a:noFill/>
              </a14:hiddenFill>
            </a:ext>
          </a:extLst>
        </p:spPr>
      </p:cxnSp>
      <p:sp>
        <p:nvSpPr>
          <p:cNvPr id="10" name="Rettangolo 9"/>
          <p:cNvSpPr/>
          <p:nvPr/>
        </p:nvSpPr>
        <p:spPr bwMode="auto">
          <a:xfrm>
            <a:off x="6414111" y="2271724"/>
            <a:ext cx="2360612" cy="1152525"/>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sz="2000" b="0" dirty="0">
                <a:solidFill>
                  <a:srgbClr val="000000"/>
                </a:solidFill>
              </a:rPr>
              <a:t>campionamento di revisione</a:t>
            </a:r>
            <a:endParaRPr lang="it-IT" sz="2000" dirty="0">
              <a:solidFill>
                <a:srgbClr val="000000"/>
              </a:solidFill>
            </a:endParaRPr>
          </a:p>
        </p:txBody>
      </p:sp>
      <p:cxnSp>
        <p:nvCxnSpPr>
          <p:cNvPr id="144394" name="Connettore 2 13"/>
          <p:cNvCxnSpPr>
            <a:cxnSpLocks noChangeShapeType="1"/>
            <a:stCxn id="7" idx="2"/>
            <a:endCxn id="10" idx="0"/>
          </p:cNvCxnSpPr>
          <p:nvPr/>
        </p:nvCxnSpPr>
        <p:spPr bwMode="auto">
          <a:xfrm>
            <a:off x="4481513" y="2039144"/>
            <a:ext cx="3112904" cy="232580"/>
          </a:xfrm>
          <a:prstGeom prst="straightConnector1">
            <a:avLst/>
          </a:prstGeom>
          <a:noFill/>
          <a:ln w="0" algn="ctr">
            <a:solidFill>
              <a:srgbClr val="9D8D85"/>
            </a:solidFill>
            <a:round/>
            <a:headEnd/>
            <a:tailEnd type="triangle" w="med" len="med"/>
          </a:ln>
          <a:extLst>
            <a:ext uri="{909E8E84-426E-40DD-AFC4-6F175D3DCCD1}">
              <a14:hiddenFill xmlns:a14="http://schemas.microsoft.com/office/drawing/2010/main">
                <a:noFill/>
              </a14:hiddenFill>
            </a:ext>
          </a:extLst>
        </p:spPr>
      </p:cxnSp>
      <p:sp>
        <p:nvSpPr>
          <p:cNvPr id="15" name="Rettangolo 14"/>
          <p:cNvSpPr/>
          <p:nvPr/>
        </p:nvSpPr>
        <p:spPr bwMode="auto">
          <a:xfrm>
            <a:off x="412750" y="3583172"/>
            <a:ext cx="2360613" cy="1681162"/>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dirty="0">
                <a:solidFill>
                  <a:srgbClr val="000000"/>
                </a:solidFill>
              </a:rPr>
              <a:t>esaminare l’intera popolazione delle voci che compongono una classe di operazioni o un saldo contabile</a:t>
            </a:r>
          </a:p>
        </p:txBody>
      </p:sp>
      <p:sp>
        <p:nvSpPr>
          <p:cNvPr id="17" name="Rettangolo 16"/>
          <p:cNvSpPr/>
          <p:nvPr/>
        </p:nvSpPr>
        <p:spPr bwMode="auto">
          <a:xfrm>
            <a:off x="3327400" y="3855668"/>
            <a:ext cx="2360613" cy="2488336"/>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dirty="0">
                <a:solidFill>
                  <a:srgbClr val="000000"/>
                </a:solidFill>
              </a:rPr>
              <a:t>selezionare voci specifiche nell’ambito di una popolazione in quanto esse sono di valore elevato oppure esaminare voci i cui valori registrati superino un determinato importo</a:t>
            </a:r>
          </a:p>
        </p:txBody>
      </p:sp>
      <p:cxnSp>
        <p:nvCxnSpPr>
          <p:cNvPr id="144397" name="Connettore 2 21"/>
          <p:cNvCxnSpPr>
            <a:cxnSpLocks noChangeShapeType="1"/>
            <a:stCxn id="5" idx="2"/>
            <a:endCxn id="15" idx="0"/>
          </p:cNvCxnSpPr>
          <p:nvPr/>
        </p:nvCxnSpPr>
        <p:spPr bwMode="auto">
          <a:xfrm>
            <a:off x="1593056" y="3424249"/>
            <a:ext cx="1" cy="158923"/>
          </a:xfrm>
          <a:prstGeom prst="straightConnector1">
            <a:avLst/>
          </a:prstGeom>
          <a:noFill/>
          <a:ln w="0" algn="ctr">
            <a:solidFill>
              <a:srgbClr val="9D8D85"/>
            </a:solidFill>
            <a:round/>
            <a:headEnd/>
            <a:tailEnd type="triangle" w="med" len="med"/>
          </a:ln>
          <a:extLst>
            <a:ext uri="{909E8E84-426E-40DD-AFC4-6F175D3DCCD1}">
              <a14:hiddenFill xmlns:a14="http://schemas.microsoft.com/office/drawing/2010/main">
                <a:noFill/>
              </a14:hiddenFill>
            </a:ext>
          </a:extLst>
        </p:spPr>
      </p:cxnSp>
      <p:cxnSp>
        <p:nvCxnSpPr>
          <p:cNvPr id="144398" name="Connettore 2 23"/>
          <p:cNvCxnSpPr>
            <a:cxnSpLocks noChangeShapeType="1"/>
            <a:stCxn id="6" idx="2"/>
          </p:cNvCxnSpPr>
          <p:nvPr/>
        </p:nvCxnSpPr>
        <p:spPr bwMode="auto">
          <a:xfrm flipH="1">
            <a:off x="4496843" y="3656830"/>
            <a:ext cx="10864" cy="198838"/>
          </a:xfrm>
          <a:prstGeom prst="straightConnector1">
            <a:avLst/>
          </a:prstGeom>
          <a:noFill/>
          <a:ln w="0" algn="ctr">
            <a:solidFill>
              <a:srgbClr val="9D8D85"/>
            </a:solidFill>
            <a:round/>
            <a:headEnd/>
            <a:tailEnd type="triangle" w="med" len="med"/>
          </a:ln>
          <a:extLst>
            <a:ext uri="{909E8E84-426E-40DD-AFC4-6F175D3DCCD1}">
              <a14:hiddenFill xmlns:a14="http://schemas.microsoft.com/office/drawing/2010/main">
                <a:noFill/>
              </a14:hiddenFill>
            </a:ext>
          </a:extLst>
        </p:spPr>
      </p:cxnSp>
      <p:sp>
        <p:nvSpPr>
          <p:cNvPr id="16" name="Rettangolo 15"/>
          <p:cNvSpPr/>
          <p:nvPr/>
        </p:nvSpPr>
        <p:spPr bwMode="auto">
          <a:xfrm>
            <a:off x="6414111" y="3616325"/>
            <a:ext cx="2360612" cy="2479524"/>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dirty="0">
                <a:solidFill>
                  <a:srgbClr val="000000"/>
                </a:solidFill>
              </a:rPr>
              <a:t>L’applicazione delle procedure di revisione su una percentuale inferiore al 100% degli elementi che costituiscono una popolazione rilevante ai fini della revisione contabile.</a:t>
            </a:r>
          </a:p>
        </p:txBody>
      </p:sp>
      <p:cxnSp>
        <p:nvCxnSpPr>
          <p:cNvPr id="20" name="Connettore 2 23"/>
          <p:cNvCxnSpPr>
            <a:cxnSpLocks noChangeShapeType="1"/>
          </p:cNvCxnSpPr>
          <p:nvPr/>
        </p:nvCxnSpPr>
        <p:spPr bwMode="auto">
          <a:xfrm>
            <a:off x="7326313" y="4159100"/>
            <a:ext cx="0" cy="185888"/>
          </a:xfrm>
          <a:prstGeom prst="straightConnector1">
            <a:avLst/>
          </a:prstGeom>
          <a:noFill/>
          <a:ln w="0" algn="ctr">
            <a:solidFill>
              <a:srgbClr val="9D8D85"/>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9932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olo 1"/>
          <p:cNvSpPr>
            <a:spLocks noGrp="1"/>
          </p:cNvSpPr>
          <p:nvPr>
            <p:ph type="title"/>
          </p:nvPr>
        </p:nvSpPr>
        <p:spPr>
          <a:xfrm>
            <a:off x="543347" y="146823"/>
            <a:ext cx="7756263" cy="1054250"/>
          </a:xfrm>
        </p:spPr>
        <p:txBody>
          <a:bodyPr/>
          <a:lstStyle/>
          <a:p>
            <a:pPr algn="ctr"/>
            <a:r>
              <a:rPr lang="it-IT" altLang="it-IT" sz="4000" dirty="0" smtClean="0">
                <a:solidFill>
                  <a:srgbClr val="C00000"/>
                </a:solidFill>
                <a:latin typeface="Arial"/>
                <a:cs typeface="Arial"/>
              </a:rPr>
              <a:t>Definizioni</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4202395047"/>
              </p:ext>
            </p:extLst>
          </p:nvPr>
        </p:nvGraphicFramePr>
        <p:xfrm>
          <a:off x="302380" y="1350999"/>
          <a:ext cx="8587620" cy="4754977"/>
        </p:xfrm>
        <a:graphic>
          <a:graphicData uri="http://schemas.openxmlformats.org/drawingml/2006/table">
            <a:tbl>
              <a:tblPr firstRow="1" bandRow="1">
                <a:tableStyleId>{21E4AEA4-8DFA-4A89-87EB-49C32662AFE0}</a:tableStyleId>
              </a:tblPr>
              <a:tblGrid>
                <a:gridCol w="4293810">
                  <a:extLst>
                    <a:ext uri="{9D8B030D-6E8A-4147-A177-3AD203B41FA5}">
                      <a16:colId xmlns:a16="http://schemas.microsoft.com/office/drawing/2014/main" xmlns="" val="20000"/>
                    </a:ext>
                  </a:extLst>
                </a:gridCol>
                <a:gridCol w="4293810">
                  <a:extLst>
                    <a:ext uri="{9D8B030D-6E8A-4147-A177-3AD203B41FA5}">
                      <a16:colId xmlns:a16="http://schemas.microsoft.com/office/drawing/2014/main" xmlns="" val="20001"/>
                    </a:ext>
                  </a:extLst>
                </a:gridCol>
              </a:tblGrid>
              <a:tr h="440869">
                <a:tc>
                  <a:txBody>
                    <a:bodyPr/>
                    <a:lstStyle/>
                    <a:p>
                      <a:r>
                        <a:rPr lang="it-IT" sz="1800" dirty="0" smtClean="0"/>
                        <a:t>Termine</a:t>
                      </a:r>
                      <a:endParaRPr lang="it-IT" sz="1800" dirty="0"/>
                    </a:p>
                  </a:txBody>
                  <a:tcPr marL="82665" marR="82665" marT="45695" marB="45695"/>
                </a:tc>
                <a:tc>
                  <a:txBody>
                    <a:bodyPr/>
                    <a:lstStyle/>
                    <a:p>
                      <a:r>
                        <a:rPr lang="it-IT" sz="1800" dirty="0" smtClean="0"/>
                        <a:t>Definizione</a:t>
                      </a:r>
                      <a:endParaRPr lang="it-IT" sz="1800" dirty="0"/>
                    </a:p>
                  </a:txBody>
                  <a:tcPr marL="82665" marR="82665" marT="45695" marB="45695"/>
                </a:tc>
                <a:extLst>
                  <a:ext uri="{0D108BD9-81ED-4DB2-BD59-A6C34878D82A}">
                    <a16:rowId xmlns:a16="http://schemas.microsoft.com/office/drawing/2014/main" xmlns="" val="10000"/>
                  </a:ext>
                </a:extLst>
              </a:tr>
              <a:tr h="870080">
                <a:tc>
                  <a:txBody>
                    <a:bodyPr/>
                    <a:lstStyle/>
                    <a:p>
                      <a:r>
                        <a:rPr lang="it-IT" sz="1800" b="1" dirty="0" smtClean="0"/>
                        <a:t>Popolazione</a:t>
                      </a:r>
                      <a:endParaRPr lang="it-IT" sz="1800" b="1" dirty="0"/>
                    </a:p>
                  </a:txBody>
                  <a:tcPr marL="82665" marR="82665" marT="45695" marB="45695"/>
                </a:tc>
                <a:tc>
                  <a:txBody>
                    <a:bodyPr/>
                    <a:lstStyle/>
                    <a:p>
                      <a:r>
                        <a:rPr lang="it-IT" sz="1400" dirty="0" smtClean="0"/>
                        <a:t>L’insieme completo dei dati da cui è selezionato un campione e sul quale il revisore intende trarre le proprie conclusioni</a:t>
                      </a:r>
                      <a:endParaRPr lang="it-IT" sz="1400" dirty="0"/>
                    </a:p>
                  </a:txBody>
                  <a:tcPr marL="82665" marR="82665" marT="45695" marB="45695"/>
                </a:tc>
                <a:extLst>
                  <a:ext uri="{0D108BD9-81ED-4DB2-BD59-A6C34878D82A}">
                    <a16:rowId xmlns:a16="http://schemas.microsoft.com/office/drawing/2014/main" xmlns="" val="10001"/>
                  </a:ext>
                </a:extLst>
              </a:tr>
              <a:tr h="1450077">
                <a:tc>
                  <a:txBody>
                    <a:bodyPr/>
                    <a:lstStyle/>
                    <a:p>
                      <a:r>
                        <a:rPr lang="it-IT" sz="1800" b="1" dirty="0" smtClean="0"/>
                        <a:t>Rischio</a:t>
                      </a:r>
                      <a:r>
                        <a:rPr lang="it-IT" sz="1800" b="1" baseline="0" dirty="0" smtClean="0"/>
                        <a:t> di campionamento</a:t>
                      </a:r>
                      <a:endParaRPr lang="it-IT" sz="1800" b="1" dirty="0"/>
                    </a:p>
                  </a:txBody>
                  <a:tcPr marL="82665" marR="82665" marT="45695" marB="45695"/>
                </a:tc>
                <a:tc>
                  <a:txBody>
                    <a:bodyPr/>
                    <a:lstStyle/>
                    <a:p>
                      <a:r>
                        <a:rPr lang="it-IT" sz="1400" dirty="0" smtClean="0"/>
                        <a:t>Rischio che le conclusioni del revisore, sulla base di un campione, possano essere diverse da quelle che si sarebbero raggiunte se l’intera popolazione fosse stata sottoposta alla stessa procedura di revisione</a:t>
                      </a:r>
                      <a:r>
                        <a:rPr lang="it-IT" sz="1800" dirty="0" smtClean="0"/>
                        <a:t>.</a:t>
                      </a:r>
                      <a:endParaRPr lang="it-IT" sz="1800" dirty="0"/>
                    </a:p>
                  </a:txBody>
                  <a:tcPr marL="82665" marR="82665" marT="45695" marB="45695"/>
                </a:tc>
                <a:extLst>
                  <a:ext uri="{0D108BD9-81ED-4DB2-BD59-A6C34878D82A}">
                    <a16:rowId xmlns:a16="http://schemas.microsoft.com/office/drawing/2014/main" xmlns="" val="10002"/>
                  </a:ext>
                </a:extLst>
              </a:tr>
              <a:tr h="1123871">
                <a:tc>
                  <a:txBody>
                    <a:bodyPr/>
                    <a:lstStyle/>
                    <a:p>
                      <a:r>
                        <a:rPr lang="it-IT" sz="1800" b="1" dirty="0" smtClean="0"/>
                        <a:t>Stratificazione</a:t>
                      </a:r>
                      <a:endParaRPr lang="it-IT" sz="1800" b="1" dirty="0"/>
                    </a:p>
                  </a:txBody>
                  <a:tcPr marL="82665" marR="82665" marT="45695" marB="45695"/>
                </a:tc>
                <a:tc>
                  <a:txBody>
                    <a:bodyPr/>
                    <a:lstStyle/>
                    <a:p>
                      <a:pPr marL="285750" indent="-285750">
                        <a:buFont typeface="Arial" panose="020B0604020202020204" pitchFamily="34" charset="0"/>
                        <a:buChar char="•"/>
                      </a:pPr>
                      <a:r>
                        <a:rPr lang="it-IT" sz="1400" dirty="0" smtClean="0"/>
                        <a:t>Il processo attraverso il quale una popolazione viene suddivisa</a:t>
                      </a:r>
                      <a:r>
                        <a:rPr lang="it-IT" sz="1400" baseline="0" dirty="0" smtClean="0"/>
                        <a:t> in sotto popolazioni, ciascuna delle quali rappresenta un gruppo di unità di campionamento con caratteristiche analoghe</a:t>
                      </a:r>
                      <a:endParaRPr lang="it-IT" sz="1400" dirty="0"/>
                    </a:p>
                  </a:txBody>
                  <a:tcPr marL="82665" marR="82665" marT="45695" marB="45695"/>
                </a:tc>
                <a:extLst>
                  <a:ext uri="{0D108BD9-81ED-4DB2-BD59-A6C34878D82A}">
                    <a16:rowId xmlns:a16="http://schemas.microsoft.com/office/drawing/2014/main" xmlns="" val="10003"/>
                  </a:ext>
                </a:extLst>
              </a:tr>
              <a:tr h="870080">
                <a:tc>
                  <a:txBody>
                    <a:bodyPr/>
                    <a:lstStyle/>
                    <a:p>
                      <a:r>
                        <a:rPr lang="it-IT" sz="1800" b="1" dirty="0" smtClean="0"/>
                        <a:t>Campionamento statistico</a:t>
                      </a:r>
                      <a:endParaRPr lang="it-IT" sz="1800" b="1" dirty="0"/>
                    </a:p>
                  </a:txBody>
                  <a:tcPr marL="82665" marR="82665" marT="45695" marB="45695"/>
                </a:tc>
                <a:tc>
                  <a:txBody>
                    <a:bodyPr/>
                    <a:lstStyle/>
                    <a:p>
                      <a:pPr marL="285750" indent="-285750">
                        <a:buFont typeface="Arial" panose="020B0604020202020204" pitchFamily="34" charset="0"/>
                        <a:buChar char="•"/>
                      </a:pPr>
                      <a:r>
                        <a:rPr lang="it-IT" sz="1400" dirty="0" smtClean="0"/>
                        <a:t>Selezione casuale</a:t>
                      </a:r>
                    </a:p>
                    <a:p>
                      <a:pPr marL="285750" indent="-285750">
                        <a:buFont typeface="Arial" panose="020B0604020202020204" pitchFamily="34" charset="0"/>
                        <a:buChar char="•"/>
                      </a:pPr>
                      <a:r>
                        <a:rPr lang="it-IT" sz="1400" dirty="0" smtClean="0"/>
                        <a:t>Utilizzo del calcolo delle probabilità</a:t>
                      </a:r>
                      <a:r>
                        <a:rPr lang="it-IT" sz="1400" baseline="0" dirty="0" smtClean="0"/>
                        <a:t> per valutare i risultati del campione</a:t>
                      </a:r>
                      <a:endParaRPr lang="it-IT" sz="1400" dirty="0"/>
                    </a:p>
                  </a:txBody>
                  <a:tcPr marL="82665" marR="82665" marT="45695" marB="45695"/>
                </a:tc>
                <a:extLst>
                  <a:ext uri="{0D108BD9-81ED-4DB2-BD59-A6C34878D82A}">
                    <a16:rowId xmlns:a16="http://schemas.microsoft.com/office/drawing/2014/main" xmlns="" val="10004"/>
                  </a:ext>
                </a:extLst>
              </a:tr>
            </a:tbl>
          </a:graphicData>
        </a:graphic>
      </p:graphicFrame>
      <p:sp>
        <p:nvSpPr>
          <p:cNvPr id="2" name="Segnaposto piè di pagina 1"/>
          <p:cNvSpPr>
            <a:spLocks noGrp="1"/>
          </p:cNvSpPr>
          <p:nvPr>
            <p:ph type="ftr" sz="quarter" idx="11"/>
          </p:nvPr>
        </p:nvSpPr>
        <p:spPr>
          <a:xfrm>
            <a:off x="2724308" y="6362531"/>
            <a:ext cx="3253423" cy="495469"/>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51126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olo 1"/>
          <p:cNvSpPr>
            <a:spLocks noGrp="1"/>
          </p:cNvSpPr>
          <p:nvPr>
            <p:ph type="title"/>
          </p:nvPr>
        </p:nvSpPr>
        <p:spPr>
          <a:xfrm>
            <a:off x="542417" y="198531"/>
            <a:ext cx="7756263" cy="1054250"/>
          </a:xfrm>
        </p:spPr>
        <p:txBody>
          <a:bodyPr/>
          <a:lstStyle/>
          <a:p>
            <a:pPr algn="ctr"/>
            <a:r>
              <a:rPr lang="it-IT" altLang="it-IT" sz="4000" dirty="0" smtClean="0">
                <a:solidFill>
                  <a:srgbClr val="C00000"/>
                </a:solidFill>
                <a:latin typeface="Arial"/>
                <a:cs typeface="Arial"/>
              </a:rPr>
              <a:t>Regole</a:t>
            </a:r>
          </a:p>
        </p:txBody>
      </p:sp>
      <p:sp>
        <p:nvSpPr>
          <p:cNvPr id="2" name="Segnaposto piè di pagina 1"/>
          <p:cNvSpPr>
            <a:spLocks noGrp="1"/>
          </p:cNvSpPr>
          <p:nvPr>
            <p:ph type="ftr" sz="quarter" idx="11"/>
          </p:nvPr>
        </p:nvSpPr>
        <p:spPr>
          <a:xfrm>
            <a:off x="2768778" y="6375784"/>
            <a:ext cx="3556009"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5" name="Rettangolo 4"/>
          <p:cNvSpPr/>
          <p:nvPr/>
        </p:nvSpPr>
        <p:spPr bwMode="auto">
          <a:xfrm>
            <a:off x="1161143" y="1269363"/>
            <a:ext cx="6773332" cy="1014413"/>
          </a:xfrm>
          <a:prstGeom prst="rect">
            <a:avLst/>
          </a:prstGeom>
          <a:ln w="57150">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sz="2800" b="0" dirty="0">
                <a:solidFill>
                  <a:schemeClr val="tx1"/>
                </a:solidFill>
              </a:rPr>
              <a:t>Per definire </a:t>
            </a:r>
          </a:p>
          <a:p>
            <a:pPr algn="ctr">
              <a:defRPr/>
            </a:pPr>
            <a:r>
              <a:rPr lang="it-IT" sz="2800" b="0" dirty="0">
                <a:solidFill>
                  <a:schemeClr val="tx1"/>
                </a:solidFill>
              </a:rPr>
              <a:t>un </a:t>
            </a:r>
            <a:r>
              <a:rPr lang="it-IT" sz="2800" dirty="0">
                <a:solidFill>
                  <a:schemeClr val="tx1"/>
                </a:solidFill>
              </a:rPr>
              <a:t>campione di revisione</a:t>
            </a:r>
          </a:p>
        </p:txBody>
      </p:sp>
      <p:graphicFrame>
        <p:nvGraphicFramePr>
          <p:cNvPr id="7" name="Diagramma 6"/>
          <p:cNvGraphicFramePr/>
          <p:nvPr>
            <p:extLst>
              <p:ext uri="{D42A27DB-BD31-4B8C-83A1-F6EECF244321}">
                <p14:modId xmlns:p14="http://schemas.microsoft.com/office/powerpoint/2010/main" val="3479745820"/>
              </p:ext>
            </p:extLst>
          </p:nvPr>
        </p:nvGraphicFramePr>
        <p:xfrm>
          <a:off x="834773" y="2186865"/>
          <a:ext cx="7488832" cy="4188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magine 8" descr="logo studio.png"/>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1140672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olo 1"/>
          <p:cNvSpPr>
            <a:spLocks noGrp="1"/>
          </p:cNvSpPr>
          <p:nvPr>
            <p:ph type="title"/>
          </p:nvPr>
        </p:nvSpPr>
        <p:spPr>
          <a:xfrm>
            <a:off x="688490" y="156501"/>
            <a:ext cx="7756263" cy="882542"/>
          </a:xfrm>
        </p:spPr>
        <p:txBody>
          <a:bodyPr/>
          <a:lstStyle/>
          <a:p>
            <a:pPr algn="ctr"/>
            <a:r>
              <a:rPr lang="it-IT" altLang="it-IT" sz="4400" dirty="0" smtClean="0">
                <a:solidFill>
                  <a:srgbClr val="C00000"/>
                </a:solidFill>
                <a:latin typeface="Arial"/>
                <a:cs typeface="Arial"/>
              </a:rPr>
              <a:t>Regole </a:t>
            </a:r>
          </a:p>
        </p:txBody>
      </p:sp>
      <p:sp>
        <p:nvSpPr>
          <p:cNvPr id="3" name="Segnaposto contenuto 2"/>
          <p:cNvSpPr>
            <a:spLocks noGrp="1"/>
          </p:cNvSpPr>
          <p:nvPr>
            <p:ph idx="1"/>
          </p:nvPr>
        </p:nvSpPr>
        <p:spPr>
          <a:xfrm>
            <a:off x="202670" y="1135528"/>
            <a:ext cx="8569325" cy="4931966"/>
          </a:xfrm>
        </p:spPr>
        <p:txBody>
          <a:bodyPr>
            <a:normAutofit/>
          </a:bodyPr>
          <a:lstStyle/>
          <a:p>
            <a:pPr marL="0" indent="0">
              <a:defRPr/>
            </a:pPr>
            <a:r>
              <a:rPr lang="it-IT" sz="2800" dirty="0">
                <a:solidFill>
                  <a:srgbClr val="000000"/>
                </a:solidFill>
                <a:latin typeface="Arial"/>
                <a:cs typeface="Arial"/>
              </a:rPr>
              <a:t>Il revisore deve svolgere, su ciascun elemento selezionato, procedure di revisione appropriate per lo scopo</a:t>
            </a:r>
            <a:r>
              <a:rPr lang="it-IT" sz="2800" dirty="0" smtClean="0">
                <a:solidFill>
                  <a:srgbClr val="000000"/>
                </a:solidFill>
                <a:latin typeface="Arial"/>
                <a:cs typeface="Arial"/>
              </a:rPr>
              <a:t>.</a:t>
            </a:r>
          </a:p>
          <a:p>
            <a:pPr marL="0" indent="0">
              <a:defRPr/>
            </a:pPr>
            <a:endParaRPr lang="it-IT" sz="2800" dirty="0">
              <a:solidFill>
                <a:srgbClr val="000000"/>
              </a:solidFill>
              <a:latin typeface="Arial"/>
              <a:cs typeface="Arial"/>
            </a:endParaRPr>
          </a:p>
          <a:p>
            <a:pPr marL="0" indent="0" algn="ctr">
              <a:defRPr/>
            </a:pPr>
            <a:r>
              <a:rPr lang="it-IT" sz="2800" dirty="0" smtClean="0">
                <a:solidFill>
                  <a:srgbClr val="000000"/>
                </a:solidFill>
                <a:latin typeface="Arial"/>
                <a:cs typeface="Arial"/>
              </a:rPr>
              <a:t>Qualora </a:t>
            </a:r>
            <a:r>
              <a:rPr lang="it-IT" sz="2800" dirty="0">
                <a:solidFill>
                  <a:srgbClr val="000000"/>
                </a:solidFill>
                <a:latin typeface="Arial"/>
                <a:cs typeface="Arial"/>
              </a:rPr>
              <a:t>la procedura di revisione non sia applicabile all’elemento </a:t>
            </a:r>
            <a:r>
              <a:rPr lang="it-IT" sz="2800" dirty="0" smtClean="0">
                <a:solidFill>
                  <a:srgbClr val="000000"/>
                </a:solidFill>
                <a:latin typeface="Arial"/>
                <a:cs typeface="Arial"/>
              </a:rPr>
              <a:t>selezionato</a:t>
            </a:r>
          </a:p>
          <a:p>
            <a:pPr marL="0" indent="0">
              <a:buNone/>
              <a:defRPr/>
            </a:pPr>
            <a:endParaRPr lang="it-IT" sz="2800" dirty="0" smtClean="0">
              <a:solidFill>
                <a:srgbClr val="000000"/>
              </a:solidFill>
              <a:latin typeface="Arial"/>
              <a:cs typeface="Arial"/>
            </a:endParaRPr>
          </a:p>
          <a:p>
            <a:pPr marL="0" indent="0">
              <a:buNone/>
              <a:defRPr/>
            </a:pPr>
            <a:endParaRPr lang="it-IT" sz="2800" dirty="0">
              <a:solidFill>
                <a:srgbClr val="000000"/>
              </a:solidFill>
              <a:latin typeface="Arial"/>
              <a:cs typeface="Arial"/>
            </a:endParaRPr>
          </a:p>
          <a:p>
            <a:pPr algn="ctr">
              <a:defRPr/>
            </a:pPr>
            <a:r>
              <a:rPr lang="it-IT" sz="2800" dirty="0">
                <a:solidFill>
                  <a:srgbClr val="000000"/>
                </a:solidFill>
                <a:latin typeface="Arial"/>
                <a:cs typeface="Arial"/>
              </a:rPr>
              <a:t>il revisore deve svolgere la procedura su </a:t>
            </a:r>
            <a:r>
              <a:rPr lang="it-IT" sz="2800" u="sng" dirty="0">
                <a:solidFill>
                  <a:srgbClr val="000000"/>
                </a:solidFill>
                <a:latin typeface="Arial"/>
                <a:cs typeface="Arial"/>
              </a:rPr>
              <a:t>un elemento sostitutivo</a:t>
            </a:r>
          </a:p>
          <a:p>
            <a:pPr>
              <a:defRPr/>
            </a:pPr>
            <a:endParaRPr lang="it-IT" dirty="0"/>
          </a:p>
        </p:txBody>
      </p:sp>
      <p:sp>
        <p:nvSpPr>
          <p:cNvPr id="2" name="Segnaposto piè di pagina 1"/>
          <p:cNvSpPr>
            <a:spLocks noGrp="1"/>
          </p:cNvSpPr>
          <p:nvPr>
            <p:ph type="ftr" sz="quarter" idx="11"/>
          </p:nvPr>
        </p:nvSpPr>
        <p:spPr>
          <a:xfrm>
            <a:off x="2922456" y="6344004"/>
            <a:ext cx="3215773"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149509" name="Freccia in giù 4"/>
          <p:cNvSpPr>
            <a:spLocks noChangeArrowheads="1"/>
          </p:cNvSpPr>
          <p:nvPr/>
        </p:nvSpPr>
        <p:spPr bwMode="auto">
          <a:xfrm>
            <a:off x="4139972" y="1966685"/>
            <a:ext cx="598421" cy="861181"/>
          </a:xfrm>
          <a:prstGeom prst="downArrow">
            <a:avLst>
              <a:gd name="adj1" fmla="val 50000"/>
              <a:gd name="adj2" fmla="val 50000"/>
            </a:avLst>
          </a:prstGeom>
          <a:solidFill>
            <a:srgbClr val="2EAFA4"/>
          </a:solidFill>
          <a:ln w="38100" algn="ctr">
            <a:solidFill>
              <a:srgbClr val="786860"/>
            </a:solidFill>
            <a:round/>
            <a:headEnd/>
            <a:tailEnd type="triangle" w="lg" len="med"/>
          </a:ln>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pic>
        <p:nvPicPr>
          <p:cNvPr id="8" name="Immagine 7"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81780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88489" y="84667"/>
            <a:ext cx="7756263" cy="1576916"/>
          </a:xfrm>
        </p:spPr>
        <p:txBody>
          <a:bodyPr/>
          <a:lstStyle/>
          <a:p>
            <a:pPr algn="ctr"/>
            <a:r>
              <a:rPr lang="it-IT" altLang="it-IT" sz="4000" dirty="0">
                <a:solidFill>
                  <a:srgbClr val="C00000"/>
                </a:solidFill>
                <a:latin typeface="Arial"/>
                <a:cs typeface="Arial"/>
              </a:rPr>
              <a:t>Principio di revisione internazionale ISA Italia 200</a:t>
            </a:r>
            <a:endParaRPr lang="it-IT" sz="4000" dirty="0">
              <a:latin typeface="Arial"/>
              <a:cs typeface="Arial"/>
            </a:endParaRPr>
          </a:p>
        </p:txBody>
      </p:sp>
      <p:sp>
        <p:nvSpPr>
          <p:cNvPr id="2" name="Segnaposto contenuto 1"/>
          <p:cNvSpPr>
            <a:spLocks noGrp="1"/>
          </p:cNvSpPr>
          <p:nvPr>
            <p:ph idx="1"/>
          </p:nvPr>
        </p:nvSpPr>
        <p:spPr>
          <a:xfrm>
            <a:off x="340469" y="1539322"/>
            <a:ext cx="8432396" cy="4980011"/>
          </a:xfrm>
        </p:spPr>
        <p:txBody>
          <a:bodyPr>
            <a:normAutofit/>
          </a:bodyPr>
          <a:lstStyle/>
          <a:p>
            <a:pPr marL="0" indent="0" algn="just">
              <a:buNone/>
            </a:pPr>
            <a:r>
              <a:rPr lang="it-IT" altLang="it-IT" sz="2800" dirty="0" smtClean="0">
                <a:solidFill>
                  <a:srgbClr val="000000"/>
                </a:solidFill>
                <a:latin typeface="Arial"/>
                <a:cs typeface="Arial"/>
              </a:rPr>
              <a:t>Il </a:t>
            </a:r>
            <a:r>
              <a:rPr lang="it-IT" altLang="it-IT" sz="2800" dirty="0">
                <a:solidFill>
                  <a:srgbClr val="000000"/>
                </a:solidFill>
                <a:latin typeface="Arial"/>
                <a:cs typeface="Arial"/>
              </a:rPr>
              <a:t>principio di revisione internazionale ISA (Italia) n. 200, “</a:t>
            </a:r>
            <a:r>
              <a:rPr lang="it-IT" altLang="it-IT" sz="2800" i="1" dirty="0">
                <a:solidFill>
                  <a:srgbClr val="000000"/>
                </a:solidFill>
                <a:latin typeface="Arial"/>
                <a:cs typeface="Arial"/>
              </a:rPr>
              <a:t>Obiettivi generali del revisore indipendente e svolgimento della revisione contabile in conformità ai principi di revisione internazionali</a:t>
            </a:r>
            <a:r>
              <a:rPr lang="it-IT" altLang="it-IT" sz="2800" dirty="0">
                <a:solidFill>
                  <a:srgbClr val="000000"/>
                </a:solidFill>
                <a:latin typeface="Arial"/>
                <a:cs typeface="Arial"/>
              </a:rPr>
              <a:t>”, paragrafo A64, prevede che: “</a:t>
            </a:r>
            <a:r>
              <a:rPr lang="it-IT" altLang="it-IT" sz="2800" i="1" dirty="0">
                <a:solidFill>
                  <a:srgbClr val="000000"/>
                </a:solidFill>
                <a:latin typeface="Arial"/>
                <a:cs typeface="Arial"/>
              </a:rPr>
              <a:t>Al fine di specificare le ulteriori considerazioni per la revisione contabile delle imprese di dimensioni minori, l’espressione ‘impresa di dimensioni minori’ si riferisce ad un’impresa che generalmente possiede caratteristiche qualitative quali</a:t>
            </a:r>
            <a:r>
              <a:rPr lang="it-IT" altLang="it-IT" sz="2800" dirty="0" smtClean="0">
                <a:solidFill>
                  <a:srgbClr val="000000"/>
                </a:solidFill>
                <a:latin typeface="Arial"/>
                <a:cs typeface="Arial"/>
              </a:rPr>
              <a:t>:</a:t>
            </a:r>
            <a:endParaRPr lang="it-IT" altLang="it-IT" sz="2800" dirty="0">
              <a:solidFill>
                <a:srgbClr val="000000"/>
              </a:solidFill>
              <a:latin typeface="Arial"/>
              <a:cs typeface="Arial"/>
            </a:endParaRPr>
          </a:p>
        </p:txBody>
      </p:sp>
      <p:sp>
        <p:nvSpPr>
          <p:cNvPr id="4" name="Segnaposto piè di pagina 3"/>
          <p:cNvSpPr>
            <a:spLocks noGrp="1"/>
          </p:cNvSpPr>
          <p:nvPr>
            <p:ph type="ftr" sz="quarter" idx="11"/>
          </p:nvPr>
        </p:nvSpPr>
        <p:spPr>
          <a:xfrm>
            <a:off x="2461098" y="6344004"/>
            <a:ext cx="3558702" cy="365125"/>
          </a:xfrm>
        </p:spPr>
        <p:txBody>
          <a:bodyPr/>
          <a:lstStyle/>
          <a:p>
            <a:pPr algn="ctr"/>
            <a:r>
              <a:rPr lang="it-IT" smtClean="0">
                <a:solidFill>
                  <a:schemeClr val="tx1"/>
                </a:solidFill>
                <a:latin typeface="Arial" panose="020B0604020202020204" pitchFamily="34" charset="0"/>
                <a:cs typeface="Arial" panose="020B0604020202020204" pitchFamily="34" charset="0"/>
              </a:rPr>
              <a:t>Fabrizio Dominici Dottore Commercialista  Revisore Legale Pubblicista</a:t>
            </a:r>
            <a:endParaRPr lang="it-IT"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4807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olo 1"/>
          <p:cNvSpPr>
            <a:spLocks noGrp="1"/>
          </p:cNvSpPr>
          <p:nvPr>
            <p:ph type="title"/>
          </p:nvPr>
        </p:nvSpPr>
        <p:spPr>
          <a:xfrm>
            <a:off x="0" y="215825"/>
            <a:ext cx="8569325" cy="971550"/>
          </a:xfrm>
        </p:spPr>
        <p:txBody>
          <a:bodyPr/>
          <a:lstStyle/>
          <a:p>
            <a:pPr algn="ctr"/>
            <a:r>
              <a:rPr lang="it-IT" altLang="it-IT" sz="4000" dirty="0" smtClean="0">
                <a:solidFill>
                  <a:srgbClr val="C00000"/>
                </a:solidFill>
                <a:latin typeface="Arial"/>
                <a:cs typeface="Arial"/>
              </a:rPr>
              <a:t>Regole</a:t>
            </a:r>
          </a:p>
        </p:txBody>
      </p:sp>
      <p:sp>
        <p:nvSpPr>
          <p:cNvPr id="2" name="Segnaposto piè di pagina 1"/>
          <p:cNvSpPr>
            <a:spLocks noGrp="1"/>
          </p:cNvSpPr>
          <p:nvPr>
            <p:ph type="ftr" sz="quarter" idx="11"/>
          </p:nvPr>
        </p:nvSpPr>
        <p:spPr>
          <a:xfrm>
            <a:off x="2866018" y="6364288"/>
            <a:ext cx="3308799" cy="447513"/>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5" name="Rettangolo 4"/>
          <p:cNvSpPr/>
          <p:nvPr/>
        </p:nvSpPr>
        <p:spPr bwMode="auto">
          <a:xfrm>
            <a:off x="1476375" y="3695700"/>
            <a:ext cx="2349500" cy="1012825"/>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sz="2000" dirty="0">
                <a:solidFill>
                  <a:srgbClr val="000000"/>
                </a:solidFill>
              </a:rPr>
              <a:t>una deviazione dal controllo prescritto</a:t>
            </a:r>
          </a:p>
        </p:txBody>
      </p:sp>
      <p:sp>
        <p:nvSpPr>
          <p:cNvPr id="6" name="Rettangolo 5"/>
          <p:cNvSpPr/>
          <p:nvPr/>
        </p:nvSpPr>
        <p:spPr bwMode="auto">
          <a:xfrm>
            <a:off x="5430838" y="3706813"/>
            <a:ext cx="2187575" cy="1011237"/>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sz="2000" dirty="0">
                <a:solidFill>
                  <a:srgbClr val="000000"/>
                </a:solidFill>
              </a:rPr>
              <a:t>un errore</a:t>
            </a:r>
          </a:p>
        </p:txBody>
      </p:sp>
      <p:sp>
        <p:nvSpPr>
          <p:cNvPr id="7" name="Rettangolo 6"/>
          <p:cNvSpPr/>
          <p:nvPr/>
        </p:nvSpPr>
        <p:spPr bwMode="auto">
          <a:xfrm>
            <a:off x="1651000" y="5114925"/>
            <a:ext cx="1998663" cy="1244600"/>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sz="2000" dirty="0">
                <a:solidFill>
                  <a:srgbClr val="000000"/>
                </a:solidFill>
              </a:rPr>
              <a:t>nel caso di procedure di conformità</a:t>
            </a:r>
          </a:p>
        </p:txBody>
      </p:sp>
      <p:sp>
        <p:nvSpPr>
          <p:cNvPr id="8" name="Rettangolo 7"/>
          <p:cNvSpPr/>
          <p:nvPr/>
        </p:nvSpPr>
        <p:spPr bwMode="auto">
          <a:xfrm>
            <a:off x="5538788" y="5110163"/>
            <a:ext cx="1971675" cy="1254125"/>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sz="2000" dirty="0">
                <a:solidFill>
                  <a:srgbClr val="000000"/>
                </a:solidFill>
              </a:rPr>
              <a:t>nel caso di verifiche di dettaglio</a:t>
            </a:r>
          </a:p>
        </p:txBody>
      </p:sp>
      <p:cxnSp>
        <p:nvCxnSpPr>
          <p:cNvPr id="150536" name="Connettore 2 8"/>
          <p:cNvCxnSpPr>
            <a:cxnSpLocks noChangeShapeType="1"/>
            <a:stCxn id="5" idx="2"/>
            <a:endCxn id="7" idx="0"/>
          </p:cNvCxnSpPr>
          <p:nvPr/>
        </p:nvCxnSpPr>
        <p:spPr bwMode="auto">
          <a:xfrm>
            <a:off x="2651125" y="4708525"/>
            <a:ext cx="0" cy="406400"/>
          </a:xfrm>
          <a:prstGeom prst="straightConnector1">
            <a:avLst/>
          </a:prstGeom>
          <a:noFill/>
          <a:ln w="0" algn="ctr">
            <a:solidFill>
              <a:srgbClr val="9D8D85"/>
            </a:solidFill>
            <a:round/>
            <a:headEnd/>
            <a:tailEnd type="triangle" w="med" len="med"/>
          </a:ln>
          <a:extLst>
            <a:ext uri="{909E8E84-426E-40DD-AFC4-6F175D3DCCD1}">
              <a14:hiddenFill xmlns:a14="http://schemas.microsoft.com/office/drawing/2010/main">
                <a:noFill/>
              </a14:hiddenFill>
            </a:ext>
          </a:extLst>
        </p:spPr>
      </p:cxnSp>
      <p:cxnSp>
        <p:nvCxnSpPr>
          <p:cNvPr id="150537" name="Connettore 2 9"/>
          <p:cNvCxnSpPr>
            <a:cxnSpLocks noChangeShapeType="1"/>
            <a:stCxn id="6" idx="2"/>
            <a:endCxn id="8" idx="0"/>
          </p:cNvCxnSpPr>
          <p:nvPr/>
        </p:nvCxnSpPr>
        <p:spPr bwMode="auto">
          <a:xfrm>
            <a:off x="6524625" y="4718050"/>
            <a:ext cx="0" cy="392113"/>
          </a:xfrm>
          <a:prstGeom prst="straightConnector1">
            <a:avLst/>
          </a:prstGeom>
          <a:noFill/>
          <a:ln w="0" algn="ctr">
            <a:solidFill>
              <a:srgbClr val="9D8D85"/>
            </a:solidFill>
            <a:round/>
            <a:headEnd/>
            <a:tailEnd type="triangle" w="med" len="med"/>
          </a:ln>
          <a:extLst>
            <a:ext uri="{909E8E84-426E-40DD-AFC4-6F175D3DCCD1}">
              <a14:hiddenFill xmlns:a14="http://schemas.microsoft.com/office/drawing/2010/main">
                <a:noFill/>
              </a14:hiddenFill>
            </a:ext>
          </a:extLst>
        </p:spPr>
      </p:cxnSp>
      <p:sp>
        <p:nvSpPr>
          <p:cNvPr id="11" name="Rettangolo 10"/>
          <p:cNvSpPr/>
          <p:nvPr/>
        </p:nvSpPr>
        <p:spPr bwMode="auto">
          <a:xfrm>
            <a:off x="1124857" y="1300465"/>
            <a:ext cx="7103949" cy="814387"/>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sz="2000" b="0" dirty="0">
                <a:solidFill>
                  <a:srgbClr val="000000"/>
                </a:solidFill>
              </a:rPr>
              <a:t>Qualora il revisore non sia in grado di applicare le procedure di revisione definite </a:t>
            </a:r>
            <a:r>
              <a:rPr lang="it-IT" sz="2000" b="0" u="sng" dirty="0">
                <a:solidFill>
                  <a:srgbClr val="000000"/>
                </a:solidFill>
              </a:rPr>
              <a:t>ad un elemento selezionato</a:t>
            </a:r>
          </a:p>
        </p:txBody>
      </p:sp>
      <p:sp>
        <p:nvSpPr>
          <p:cNvPr id="12" name="Rettangolo 11"/>
          <p:cNvSpPr/>
          <p:nvPr/>
        </p:nvSpPr>
        <p:spPr bwMode="auto">
          <a:xfrm>
            <a:off x="2098675" y="2432050"/>
            <a:ext cx="5411788" cy="814388"/>
          </a:xfrm>
          <a:prstGeom prst="rect">
            <a:avLst/>
          </a:prstGeom>
          <a:ln w="28575">
            <a:headEnd type="none" w="med" len="med"/>
            <a:tailEnd type="triangle" w="lg"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it-IT" sz="2000" dirty="0">
                <a:solidFill>
                  <a:srgbClr val="000000"/>
                </a:solidFill>
              </a:rPr>
              <a:t>deve considerare quell’elemento come </a:t>
            </a:r>
          </a:p>
        </p:txBody>
      </p:sp>
      <p:cxnSp>
        <p:nvCxnSpPr>
          <p:cNvPr id="150540" name="Connettore 2 26"/>
          <p:cNvCxnSpPr>
            <a:cxnSpLocks noChangeShapeType="1"/>
            <a:stCxn id="11" idx="2"/>
            <a:endCxn id="12" idx="0"/>
          </p:cNvCxnSpPr>
          <p:nvPr/>
        </p:nvCxnSpPr>
        <p:spPr bwMode="auto">
          <a:xfrm>
            <a:off x="4676832" y="2114852"/>
            <a:ext cx="127737" cy="317198"/>
          </a:xfrm>
          <a:prstGeom prst="straightConnector1">
            <a:avLst/>
          </a:prstGeom>
          <a:noFill/>
          <a:ln w="0" algn="ctr">
            <a:solidFill>
              <a:srgbClr val="9D8D85"/>
            </a:solidFill>
            <a:round/>
            <a:headEnd/>
            <a:tailEnd type="triangle" w="med" len="med"/>
          </a:ln>
          <a:extLst>
            <a:ext uri="{909E8E84-426E-40DD-AFC4-6F175D3DCCD1}">
              <a14:hiddenFill xmlns:a14="http://schemas.microsoft.com/office/drawing/2010/main">
                <a:noFill/>
              </a14:hiddenFill>
            </a:ext>
          </a:extLst>
        </p:spPr>
      </p:cxnSp>
      <p:cxnSp>
        <p:nvCxnSpPr>
          <p:cNvPr id="150541" name="Connettore 2 28"/>
          <p:cNvCxnSpPr>
            <a:cxnSpLocks noChangeShapeType="1"/>
            <a:stCxn id="12" idx="2"/>
            <a:endCxn id="5" idx="0"/>
          </p:cNvCxnSpPr>
          <p:nvPr/>
        </p:nvCxnSpPr>
        <p:spPr bwMode="auto">
          <a:xfrm flipH="1">
            <a:off x="2651125" y="3246438"/>
            <a:ext cx="2152650" cy="449262"/>
          </a:xfrm>
          <a:prstGeom prst="straightConnector1">
            <a:avLst/>
          </a:prstGeom>
          <a:noFill/>
          <a:ln w="0" algn="ctr">
            <a:solidFill>
              <a:srgbClr val="9D8D85"/>
            </a:solidFill>
            <a:round/>
            <a:headEnd/>
            <a:tailEnd type="triangle" w="med" len="med"/>
          </a:ln>
          <a:extLst>
            <a:ext uri="{909E8E84-426E-40DD-AFC4-6F175D3DCCD1}">
              <a14:hiddenFill xmlns:a14="http://schemas.microsoft.com/office/drawing/2010/main">
                <a:noFill/>
              </a14:hiddenFill>
            </a:ext>
          </a:extLst>
        </p:spPr>
      </p:cxnSp>
      <p:cxnSp>
        <p:nvCxnSpPr>
          <p:cNvPr id="150542" name="Connettore 2 30"/>
          <p:cNvCxnSpPr>
            <a:cxnSpLocks noChangeShapeType="1"/>
            <a:stCxn id="12" idx="2"/>
            <a:endCxn id="6" idx="0"/>
          </p:cNvCxnSpPr>
          <p:nvPr/>
        </p:nvCxnSpPr>
        <p:spPr bwMode="auto">
          <a:xfrm>
            <a:off x="4803775" y="3246438"/>
            <a:ext cx="1720850" cy="460375"/>
          </a:xfrm>
          <a:prstGeom prst="straightConnector1">
            <a:avLst/>
          </a:prstGeom>
          <a:noFill/>
          <a:ln w="0" algn="ctr">
            <a:solidFill>
              <a:srgbClr val="9D8D85"/>
            </a:solidFill>
            <a:round/>
            <a:headEnd/>
            <a:tailEnd type="triangle" w="med" len="med"/>
          </a:ln>
          <a:extLst>
            <a:ext uri="{909E8E84-426E-40DD-AFC4-6F175D3DCCD1}">
              <a14:hiddenFill xmlns:a14="http://schemas.microsoft.com/office/drawing/2010/main">
                <a:noFill/>
              </a14:hiddenFill>
            </a:ext>
          </a:extLst>
        </p:spPr>
      </p:cxnSp>
      <p:pic>
        <p:nvPicPr>
          <p:cNvPr id="17" name="Immagine 16"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3249150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olo 1"/>
          <p:cNvSpPr>
            <a:spLocks noGrp="1"/>
          </p:cNvSpPr>
          <p:nvPr>
            <p:ph type="title"/>
          </p:nvPr>
        </p:nvSpPr>
        <p:spPr>
          <a:xfrm>
            <a:off x="688491" y="96762"/>
            <a:ext cx="7524176" cy="1527644"/>
          </a:xfrm>
        </p:spPr>
        <p:txBody>
          <a:bodyPr/>
          <a:lstStyle/>
          <a:p>
            <a:pPr algn="ctr"/>
            <a:r>
              <a:rPr lang="it-IT" altLang="it-IT" sz="4000" dirty="0" smtClean="0">
                <a:solidFill>
                  <a:srgbClr val="C00000"/>
                </a:solidFill>
                <a:latin typeface="Arial"/>
                <a:cs typeface="Arial"/>
              </a:rPr>
              <a:t>Valutazione dei risultati del campionamento di revisione </a:t>
            </a:r>
            <a:endParaRPr lang="it-IT" altLang="it-IT" dirty="0" smtClean="0">
              <a:solidFill>
                <a:srgbClr val="C00000"/>
              </a:solidFill>
              <a:latin typeface="Arial"/>
              <a:cs typeface="Arial"/>
            </a:endParaRPr>
          </a:p>
        </p:txBody>
      </p:sp>
      <p:sp>
        <p:nvSpPr>
          <p:cNvPr id="3" name="Segnaposto contenuto 2"/>
          <p:cNvSpPr>
            <a:spLocks noGrp="1"/>
          </p:cNvSpPr>
          <p:nvPr>
            <p:ph idx="1"/>
          </p:nvPr>
        </p:nvSpPr>
        <p:spPr>
          <a:xfrm>
            <a:off x="699247" y="1744565"/>
            <a:ext cx="7745505" cy="4944102"/>
          </a:xfrm>
        </p:spPr>
        <p:txBody>
          <a:bodyPr/>
          <a:lstStyle/>
          <a:p>
            <a:pPr>
              <a:defRPr/>
            </a:pPr>
            <a:r>
              <a:rPr lang="it-IT" sz="3600" dirty="0" smtClean="0">
                <a:solidFill>
                  <a:srgbClr val="786860"/>
                </a:solidFill>
              </a:rPr>
              <a:t> </a:t>
            </a:r>
            <a:r>
              <a:rPr lang="it-IT" sz="3600" dirty="0" smtClean="0">
                <a:solidFill>
                  <a:srgbClr val="000000"/>
                </a:solidFill>
                <a:latin typeface="Arial"/>
                <a:cs typeface="Arial"/>
              </a:rPr>
              <a:t>Il </a:t>
            </a:r>
            <a:r>
              <a:rPr lang="it-IT" sz="3600" dirty="0">
                <a:solidFill>
                  <a:srgbClr val="000000"/>
                </a:solidFill>
                <a:latin typeface="Arial"/>
                <a:cs typeface="Arial"/>
              </a:rPr>
              <a:t>revisore deve valutare:</a:t>
            </a:r>
          </a:p>
          <a:p>
            <a:pPr marL="457200" indent="-457200">
              <a:buFontTx/>
              <a:buAutoNum type="alphaLcParenR"/>
              <a:defRPr/>
            </a:pPr>
            <a:r>
              <a:rPr lang="it-IT" sz="3600" dirty="0" smtClean="0">
                <a:solidFill>
                  <a:srgbClr val="000000"/>
                </a:solidFill>
                <a:latin typeface="Arial"/>
                <a:cs typeface="Arial"/>
              </a:rPr>
              <a:t>i </a:t>
            </a:r>
            <a:r>
              <a:rPr lang="it-IT" sz="3600" dirty="0">
                <a:solidFill>
                  <a:srgbClr val="000000"/>
                </a:solidFill>
                <a:latin typeface="Arial"/>
                <a:cs typeface="Arial"/>
              </a:rPr>
              <a:t>risultati del campione; </a:t>
            </a:r>
            <a:endParaRPr lang="it-IT" sz="3600" dirty="0" smtClean="0">
              <a:solidFill>
                <a:srgbClr val="000000"/>
              </a:solidFill>
              <a:latin typeface="Arial"/>
              <a:cs typeface="Arial"/>
            </a:endParaRPr>
          </a:p>
          <a:p>
            <a:pPr marL="457200" indent="-457200">
              <a:buFontTx/>
              <a:buAutoNum type="alphaLcParenR"/>
              <a:defRPr/>
            </a:pPr>
            <a:r>
              <a:rPr lang="it-IT" sz="3600" dirty="0" smtClean="0">
                <a:solidFill>
                  <a:srgbClr val="000000"/>
                </a:solidFill>
                <a:latin typeface="Arial"/>
                <a:cs typeface="Arial"/>
              </a:rPr>
              <a:t>se </a:t>
            </a:r>
            <a:r>
              <a:rPr lang="it-IT" sz="3600" dirty="0">
                <a:solidFill>
                  <a:srgbClr val="000000"/>
                </a:solidFill>
                <a:latin typeface="Arial"/>
                <a:cs typeface="Arial"/>
              </a:rPr>
              <a:t>l’utilizzo del campionamento di revisione abbia fornito elementi ragionevoli su cui basare le conclusioni sulla popolazione sottoposta a verifica. </a:t>
            </a:r>
          </a:p>
          <a:p>
            <a:pPr>
              <a:defRPr/>
            </a:pPr>
            <a:endParaRPr lang="it-IT" dirty="0"/>
          </a:p>
        </p:txBody>
      </p:sp>
      <p:sp>
        <p:nvSpPr>
          <p:cNvPr id="2" name="Segnaposto piè di pagina 1"/>
          <p:cNvSpPr>
            <a:spLocks noGrp="1"/>
          </p:cNvSpPr>
          <p:nvPr>
            <p:ph type="ftr" sz="quarter" idx="11"/>
          </p:nvPr>
        </p:nvSpPr>
        <p:spPr>
          <a:xfrm>
            <a:off x="2552602" y="6354591"/>
            <a:ext cx="3257402"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138561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olo 1"/>
          <p:cNvSpPr>
            <a:spLocks noGrp="1"/>
          </p:cNvSpPr>
          <p:nvPr>
            <p:ph type="title"/>
          </p:nvPr>
        </p:nvSpPr>
        <p:spPr>
          <a:xfrm>
            <a:off x="-1" y="500792"/>
            <a:ext cx="8736673" cy="1384877"/>
          </a:xfrm>
        </p:spPr>
        <p:txBody>
          <a:bodyPr>
            <a:noAutofit/>
          </a:bodyPr>
          <a:lstStyle/>
          <a:p>
            <a:pPr algn="ctr"/>
            <a:r>
              <a:rPr lang="it-IT" altLang="it-IT" sz="3400" dirty="0" smtClean="0">
                <a:solidFill>
                  <a:srgbClr val="C00000"/>
                </a:solidFill>
                <a:latin typeface="Arial"/>
                <a:cs typeface="Arial"/>
              </a:rPr>
              <a:t>Esempi di fattori che influenzano la dimensione del campione per le procedure di conformità</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614653932"/>
              </p:ext>
            </p:extLst>
          </p:nvPr>
        </p:nvGraphicFramePr>
        <p:xfrm>
          <a:off x="287338" y="1781647"/>
          <a:ext cx="8449335" cy="4450637"/>
        </p:xfrm>
        <a:graphic>
          <a:graphicData uri="http://schemas.openxmlformats.org/drawingml/2006/table">
            <a:tbl>
              <a:tblPr firstRow="1" firstCol="1" lastRow="1" lastCol="1" bandRow="1" bandCol="1">
                <a:tableStyleId>{5940675A-B579-460E-94D1-54222C63F5DA}</a:tableStyleId>
              </a:tblPr>
              <a:tblGrid>
                <a:gridCol w="4225934">
                  <a:extLst>
                    <a:ext uri="{9D8B030D-6E8A-4147-A177-3AD203B41FA5}">
                      <a16:colId xmlns:a16="http://schemas.microsoft.com/office/drawing/2014/main" xmlns="" val="2366996884"/>
                    </a:ext>
                  </a:extLst>
                </a:gridCol>
                <a:gridCol w="4223401">
                  <a:extLst>
                    <a:ext uri="{9D8B030D-6E8A-4147-A177-3AD203B41FA5}">
                      <a16:colId xmlns:a16="http://schemas.microsoft.com/office/drawing/2014/main" xmlns="" val="2053874097"/>
                    </a:ext>
                  </a:extLst>
                </a:gridCol>
              </a:tblGrid>
              <a:tr h="563825">
                <a:tc>
                  <a:txBody>
                    <a:bodyPr/>
                    <a:lstStyle/>
                    <a:p>
                      <a:pPr marL="457200" indent="-228600" algn="ctr">
                        <a:lnSpc>
                          <a:spcPct val="100000"/>
                        </a:lnSpc>
                        <a:spcBef>
                          <a:spcPts val="500"/>
                        </a:spcBef>
                        <a:spcAft>
                          <a:spcPts val="0"/>
                        </a:spcAft>
                        <a:tabLst>
                          <a:tab pos="457200" algn="l"/>
                          <a:tab pos="449580" algn="l"/>
                        </a:tabLst>
                      </a:pPr>
                      <a:r>
                        <a:rPr lang="it-IT" sz="1600" b="1" dirty="0">
                          <a:solidFill>
                            <a:schemeClr val="bg1"/>
                          </a:solidFill>
                          <a:effectLst/>
                        </a:rPr>
                        <a:t>FATTORE</a:t>
                      </a:r>
                      <a:endParaRPr lang="it-IT" sz="1600" b="1" dirty="0">
                        <a:solidFill>
                          <a:schemeClr val="bg1"/>
                        </a:solidFill>
                        <a:effectLst/>
                        <a:latin typeface="Times New Roman" panose="02020603050405020304" pitchFamily="18" charset="0"/>
                        <a:ea typeface="Times New Roman" panose="02020603050405020304" pitchFamily="18"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1A3B"/>
                    </a:solidFill>
                  </a:tcPr>
                </a:tc>
                <a:tc>
                  <a:txBody>
                    <a:bodyPr/>
                    <a:lstStyle/>
                    <a:p>
                      <a:pPr marL="457200" indent="31750" algn="ctr">
                        <a:lnSpc>
                          <a:spcPct val="100000"/>
                        </a:lnSpc>
                        <a:spcBef>
                          <a:spcPts val="500"/>
                        </a:spcBef>
                        <a:spcAft>
                          <a:spcPts val="0"/>
                        </a:spcAft>
                        <a:tabLst>
                          <a:tab pos="457200" algn="l"/>
                          <a:tab pos="449580" algn="l"/>
                        </a:tabLst>
                      </a:pPr>
                      <a:r>
                        <a:rPr lang="it-IT" sz="1600" b="1" dirty="0">
                          <a:solidFill>
                            <a:schemeClr val="bg1"/>
                          </a:solidFill>
                          <a:effectLst/>
                        </a:rPr>
                        <a:t>EFFETTO SULLA DIMENSIONE DEL CAMPIONE</a:t>
                      </a:r>
                      <a:endParaRPr lang="it-IT" sz="1600" b="1" dirty="0">
                        <a:solidFill>
                          <a:schemeClr val="bg1"/>
                        </a:solidFill>
                        <a:effectLst/>
                        <a:latin typeface="Times New Roman" panose="02020603050405020304" pitchFamily="18" charset="0"/>
                        <a:ea typeface="Times New Roman" panose="02020603050405020304" pitchFamily="18"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1A3B"/>
                    </a:solidFill>
                  </a:tcPr>
                </a:tc>
                <a:extLst>
                  <a:ext uri="{0D108BD9-81ED-4DB2-BD59-A6C34878D82A}">
                    <a16:rowId xmlns:a16="http://schemas.microsoft.com/office/drawing/2014/main" xmlns="" val="2038257980"/>
                  </a:ext>
                </a:extLst>
              </a:tr>
              <a:tr h="965877">
                <a:tc>
                  <a:txBody>
                    <a:bodyPr/>
                    <a:lstStyle/>
                    <a:p>
                      <a:pPr marL="342900" lvl="0" indent="-342900">
                        <a:lnSpc>
                          <a:spcPct val="100000"/>
                        </a:lnSpc>
                        <a:spcBef>
                          <a:spcPts val="500"/>
                        </a:spcBef>
                        <a:spcAft>
                          <a:spcPts val="0"/>
                        </a:spcAft>
                        <a:buSzPts val="1000"/>
                        <a:buFont typeface="Times New Roman" panose="02020603050405020304" pitchFamily="18" charset="0"/>
                        <a:buAutoNum type="arabicPeriod"/>
                        <a:tabLst>
                          <a:tab pos="457200" algn="l"/>
                          <a:tab pos="449580" algn="l"/>
                        </a:tabLst>
                      </a:pPr>
                      <a:r>
                        <a:rPr lang="it-IT" sz="1500" u="none" strike="noStrike" dirty="0">
                          <a:effectLst/>
                        </a:rPr>
                        <a:t>Un aumento della misura in cui la valutazione del rischio da parte del revisore tiene in considerazione i controlli pertinenti</a:t>
                      </a:r>
                      <a:endParaRPr lang="it-IT" sz="1500" u="none" strike="noStrike" dirty="0">
                        <a:effectLst/>
                        <a:latin typeface="Times New Roman" panose="02020603050405020304" pitchFamily="18" charset="0"/>
                        <a:ea typeface="Times New Roman" panose="02020603050405020304" pitchFamily="18"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228600" algn="ctr">
                        <a:lnSpc>
                          <a:spcPct val="100000"/>
                        </a:lnSpc>
                        <a:spcBef>
                          <a:spcPts val="500"/>
                        </a:spcBef>
                        <a:spcAft>
                          <a:spcPts val="0"/>
                        </a:spcAft>
                        <a:tabLst>
                          <a:tab pos="457200" algn="l"/>
                          <a:tab pos="449580" algn="l"/>
                        </a:tabLst>
                      </a:pPr>
                      <a:r>
                        <a:rPr lang="it-IT" sz="1500" dirty="0">
                          <a:effectLst/>
                        </a:rPr>
                        <a:t>Aumento</a:t>
                      </a:r>
                      <a:endParaRPr lang="it-IT" sz="1500" dirty="0">
                        <a:effectLst/>
                        <a:latin typeface="Times New Roman" panose="02020603050405020304" pitchFamily="18" charset="0"/>
                        <a:ea typeface="Times New Roman" panose="02020603050405020304" pitchFamily="18"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75593659"/>
                  </a:ext>
                </a:extLst>
              </a:tr>
              <a:tr h="526842">
                <a:tc>
                  <a:txBody>
                    <a:bodyPr/>
                    <a:lstStyle/>
                    <a:p>
                      <a:pPr marL="342900" lvl="0" indent="-342900">
                        <a:lnSpc>
                          <a:spcPct val="100000"/>
                        </a:lnSpc>
                        <a:spcBef>
                          <a:spcPts val="500"/>
                        </a:spcBef>
                        <a:spcAft>
                          <a:spcPts val="0"/>
                        </a:spcAft>
                        <a:buSzPts val="1000"/>
                        <a:buFont typeface="Times New Roman" panose="02020603050405020304" pitchFamily="18" charset="0"/>
                        <a:buAutoNum type="arabicPeriod" startAt="2"/>
                        <a:tabLst>
                          <a:tab pos="457200" algn="l"/>
                          <a:tab pos="449580" algn="l"/>
                        </a:tabLst>
                      </a:pPr>
                      <a:r>
                        <a:rPr lang="it-IT" sz="1500" u="none" strike="noStrike" dirty="0">
                          <a:effectLst/>
                        </a:rPr>
                        <a:t>Un aumento del grado di deviazione accettabile</a:t>
                      </a:r>
                      <a:endParaRPr lang="it-IT" sz="1500" u="none" strike="noStrike" dirty="0">
                        <a:effectLst/>
                        <a:latin typeface="Times New Roman" panose="02020603050405020304" pitchFamily="18" charset="0"/>
                        <a:ea typeface="Times New Roman" panose="02020603050405020304" pitchFamily="18"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228600" algn="ctr">
                        <a:lnSpc>
                          <a:spcPct val="100000"/>
                        </a:lnSpc>
                        <a:spcBef>
                          <a:spcPts val="500"/>
                        </a:spcBef>
                        <a:spcAft>
                          <a:spcPts val="0"/>
                        </a:spcAft>
                        <a:tabLst>
                          <a:tab pos="457200" algn="l"/>
                          <a:tab pos="449580" algn="l"/>
                        </a:tabLst>
                      </a:pPr>
                      <a:r>
                        <a:rPr lang="it-IT" sz="1500" dirty="0">
                          <a:effectLst/>
                        </a:rPr>
                        <a:t>Diminuzione</a:t>
                      </a:r>
                      <a:endParaRPr lang="it-IT" sz="1500" dirty="0">
                        <a:effectLst/>
                        <a:latin typeface="Times New Roman" panose="02020603050405020304" pitchFamily="18" charset="0"/>
                        <a:ea typeface="Times New Roman" panose="02020603050405020304" pitchFamily="18"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93164561"/>
                  </a:ext>
                </a:extLst>
              </a:tr>
              <a:tr h="534150">
                <a:tc>
                  <a:txBody>
                    <a:bodyPr/>
                    <a:lstStyle/>
                    <a:p>
                      <a:pPr marL="342900" lvl="0" indent="-342900">
                        <a:lnSpc>
                          <a:spcPct val="100000"/>
                        </a:lnSpc>
                        <a:spcBef>
                          <a:spcPts val="500"/>
                        </a:spcBef>
                        <a:spcAft>
                          <a:spcPts val="0"/>
                        </a:spcAft>
                        <a:buSzPts val="1000"/>
                        <a:buFont typeface="Times New Roman" panose="02020603050405020304" pitchFamily="18" charset="0"/>
                        <a:buAutoNum type="arabicPeriod" startAt="3"/>
                        <a:tabLst>
                          <a:tab pos="457200" algn="l"/>
                          <a:tab pos="449580" algn="l"/>
                        </a:tabLst>
                      </a:pPr>
                      <a:r>
                        <a:rPr lang="it-IT" sz="1500" u="none" strike="noStrike">
                          <a:effectLst/>
                        </a:rPr>
                        <a:t>Un aumento del grado di deviazione atteso della popolazione sottoposta a verifica</a:t>
                      </a:r>
                      <a:endParaRPr lang="it-IT" sz="1500" u="none" strike="noStrike">
                        <a:effectLst/>
                        <a:latin typeface="Times New Roman" panose="02020603050405020304" pitchFamily="18" charset="0"/>
                        <a:ea typeface="Times New Roman" panose="02020603050405020304" pitchFamily="18"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228600" algn="ctr">
                        <a:lnSpc>
                          <a:spcPct val="100000"/>
                        </a:lnSpc>
                        <a:spcBef>
                          <a:spcPts val="500"/>
                        </a:spcBef>
                        <a:spcAft>
                          <a:spcPts val="0"/>
                        </a:spcAft>
                        <a:tabLst>
                          <a:tab pos="457200" algn="l"/>
                          <a:tab pos="449580" algn="l"/>
                        </a:tabLst>
                      </a:pPr>
                      <a:r>
                        <a:rPr lang="it-IT" sz="1500" dirty="0">
                          <a:effectLst/>
                        </a:rPr>
                        <a:t>Aumento</a:t>
                      </a:r>
                      <a:endParaRPr lang="it-IT" sz="1500" dirty="0">
                        <a:effectLst/>
                        <a:latin typeface="Times New Roman" panose="02020603050405020304" pitchFamily="18" charset="0"/>
                        <a:ea typeface="Times New Roman" panose="02020603050405020304" pitchFamily="18"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048445734"/>
                  </a:ext>
                </a:extLst>
              </a:tr>
              <a:tr h="1185395">
                <a:tc>
                  <a:txBody>
                    <a:bodyPr/>
                    <a:lstStyle/>
                    <a:p>
                      <a:pPr marL="342900" lvl="0" indent="-342900">
                        <a:lnSpc>
                          <a:spcPct val="100000"/>
                        </a:lnSpc>
                        <a:spcBef>
                          <a:spcPts val="500"/>
                        </a:spcBef>
                        <a:spcAft>
                          <a:spcPts val="0"/>
                        </a:spcAft>
                        <a:buSzPts val="1000"/>
                        <a:buFont typeface="Times New Roman" panose="02020603050405020304" pitchFamily="18" charset="0"/>
                        <a:buAutoNum type="arabicPeriod" startAt="4"/>
                        <a:tabLst>
                          <a:tab pos="457200" algn="l"/>
                          <a:tab pos="449580" algn="l"/>
                        </a:tabLst>
                      </a:pPr>
                      <a:r>
                        <a:rPr lang="it-IT" sz="1500" u="none" strike="noStrike">
                          <a:effectLst/>
                        </a:rPr>
                        <a:t>Un aumento nel livello desiderato di sicurezza da parte del revisore affinché il grado di deviazione accettabile non sia superato dal grado di deviazione effettivo nella popolazione </a:t>
                      </a:r>
                      <a:endParaRPr lang="it-IT" sz="1500" u="none" strike="noStrike">
                        <a:effectLst/>
                        <a:latin typeface="Times New Roman" panose="02020603050405020304" pitchFamily="18" charset="0"/>
                        <a:ea typeface="Times New Roman" panose="02020603050405020304" pitchFamily="18"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228600" algn="ctr">
                        <a:lnSpc>
                          <a:spcPct val="100000"/>
                        </a:lnSpc>
                        <a:spcBef>
                          <a:spcPts val="500"/>
                        </a:spcBef>
                        <a:spcAft>
                          <a:spcPts val="0"/>
                        </a:spcAft>
                        <a:tabLst>
                          <a:tab pos="457200" algn="l"/>
                          <a:tab pos="449580" algn="l"/>
                        </a:tabLst>
                      </a:pPr>
                      <a:r>
                        <a:rPr lang="it-IT" sz="1500" dirty="0">
                          <a:effectLst/>
                        </a:rPr>
                        <a:t>Aumento</a:t>
                      </a:r>
                      <a:endParaRPr lang="it-IT" sz="1500" dirty="0">
                        <a:effectLst/>
                        <a:latin typeface="Times New Roman" panose="02020603050405020304" pitchFamily="18" charset="0"/>
                        <a:ea typeface="Times New Roman" panose="02020603050405020304" pitchFamily="18"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561662456"/>
                  </a:ext>
                </a:extLst>
              </a:tr>
              <a:tr h="573896">
                <a:tc>
                  <a:txBody>
                    <a:bodyPr/>
                    <a:lstStyle/>
                    <a:p>
                      <a:pPr marL="342900" lvl="0" indent="-342900">
                        <a:lnSpc>
                          <a:spcPct val="100000"/>
                        </a:lnSpc>
                        <a:spcBef>
                          <a:spcPts val="500"/>
                        </a:spcBef>
                        <a:spcAft>
                          <a:spcPts val="0"/>
                        </a:spcAft>
                        <a:buSzPts val="1000"/>
                        <a:buFont typeface="Times New Roman" panose="02020603050405020304" pitchFamily="18" charset="0"/>
                        <a:buAutoNum type="arabicPeriod" startAt="5"/>
                        <a:tabLst>
                          <a:tab pos="457200" algn="l"/>
                          <a:tab pos="449580" algn="l"/>
                        </a:tabLst>
                      </a:pPr>
                      <a:r>
                        <a:rPr lang="it-IT" sz="1500" u="none" strike="noStrike" dirty="0">
                          <a:effectLst/>
                        </a:rPr>
                        <a:t>Un aumento nel numero delle unità di campionamento  nella popolazione</a:t>
                      </a:r>
                      <a:endParaRPr lang="it-IT" sz="1500" u="none" strike="noStrike" dirty="0">
                        <a:effectLst/>
                        <a:latin typeface="Times New Roman" panose="02020603050405020304" pitchFamily="18" charset="0"/>
                        <a:ea typeface="Times New Roman" panose="02020603050405020304" pitchFamily="18"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228600" algn="ctr">
                        <a:lnSpc>
                          <a:spcPct val="100000"/>
                        </a:lnSpc>
                        <a:spcBef>
                          <a:spcPts val="500"/>
                        </a:spcBef>
                        <a:spcAft>
                          <a:spcPts val="0"/>
                        </a:spcAft>
                        <a:tabLst>
                          <a:tab pos="457200" algn="l"/>
                          <a:tab pos="449580" algn="l"/>
                        </a:tabLst>
                      </a:pPr>
                      <a:r>
                        <a:rPr lang="it-IT" sz="1500" dirty="0">
                          <a:effectLst/>
                        </a:rPr>
                        <a:t>Effetto trascurabile </a:t>
                      </a:r>
                      <a:endParaRPr lang="it-IT" sz="1500" dirty="0">
                        <a:effectLst/>
                        <a:latin typeface="Times New Roman" panose="02020603050405020304" pitchFamily="18" charset="0"/>
                        <a:ea typeface="Times New Roman" panose="02020603050405020304" pitchFamily="18"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14441424"/>
                  </a:ext>
                </a:extLst>
              </a:tr>
            </a:tbl>
          </a:graphicData>
        </a:graphic>
      </p:graphicFrame>
      <p:sp>
        <p:nvSpPr>
          <p:cNvPr id="2" name="Segnaposto piè di pagina 1"/>
          <p:cNvSpPr>
            <a:spLocks noGrp="1"/>
          </p:cNvSpPr>
          <p:nvPr>
            <p:ph type="ftr" sz="quarter" idx="11"/>
          </p:nvPr>
        </p:nvSpPr>
        <p:spPr>
          <a:xfrm>
            <a:off x="2745444" y="6403081"/>
            <a:ext cx="3721479"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988538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logo studio.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
        <p:nvSpPr>
          <p:cNvPr id="154626" name="Titolo 1"/>
          <p:cNvSpPr>
            <a:spLocks noGrp="1"/>
          </p:cNvSpPr>
          <p:nvPr>
            <p:ph type="title"/>
          </p:nvPr>
        </p:nvSpPr>
        <p:spPr>
          <a:xfrm>
            <a:off x="0" y="315948"/>
            <a:ext cx="8736673" cy="1224547"/>
          </a:xfrm>
        </p:spPr>
        <p:txBody>
          <a:bodyPr>
            <a:noAutofit/>
          </a:bodyPr>
          <a:lstStyle/>
          <a:p>
            <a:pPr algn="ctr"/>
            <a:r>
              <a:rPr lang="it-IT" altLang="it-IT" sz="3200" dirty="0" smtClean="0">
                <a:solidFill>
                  <a:srgbClr val="C00000"/>
                </a:solidFill>
                <a:latin typeface="Arial"/>
                <a:cs typeface="Arial"/>
              </a:rPr>
              <a:t>Esempi di fattori che influenzano la dimensione del campione nelle verifiche di dettaglio</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906159637"/>
              </p:ext>
            </p:extLst>
          </p:nvPr>
        </p:nvGraphicFramePr>
        <p:xfrm>
          <a:off x="323850" y="1622204"/>
          <a:ext cx="8569325" cy="4684139"/>
        </p:xfrm>
        <a:graphic>
          <a:graphicData uri="http://schemas.openxmlformats.org/drawingml/2006/table">
            <a:tbl>
              <a:tblPr firstRow="1" firstCol="1" lastRow="1" lastCol="1" bandRow="1" bandCol="1">
                <a:tableStyleId>{5940675A-B579-460E-94D1-54222C63F5DA}</a:tableStyleId>
              </a:tblPr>
              <a:tblGrid>
                <a:gridCol w="4962534">
                  <a:extLst>
                    <a:ext uri="{9D8B030D-6E8A-4147-A177-3AD203B41FA5}">
                      <a16:colId xmlns:a16="http://schemas.microsoft.com/office/drawing/2014/main" xmlns="" val="1659400571"/>
                    </a:ext>
                  </a:extLst>
                </a:gridCol>
                <a:gridCol w="3606791">
                  <a:extLst>
                    <a:ext uri="{9D8B030D-6E8A-4147-A177-3AD203B41FA5}">
                      <a16:colId xmlns:a16="http://schemas.microsoft.com/office/drawing/2014/main" xmlns="" val="655771760"/>
                    </a:ext>
                  </a:extLst>
                </a:gridCol>
              </a:tblGrid>
              <a:tr h="587923">
                <a:tc>
                  <a:txBody>
                    <a:bodyPr/>
                    <a:lstStyle/>
                    <a:p>
                      <a:pPr marL="457200" indent="-228600" algn="ctr">
                        <a:lnSpc>
                          <a:spcPct val="100000"/>
                        </a:lnSpc>
                        <a:spcBef>
                          <a:spcPts val="500"/>
                        </a:spcBef>
                        <a:spcAft>
                          <a:spcPts val="0"/>
                        </a:spcAft>
                        <a:tabLst>
                          <a:tab pos="457200" algn="l"/>
                          <a:tab pos="449580" algn="l"/>
                        </a:tabLst>
                      </a:pPr>
                      <a:r>
                        <a:rPr lang="it-IT" sz="1600" b="1" dirty="0">
                          <a:solidFill>
                            <a:schemeClr val="bg1"/>
                          </a:solidFill>
                          <a:effectLst/>
                        </a:rPr>
                        <a:t>FATTORE</a:t>
                      </a:r>
                      <a:endParaRPr lang="it-IT" sz="2400" b="1" dirty="0">
                        <a:solidFill>
                          <a:schemeClr val="bg1"/>
                        </a:solidFill>
                        <a:effectLst/>
                        <a:latin typeface="Times New Roman" panose="02020603050405020304" pitchFamily="18" charset="0"/>
                        <a:ea typeface="Times New Roman" panose="02020603050405020304" pitchFamily="18" charset="0"/>
                      </a:endParaRPr>
                    </a:p>
                  </a:txBody>
                  <a:tcPr marT="45726" marB="45726" anchor="ctr">
                    <a:lnB w="12700" cap="flat" cmpd="sng" algn="ctr">
                      <a:solidFill>
                        <a:schemeClr val="tx1"/>
                      </a:solidFill>
                      <a:prstDash val="solid"/>
                      <a:round/>
                      <a:headEnd type="none" w="med" len="med"/>
                      <a:tailEnd type="none" w="med" len="med"/>
                    </a:lnB>
                    <a:solidFill>
                      <a:srgbClr val="ED1A3B"/>
                    </a:solidFill>
                  </a:tcPr>
                </a:tc>
                <a:tc>
                  <a:txBody>
                    <a:bodyPr/>
                    <a:lstStyle/>
                    <a:p>
                      <a:pPr marL="0" indent="0" algn="ctr">
                        <a:lnSpc>
                          <a:spcPct val="100000"/>
                        </a:lnSpc>
                        <a:spcBef>
                          <a:spcPts val="500"/>
                        </a:spcBef>
                        <a:spcAft>
                          <a:spcPts val="0"/>
                        </a:spcAft>
                        <a:tabLst>
                          <a:tab pos="457200" algn="l"/>
                          <a:tab pos="449580" algn="l"/>
                        </a:tabLst>
                      </a:pPr>
                      <a:r>
                        <a:rPr lang="it-IT" sz="1600" b="1" dirty="0">
                          <a:solidFill>
                            <a:schemeClr val="bg1"/>
                          </a:solidFill>
                          <a:effectLst/>
                        </a:rPr>
                        <a:t>EFFETTO SULLA DIMENSIONE </a:t>
                      </a:r>
                      <a:r>
                        <a:rPr lang="it-IT" sz="1600" b="1" dirty="0" smtClean="0">
                          <a:solidFill>
                            <a:schemeClr val="bg1"/>
                          </a:solidFill>
                          <a:effectLst/>
                        </a:rPr>
                        <a:t>DEL</a:t>
                      </a:r>
                      <a:r>
                        <a:rPr lang="it-IT" sz="1600" b="1" baseline="0" dirty="0" smtClean="0">
                          <a:solidFill>
                            <a:schemeClr val="bg1"/>
                          </a:solidFill>
                          <a:effectLst/>
                        </a:rPr>
                        <a:t> </a:t>
                      </a:r>
                      <a:r>
                        <a:rPr lang="it-IT" sz="1600" b="1" dirty="0" smtClean="0">
                          <a:solidFill>
                            <a:schemeClr val="bg1"/>
                          </a:solidFill>
                          <a:effectLst/>
                        </a:rPr>
                        <a:t>CAMPIONE</a:t>
                      </a:r>
                      <a:endParaRPr lang="it-IT" sz="2400" b="1" dirty="0">
                        <a:solidFill>
                          <a:schemeClr val="bg1"/>
                        </a:solidFill>
                        <a:effectLst/>
                        <a:latin typeface="Times New Roman" panose="02020603050405020304" pitchFamily="18" charset="0"/>
                        <a:ea typeface="Times New Roman" panose="02020603050405020304" pitchFamily="18" charset="0"/>
                      </a:endParaRPr>
                    </a:p>
                  </a:txBody>
                  <a:tcPr marT="45726" marB="45726" anchor="ctr">
                    <a:lnB w="12700" cap="flat" cmpd="sng" algn="ctr">
                      <a:solidFill>
                        <a:schemeClr val="tx1"/>
                      </a:solidFill>
                      <a:prstDash val="solid"/>
                      <a:round/>
                      <a:headEnd type="none" w="med" len="med"/>
                      <a:tailEnd type="none" w="med" len="med"/>
                    </a:lnB>
                    <a:solidFill>
                      <a:srgbClr val="ED1A3B"/>
                    </a:solidFill>
                  </a:tcPr>
                </a:tc>
                <a:extLst>
                  <a:ext uri="{0D108BD9-81ED-4DB2-BD59-A6C34878D82A}">
                    <a16:rowId xmlns:a16="http://schemas.microsoft.com/office/drawing/2014/main" xmlns="" val="1117866064"/>
                  </a:ext>
                </a:extLst>
              </a:tr>
              <a:tr h="568615">
                <a:tc>
                  <a:txBody>
                    <a:bodyPr/>
                    <a:lstStyle/>
                    <a:p>
                      <a:pPr marL="0" lvl="0" indent="0">
                        <a:lnSpc>
                          <a:spcPct val="100000"/>
                        </a:lnSpc>
                        <a:spcBef>
                          <a:spcPts val="500"/>
                        </a:spcBef>
                        <a:spcAft>
                          <a:spcPts val="0"/>
                        </a:spcAft>
                        <a:buSzPts val="1000"/>
                        <a:buFont typeface="+mj-lt"/>
                        <a:buNone/>
                        <a:tabLst>
                          <a:tab pos="457200" algn="l"/>
                          <a:tab pos="449580" algn="l"/>
                        </a:tabLst>
                      </a:pPr>
                      <a:r>
                        <a:rPr lang="it-IT" sz="1600" u="none" strike="noStrike" dirty="0" smtClean="0">
                          <a:effectLst/>
                        </a:rPr>
                        <a:t>1. Un </a:t>
                      </a:r>
                      <a:r>
                        <a:rPr lang="it-IT" sz="1600" u="none" strike="noStrike" dirty="0">
                          <a:effectLst/>
                        </a:rPr>
                        <a:t>aumento della valutazione, da parte del revisore, del rischio di errori significativi</a:t>
                      </a:r>
                      <a:endParaRPr lang="it-IT" sz="2400" u="none" strike="noStrike" dirty="0">
                        <a:effectLst/>
                        <a:latin typeface="Times New Roman" panose="02020603050405020304" pitchFamily="18" charset="0"/>
                        <a:ea typeface="Times New Roman" panose="02020603050405020304" pitchFamily="18"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228600" algn="ctr">
                        <a:lnSpc>
                          <a:spcPct val="100000"/>
                        </a:lnSpc>
                        <a:spcBef>
                          <a:spcPts val="500"/>
                        </a:spcBef>
                        <a:spcAft>
                          <a:spcPts val="0"/>
                        </a:spcAft>
                        <a:tabLst>
                          <a:tab pos="457200" algn="l"/>
                          <a:tab pos="449580" algn="l"/>
                        </a:tabLst>
                      </a:pPr>
                      <a:r>
                        <a:rPr lang="it-IT" sz="1600" dirty="0">
                          <a:effectLst/>
                        </a:rPr>
                        <a:t>Aumento</a:t>
                      </a:r>
                      <a:endParaRPr lang="it-IT" sz="2400" dirty="0">
                        <a:effectLst/>
                        <a:latin typeface="Times New Roman" panose="02020603050405020304" pitchFamily="18" charset="0"/>
                        <a:ea typeface="Times New Roman" panose="02020603050405020304" pitchFamily="18"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96307672"/>
                  </a:ext>
                </a:extLst>
              </a:tr>
              <a:tr h="568615">
                <a:tc>
                  <a:txBody>
                    <a:bodyPr/>
                    <a:lstStyle/>
                    <a:p>
                      <a:pPr marL="0" lvl="0" indent="0">
                        <a:lnSpc>
                          <a:spcPct val="100000"/>
                        </a:lnSpc>
                        <a:spcBef>
                          <a:spcPts val="500"/>
                        </a:spcBef>
                        <a:spcAft>
                          <a:spcPts val="0"/>
                        </a:spcAft>
                        <a:buSzPts val="1000"/>
                        <a:buFont typeface="+mj-lt"/>
                        <a:buNone/>
                        <a:tabLst>
                          <a:tab pos="457200" algn="l"/>
                          <a:tab pos="449580" algn="l"/>
                        </a:tabLst>
                      </a:pPr>
                      <a:r>
                        <a:rPr lang="it-IT" sz="1600" u="none" strike="noStrike" dirty="0" smtClean="0">
                          <a:effectLst/>
                        </a:rPr>
                        <a:t>2. Un </a:t>
                      </a:r>
                      <a:r>
                        <a:rPr lang="it-IT" sz="1600" u="none" strike="noStrike" dirty="0">
                          <a:effectLst/>
                        </a:rPr>
                        <a:t>aumento nell’utilizzo di altre procedure di validità rivolte alla medesima asserzione</a:t>
                      </a:r>
                      <a:endParaRPr lang="it-IT" sz="2400" u="none" strike="noStrike" dirty="0">
                        <a:effectLst/>
                        <a:latin typeface="Times New Roman" panose="02020603050405020304" pitchFamily="18" charset="0"/>
                        <a:ea typeface="Times New Roman" panose="02020603050405020304" pitchFamily="18"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228600" algn="ctr">
                        <a:lnSpc>
                          <a:spcPct val="100000"/>
                        </a:lnSpc>
                        <a:spcBef>
                          <a:spcPts val="500"/>
                        </a:spcBef>
                        <a:spcAft>
                          <a:spcPts val="0"/>
                        </a:spcAft>
                        <a:tabLst>
                          <a:tab pos="457200" algn="l"/>
                          <a:tab pos="449580" algn="l"/>
                        </a:tabLst>
                      </a:pPr>
                      <a:r>
                        <a:rPr lang="it-IT" sz="1600" dirty="0">
                          <a:effectLst/>
                        </a:rPr>
                        <a:t>Diminuzione</a:t>
                      </a:r>
                      <a:endParaRPr lang="it-IT" sz="2400" dirty="0">
                        <a:effectLst/>
                        <a:latin typeface="Times New Roman" panose="02020603050405020304" pitchFamily="18" charset="0"/>
                        <a:ea typeface="Times New Roman" panose="02020603050405020304" pitchFamily="18"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40146198"/>
                  </a:ext>
                </a:extLst>
              </a:tr>
              <a:tr h="865264">
                <a:tc>
                  <a:txBody>
                    <a:bodyPr/>
                    <a:lstStyle/>
                    <a:p>
                      <a:pPr marL="0" lvl="0" indent="0">
                        <a:lnSpc>
                          <a:spcPct val="100000"/>
                        </a:lnSpc>
                        <a:spcBef>
                          <a:spcPts val="500"/>
                        </a:spcBef>
                        <a:spcAft>
                          <a:spcPts val="0"/>
                        </a:spcAft>
                        <a:buSzPts val="1000"/>
                        <a:buFont typeface="+mj-lt"/>
                        <a:buNone/>
                        <a:tabLst>
                          <a:tab pos="457200" algn="l"/>
                          <a:tab pos="449580" algn="l"/>
                        </a:tabLst>
                      </a:pPr>
                      <a:r>
                        <a:rPr lang="it-IT" sz="1600" u="none" strike="noStrike" dirty="0" smtClean="0">
                          <a:effectLst/>
                        </a:rPr>
                        <a:t>3. Un </a:t>
                      </a:r>
                      <a:r>
                        <a:rPr lang="it-IT" sz="1600" u="none" strike="noStrike" dirty="0">
                          <a:effectLst/>
                        </a:rPr>
                        <a:t>aumento nel livello desiderato di sicurezza da parte del revisore affinché l’errore accettabile non sia superato dall’errore effettivo nella popolazione </a:t>
                      </a:r>
                      <a:endParaRPr lang="it-IT" sz="2400" u="none" strike="noStrike" dirty="0">
                        <a:effectLst/>
                        <a:latin typeface="Times New Roman" panose="02020603050405020304" pitchFamily="18" charset="0"/>
                        <a:ea typeface="Times New Roman" panose="02020603050405020304" pitchFamily="18"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228600" algn="ctr">
                        <a:lnSpc>
                          <a:spcPct val="100000"/>
                        </a:lnSpc>
                        <a:spcBef>
                          <a:spcPts val="500"/>
                        </a:spcBef>
                        <a:spcAft>
                          <a:spcPts val="0"/>
                        </a:spcAft>
                        <a:tabLst>
                          <a:tab pos="457200" algn="l"/>
                          <a:tab pos="449580" algn="l"/>
                        </a:tabLst>
                      </a:pPr>
                      <a:r>
                        <a:rPr lang="it-IT" sz="1600" dirty="0">
                          <a:effectLst/>
                        </a:rPr>
                        <a:t>Aumento</a:t>
                      </a:r>
                      <a:endParaRPr lang="it-IT" sz="2400" dirty="0">
                        <a:effectLst/>
                        <a:latin typeface="Times New Roman" panose="02020603050405020304" pitchFamily="18" charset="0"/>
                        <a:ea typeface="Times New Roman" panose="02020603050405020304" pitchFamily="18"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23350450"/>
                  </a:ext>
                </a:extLst>
              </a:tr>
              <a:tr h="307834">
                <a:tc>
                  <a:txBody>
                    <a:bodyPr/>
                    <a:lstStyle/>
                    <a:p>
                      <a:pPr marL="0" lvl="0" indent="0">
                        <a:lnSpc>
                          <a:spcPct val="100000"/>
                        </a:lnSpc>
                        <a:spcBef>
                          <a:spcPts val="500"/>
                        </a:spcBef>
                        <a:spcAft>
                          <a:spcPts val="0"/>
                        </a:spcAft>
                        <a:buSzPts val="1000"/>
                        <a:buFont typeface="+mj-lt"/>
                        <a:buNone/>
                        <a:tabLst>
                          <a:tab pos="457200" algn="l"/>
                          <a:tab pos="449580" algn="l"/>
                        </a:tabLst>
                      </a:pPr>
                      <a:r>
                        <a:rPr lang="it-IT" sz="1600" u="none" strike="noStrike" dirty="0" smtClean="0">
                          <a:effectLst/>
                        </a:rPr>
                        <a:t>4. Un </a:t>
                      </a:r>
                      <a:r>
                        <a:rPr lang="it-IT" sz="1600" u="none" strike="noStrike" dirty="0">
                          <a:effectLst/>
                        </a:rPr>
                        <a:t>aumento dell’errore accettabile</a:t>
                      </a:r>
                      <a:endParaRPr lang="it-IT" sz="2400" u="none" strike="noStrike" dirty="0">
                        <a:effectLst/>
                        <a:latin typeface="Times New Roman" panose="02020603050405020304" pitchFamily="18" charset="0"/>
                        <a:ea typeface="Times New Roman" panose="02020603050405020304" pitchFamily="18"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228600" algn="ctr">
                        <a:lnSpc>
                          <a:spcPct val="100000"/>
                        </a:lnSpc>
                        <a:spcBef>
                          <a:spcPts val="500"/>
                        </a:spcBef>
                        <a:spcAft>
                          <a:spcPts val="0"/>
                        </a:spcAft>
                        <a:tabLst>
                          <a:tab pos="457200" algn="l"/>
                          <a:tab pos="449580" algn="l"/>
                        </a:tabLst>
                      </a:pPr>
                      <a:r>
                        <a:rPr lang="it-IT" sz="1600" dirty="0" smtClean="0">
                          <a:effectLst/>
                        </a:rPr>
                        <a:t>Diminuzione </a:t>
                      </a:r>
                      <a:endParaRPr lang="it-IT" sz="2400" dirty="0">
                        <a:effectLst/>
                        <a:latin typeface="Times New Roman" panose="02020603050405020304" pitchFamily="18" charset="0"/>
                        <a:ea typeface="Times New Roman" panose="02020603050405020304" pitchFamily="18"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18095337"/>
                  </a:ext>
                </a:extLst>
              </a:tr>
              <a:tr h="568615">
                <a:tc>
                  <a:txBody>
                    <a:bodyPr/>
                    <a:lstStyle/>
                    <a:p>
                      <a:pPr marL="0" lvl="0" indent="0">
                        <a:lnSpc>
                          <a:spcPct val="100000"/>
                        </a:lnSpc>
                        <a:spcBef>
                          <a:spcPts val="500"/>
                        </a:spcBef>
                        <a:spcAft>
                          <a:spcPts val="0"/>
                        </a:spcAft>
                        <a:buSzPts val="1000"/>
                        <a:buFont typeface="+mj-lt"/>
                        <a:buNone/>
                        <a:tabLst>
                          <a:tab pos="457200" algn="l"/>
                          <a:tab pos="449580" algn="l"/>
                        </a:tabLst>
                      </a:pPr>
                      <a:r>
                        <a:rPr lang="it-IT" sz="1600" u="none" strike="noStrike" dirty="0" smtClean="0">
                          <a:effectLst/>
                        </a:rPr>
                        <a:t>5. Un </a:t>
                      </a:r>
                      <a:r>
                        <a:rPr lang="it-IT" sz="1600" u="none" strike="noStrike" dirty="0">
                          <a:effectLst/>
                        </a:rPr>
                        <a:t>aumento dell’importo dell’errore che il revisore si aspetta di riscontrare nella popolazione</a:t>
                      </a:r>
                      <a:endParaRPr lang="it-IT" sz="2400" u="none" strike="noStrike" dirty="0">
                        <a:effectLst/>
                        <a:latin typeface="Times New Roman" panose="02020603050405020304" pitchFamily="18" charset="0"/>
                        <a:ea typeface="Times New Roman" panose="02020603050405020304" pitchFamily="18"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228600" algn="ctr">
                        <a:lnSpc>
                          <a:spcPct val="100000"/>
                        </a:lnSpc>
                        <a:spcBef>
                          <a:spcPts val="500"/>
                        </a:spcBef>
                        <a:spcAft>
                          <a:spcPts val="0"/>
                        </a:spcAft>
                        <a:tabLst>
                          <a:tab pos="457200" algn="l"/>
                          <a:tab pos="449580" algn="l"/>
                        </a:tabLst>
                      </a:pPr>
                      <a:r>
                        <a:rPr lang="it-IT" sz="1600" dirty="0">
                          <a:effectLst/>
                        </a:rPr>
                        <a:t>Aumento</a:t>
                      </a:r>
                      <a:endParaRPr lang="it-IT" sz="2400" dirty="0">
                        <a:effectLst/>
                        <a:latin typeface="Times New Roman" panose="02020603050405020304" pitchFamily="18" charset="0"/>
                        <a:ea typeface="Times New Roman" panose="02020603050405020304" pitchFamily="18"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33961106"/>
                  </a:ext>
                </a:extLst>
              </a:tr>
              <a:tr h="531712">
                <a:tc>
                  <a:txBody>
                    <a:bodyPr/>
                    <a:lstStyle/>
                    <a:p>
                      <a:pPr marL="0" lvl="0" indent="0">
                        <a:lnSpc>
                          <a:spcPct val="100000"/>
                        </a:lnSpc>
                        <a:spcBef>
                          <a:spcPts val="500"/>
                        </a:spcBef>
                        <a:spcAft>
                          <a:spcPts val="0"/>
                        </a:spcAft>
                        <a:buSzPts val="1000"/>
                        <a:buFont typeface="+mj-lt"/>
                        <a:buNone/>
                        <a:tabLst>
                          <a:tab pos="457200" algn="l"/>
                          <a:tab pos="449580" algn="l"/>
                        </a:tabLst>
                      </a:pPr>
                      <a:r>
                        <a:rPr lang="it-IT" sz="1600" u="none" strike="noStrike" dirty="0" smtClean="0">
                          <a:effectLst/>
                        </a:rPr>
                        <a:t>6. Stratificazione </a:t>
                      </a:r>
                      <a:r>
                        <a:rPr lang="it-IT" sz="1600" u="none" strike="noStrike" dirty="0">
                          <a:effectLst/>
                        </a:rPr>
                        <a:t>della popolazione, nei casi in cui risulti appropriata</a:t>
                      </a:r>
                      <a:endParaRPr lang="it-IT" sz="2400" u="none" strike="noStrike" dirty="0">
                        <a:effectLst/>
                        <a:latin typeface="Times New Roman" panose="02020603050405020304" pitchFamily="18" charset="0"/>
                        <a:ea typeface="Times New Roman" panose="02020603050405020304" pitchFamily="18"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228600" algn="ctr">
                        <a:lnSpc>
                          <a:spcPct val="100000"/>
                        </a:lnSpc>
                        <a:spcBef>
                          <a:spcPts val="500"/>
                        </a:spcBef>
                        <a:spcAft>
                          <a:spcPts val="0"/>
                        </a:spcAft>
                        <a:tabLst>
                          <a:tab pos="457200" algn="l"/>
                          <a:tab pos="449580" algn="l"/>
                        </a:tabLst>
                      </a:pPr>
                      <a:r>
                        <a:rPr lang="it-IT" sz="1600" dirty="0">
                          <a:effectLst/>
                        </a:rPr>
                        <a:t>Diminuzione</a:t>
                      </a:r>
                      <a:endParaRPr lang="it-IT" sz="2400" dirty="0">
                        <a:effectLst/>
                        <a:latin typeface="Times New Roman" panose="02020603050405020304" pitchFamily="18" charset="0"/>
                        <a:ea typeface="Times New Roman" panose="02020603050405020304" pitchFamily="18"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46732108"/>
                  </a:ext>
                </a:extLst>
              </a:tr>
              <a:tr h="531712">
                <a:tc>
                  <a:txBody>
                    <a:bodyPr/>
                    <a:lstStyle/>
                    <a:p>
                      <a:pPr marL="0" lvl="0" indent="0">
                        <a:lnSpc>
                          <a:spcPct val="100000"/>
                        </a:lnSpc>
                        <a:spcBef>
                          <a:spcPts val="500"/>
                        </a:spcBef>
                        <a:spcAft>
                          <a:spcPts val="0"/>
                        </a:spcAft>
                        <a:buSzPts val="1000"/>
                        <a:buFont typeface="+mj-lt"/>
                        <a:buNone/>
                        <a:tabLst>
                          <a:tab pos="457200" algn="l"/>
                          <a:tab pos="449580" algn="l"/>
                        </a:tabLst>
                      </a:pPr>
                      <a:r>
                        <a:rPr lang="it-IT" sz="1600" u="none" strike="noStrike" dirty="0" smtClean="0">
                          <a:effectLst/>
                        </a:rPr>
                        <a:t>7. Numero </a:t>
                      </a:r>
                      <a:r>
                        <a:rPr lang="it-IT" sz="1600" u="none" strike="noStrike" dirty="0">
                          <a:effectLst/>
                        </a:rPr>
                        <a:t>di unità di campionamento nella popolazione</a:t>
                      </a:r>
                      <a:endParaRPr lang="it-IT" sz="2400" u="none" strike="noStrike" dirty="0">
                        <a:effectLst/>
                        <a:latin typeface="Times New Roman" panose="02020603050405020304" pitchFamily="18" charset="0"/>
                        <a:ea typeface="Times New Roman" panose="02020603050405020304" pitchFamily="18"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228600" algn="ctr">
                        <a:lnSpc>
                          <a:spcPct val="100000"/>
                        </a:lnSpc>
                        <a:spcBef>
                          <a:spcPts val="500"/>
                        </a:spcBef>
                        <a:spcAft>
                          <a:spcPts val="0"/>
                        </a:spcAft>
                        <a:tabLst>
                          <a:tab pos="457200" algn="l"/>
                          <a:tab pos="449580" algn="l"/>
                        </a:tabLst>
                      </a:pPr>
                      <a:r>
                        <a:rPr lang="it-IT" sz="1600" dirty="0">
                          <a:effectLst/>
                        </a:rPr>
                        <a:t>Effetto trascurabile</a:t>
                      </a:r>
                      <a:endParaRPr lang="it-IT" sz="2400" dirty="0">
                        <a:effectLst/>
                        <a:latin typeface="Times New Roman" panose="02020603050405020304" pitchFamily="18" charset="0"/>
                        <a:ea typeface="Times New Roman" panose="02020603050405020304" pitchFamily="18" charset="0"/>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6086839"/>
                  </a:ext>
                </a:extLst>
              </a:tr>
            </a:tbl>
          </a:graphicData>
        </a:graphic>
      </p:graphicFrame>
      <p:sp>
        <p:nvSpPr>
          <p:cNvPr id="2" name="Segnaposto piè di pagina 1"/>
          <p:cNvSpPr>
            <a:spLocks noGrp="1"/>
          </p:cNvSpPr>
          <p:nvPr>
            <p:ph type="ftr" sz="quarter" idx="11"/>
          </p:nvPr>
        </p:nvSpPr>
        <p:spPr>
          <a:xfrm>
            <a:off x="2753237" y="6306344"/>
            <a:ext cx="3699842" cy="529856"/>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Tree>
    <p:extLst>
      <p:ext uri="{BB962C8B-B14F-4D97-AF65-F5344CB8AC3E}">
        <p14:creationId xmlns:p14="http://schemas.microsoft.com/office/powerpoint/2010/main" val="444886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67118" y="1672944"/>
            <a:ext cx="7492242" cy="1600200"/>
          </a:xfrm>
        </p:spPr>
        <p:txBody>
          <a:bodyPr>
            <a:normAutofit/>
          </a:bodyPr>
          <a:lstStyle/>
          <a:p>
            <a:pPr algn="ctr"/>
            <a:r>
              <a:rPr lang="fr-FR" altLang="it-IT" sz="4800" dirty="0">
                <a:solidFill>
                  <a:srgbClr val="C00000"/>
                </a:solidFill>
                <a:latin typeface="Arial"/>
                <a:cs typeface="Arial"/>
              </a:rPr>
              <a:t>2.RISPOSTA AL RISCHIO</a:t>
            </a:r>
            <a:endParaRPr lang="it-IT" altLang="it-IT" sz="4800" dirty="0">
              <a:solidFill>
                <a:srgbClr val="C00000"/>
              </a:solidFill>
              <a:latin typeface="Arial"/>
              <a:cs typeface="Arial"/>
            </a:endParaRPr>
          </a:p>
        </p:txBody>
      </p:sp>
      <p:sp>
        <p:nvSpPr>
          <p:cNvPr id="2" name="Segnaposto piè di pagina 1"/>
          <p:cNvSpPr>
            <a:spLocks noGrp="1"/>
          </p:cNvSpPr>
          <p:nvPr>
            <p:ph type="ftr" sz="quarter" idx="11"/>
          </p:nvPr>
        </p:nvSpPr>
        <p:spPr>
          <a:xfrm>
            <a:off x="1749846" y="6391338"/>
            <a:ext cx="4873869"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158723" name="Rectangle 3"/>
          <p:cNvSpPr>
            <a:spLocks noGrp="1" noChangeArrowheads="1"/>
          </p:cNvSpPr>
          <p:nvPr>
            <p:ph type="subTitle" idx="4294967295"/>
          </p:nvPr>
        </p:nvSpPr>
        <p:spPr>
          <a:xfrm>
            <a:off x="749041" y="3273144"/>
            <a:ext cx="7221537" cy="2449512"/>
          </a:xfrm>
        </p:spPr>
        <p:txBody>
          <a:bodyPr/>
          <a:lstStyle/>
          <a:p>
            <a:pPr marL="0" indent="0" algn="ctr"/>
            <a:endParaRPr lang="fr-FR" altLang="it-IT" sz="3300" dirty="0" smtClean="0"/>
          </a:p>
          <a:p>
            <a:pPr marL="0" indent="0" algn="ctr"/>
            <a:r>
              <a:rPr lang="fr-FR" altLang="it-IT" sz="3600" dirty="0" err="1">
                <a:solidFill>
                  <a:srgbClr val="C00000"/>
                </a:solidFill>
                <a:latin typeface="Arial"/>
                <a:ea typeface="+mj-ea"/>
                <a:cs typeface="Arial"/>
              </a:rPr>
              <a:t>Documentazione</a:t>
            </a:r>
            <a:r>
              <a:rPr lang="fr-FR" altLang="it-IT" sz="3600" dirty="0">
                <a:solidFill>
                  <a:srgbClr val="C00000"/>
                </a:solidFill>
                <a:latin typeface="Arial"/>
                <a:ea typeface="+mj-ea"/>
                <a:cs typeface="Arial"/>
              </a:rPr>
              <a:t> </a:t>
            </a:r>
            <a:r>
              <a:rPr lang="fr-FR" altLang="it-IT" sz="3600" dirty="0" err="1">
                <a:solidFill>
                  <a:srgbClr val="C00000"/>
                </a:solidFill>
                <a:latin typeface="Arial"/>
                <a:ea typeface="+mj-ea"/>
                <a:cs typeface="Arial"/>
              </a:rPr>
              <a:t>del</a:t>
            </a:r>
            <a:r>
              <a:rPr lang="fr-FR" altLang="it-IT" sz="3600" dirty="0">
                <a:solidFill>
                  <a:srgbClr val="C00000"/>
                </a:solidFill>
                <a:latin typeface="Arial"/>
                <a:ea typeface="+mj-ea"/>
                <a:cs typeface="Arial"/>
              </a:rPr>
              <a:t> </a:t>
            </a:r>
            <a:r>
              <a:rPr lang="fr-FR" altLang="it-IT" sz="3600" dirty="0" err="1">
                <a:solidFill>
                  <a:srgbClr val="C00000"/>
                </a:solidFill>
                <a:latin typeface="Arial"/>
                <a:ea typeface="+mj-ea"/>
                <a:cs typeface="Arial"/>
              </a:rPr>
              <a:t>lavoro</a:t>
            </a:r>
            <a:r>
              <a:rPr lang="fr-FR" altLang="it-IT" sz="3600" dirty="0">
                <a:solidFill>
                  <a:srgbClr val="C00000"/>
                </a:solidFill>
                <a:latin typeface="Arial"/>
                <a:ea typeface="+mj-ea"/>
                <a:cs typeface="Arial"/>
              </a:rPr>
              <a:t> </a:t>
            </a:r>
            <a:r>
              <a:rPr lang="fr-FR" altLang="it-IT" sz="3600" dirty="0" err="1">
                <a:solidFill>
                  <a:srgbClr val="C00000"/>
                </a:solidFill>
                <a:latin typeface="Arial"/>
                <a:ea typeface="+mj-ea"/>
                <a:cs typeface="Arial"/>
              </a:rPr>
              <a:t>svolto</a:t>
            </a:r>
            <a:endParaRPr lang="fr-FR" altLang="it-IT" sz="3600" dirty="0">
              <a:solidFill>
                <a:srgbClr val="C00000"/>
              </a:solidFill>
              <a:latin typeface="Arial"/>
              <a:ea typeface="+mj-ea"/>
              <a:cs typeface="Arial"/>
            </a:endParaRPr>
          </a:p>
        </p:txBody>
      </p:sp>
      <p:pic>
        <p:nvPicPr>
          <p:cNvPr id="6" name="Immagine 5" descr="logo studi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810" y="433916"/>
            <a:ext cx="4320457" cy="958137"/>
          </a:xfrm>
          <a:prstGeom prst="rect">
            <a:avLst/>
          </a:prstGeom>
        </p:spPr>
      </p:pic>
      <p:pic>
        <p:nvPicPr>
          <p:cNvPr id="7" name="Immagine 6"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85" y="415040"/>
            <a:ext cx="1619500" cy="977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6985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olo 1"/>
          <p:cNvSpPr>
            <a:spLocks noGrp="1"/>
          </p:cNvSpPr>
          <p:nvPr>
            <p:ph type="title"/>
          </p:nvPr>
        </p:nvSpPr>
        <p:spPr>
          <a:xfrm>
            <a:off x="688490" y="207299"/>
            <a:ext cx="7756263" cy="1054250"/>
          </a:xfrm>
        </p:spPr>
        <p:txBody>
          <a:bodyPr/>
          <a:lstStyle/>
          <a:p>
            <a:pPr algn="ctr"/>
            <a:r>
              <a:rPr lang="it-IT" altLang="it-IT" sz="4000" dirty="0" smtClean="0">
                <a:solidFill>
                  <a:srgbClr val="C00000"/>
                </a:solidFill>
                <a:latin typeface="Arial"/>
                <a:cs typeface="Arial"/>
              </a:rPr>
              <a:t>2.Risposta al Rischio</a:t>
            </a:r>
          </a:p>
        </p:txBody>
      </p:sp>
      <p:pic>
        <p:nvPicPr>
          <p:cNvPr id="160772" name="Segnaposto contenuto 8"/>
          <p:cNvPicPr>
            <a:picLocks noGrp="1" noChangeAspect="1"/>
          </p:cNvPicPr>
          <p:nvPr>
            <p:ph idx="1"/>
          </p:nvPr>
        </p:nvPicPr>
        <p:blipFill rotWithShape="1">
          <a:blip r:embed="rId3">
            <a:extLst>
              <a:ext uri="{28A0092B-C50C-407E-A947-70E740481C1C}">
                <a14:useLocalDpi xmlns:a14="http://schemas.microsoft.com/office/drawing/2010/main" val="0"/>
              </a:ext>
            </a:extLst>
          </a:blip>
          <a:srcRect l="8053"/>
          <a:stretch/>
        </p:blipFill>
        <p:spPr>
          <a:xfrm>
            <a:off x="0" y="1718733"/>
            <a:ext cx="8964444" cy="3779304"/>
          </a:xfrm>
        </p:spPr>
      </p:pic>
      <p:sp>
        <p:nvSpPr>
          <p:cNvPr id="2" name="Segnaposto piè di pagina 1"/>
          <p:cNvSpPr>
            <a:spLocks noGrp="1"/>
          </p:cNvSpPr>
          <p:nvPr>
            <p:ph type="ftr" sz="quarter" idx="11"/>
          </p:nvPr>
        </p:nvSpPr>
        <p:spPr>
          <a:xfrm>
            <a:off x="2729351" y="6333646"/>
            <a:ext cx="3290449" cy="506380"/>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sp>
        <p:nvSpPr>
          <p:cNvPr id="160773" name="Rettangolo 1"/>
          <p:cNvSpPr>
            <a:spLocks noChangeArrowheads="1"/>
          </p:cNvSpPr>
          <p:nvPr/>
        </p:nvSpPr>
        <p:spPr bwMode="auto">
          <a:xfrm>
            <a:off x="108857" y="3536800"/>
            <a:ext cx="8639856" cy="1855787"/>
          </a:xfrm>
          <a:prstGeom prst="rect">
            <a:avLst/>
          </a:prstGeom>
          <a:noFill/>
          <a:ln w="76200" algn="ctr">
            <a:solidFill>
              <a:srgbClr val="ED1A3B"/>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sp>
        <p:nvSpPr>
          <p:cNvPr id="160774" name="Ovale 2"/>
          <p:cNvSpPr>
            <a:spLocks noChangeArrowheads="1"/>
          </p:cNvSpPr>
          <p:nvPr/>
        </p:nvSpPr>
        <p:spPr bwMode="auto">
          <a:xfrm>
            <a:off x="5902476" y="3552448"/>
            <a:ext cx="2951238" cy="677862"/>
          </a:xfrm>
          <a:prstGeom prst="ellipse">
            <a:avLst/>
          </a:prstGeom>
          <a:noFill/>
          <a:ln w="57150" algn="ctr">
            <a:solidFill>
              <a:srgbClr val="FFFF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
          <a:lstStyle>
            <a:lvl1pPr>
              <a:defRPr sz="1400" b="1">
                <a:solidFill>
                  <a:schemeClr val="bg1"/>
                </a:solidFill>
                <a:latin typeface="Trebuchet MS" panose="020B0603020202020204" pitchFamily="34" charset="0"/>
              </a:defRPr>
            </a:lvl1pPr>
            <a:lvl2pPr marL="742950" indent="-285750">
              <a:defRPr sz="1400" b="1">
                <a:solidFill>
                  <a:schemeClr val="bg1"/>
                </a:solidFill>
                <a:latin typeface="Trebuchet MS" panose="020B0603020202020204" pitchFamily="34" charset="0"/>
              </a:defRPr>
            </a:lvl2pPr>
            <a:lvl3pPr marL="1143000" indent="-228600">
              <a:defRPr sz="1400" b="1">
                <a:solidFill>
                  <a:schemeClr val="bg1"/>
                </a:solidFill>
                <a:latin typeface="Trebuchet MS" panose="020B0603020202020204" pitchFamily="34" charset="0"/>
              </a:defRPr>
            </a:lvl3pPr>
            <a:lvl4pPr marL="1600200" indent="-228600">
              <a:defRPr sz="1400" b="1">
                <a:solidFill>
                  <a:schemeClr val="bg1"/>
                </a:solidFill>
                <a:latin typeface="Trebuchet MS" panose="020B0603020202020204" pitchFamily="34" charset="0"/>
              </a:defRPr>
            </a:lvl4pPr>
            <a:lvl5pPr marL="2057400" indent="-228600">
              <a:defRPr sz="1400" b="1">
                <a:solidFill>
                  <a:schemeClr val="bg1"/>
                </a:solidFill>
                <a:latin typeface="Trebuchet MS" panose="020B0603020202020204" pitchFamily="34" charset="0"/>
              </a:defRPr>
            </a:lvl5pPr>
            <a:lvl6pPr marL="2514600" indent="-228600" eaLnBrk="0" fontAlgn="base" hangingPunct="0">
              <a:spcBef>
                <a:spcPct val="0"/>
              </a:spcBef>
              <a:spcAft>
                <a:spcPct val="0"/>
              </a:spcAft>
              <a:defRPr sz="1400" b="1">
                <a:solidFill>
                  <a:schemeClr val="bg1"/>
                </a:solidFill>
                <a:latin typeface="Trebuchet MS" panose="020B0603020202020204" pitchFamily="34" charset="0"/>
              </a:defRPr>
            </a:lvl6pPr>
            <a:lvl7pPr marL="2971800" indent="-228600" eaLnBrk="0" fontAlgn="base" hangingPunct="0">
              <a:spcBef>
                <a:spcPct val="0"/>
              </a:spcBef>
              <a:spcAft>
                <a:spcPct val="0"/>
              </a:spcAft>
              <a:defRPr sz="1400" b="1">
                <a:solidFill>
                  <a:schemeClr val="bg1"/>
                </a:solidFill>
                <a:latin typeface="Trebuchet MS" panose="020B0603020202020204" pitchFamily="34" charset="0"/>
              </a:defRPr>
            </a:lvl7pPr>
            <a:lvl8pPr marL="3429000" indent="-228600" eaLnBrk="0" fontAlgn="base" hangingPunct="0">
              <a:spcBef>
                <a:spcPct val="0"/>
              </a:spcBef>
              <a:spcAft>
                <a:spcPct val="0"/>
              </a:spcAft>
              <a:defRPr sz="1400" b="1">
                <a:solidFill>
                  <a:schemeClr val="bg1"/>
                </a:solidFill>
                <a:latin typeface="Trebuchet MS" panose="020B0603020202020204" pitchFamily="34" charset="0"/>
              </a:defRPr>
            </a:lvl8pPr>
            <a:lvl9pPr marL="3886200" indent="-228600" eaLnBrk="0" fontAlgn="base" hangingPunct="0">
              <a:spcBef>
                <a:spcPct val="0"/>
              </a:spcBef>
              <a:spcAft>
                <a:spcPct val="0"/>
              </a:spcAft>
              <a:defRPr sz="1400" b="1">
                <a:solidFill>
                  <a:schemeClr val="bg1"/>
                </a:solidFill>
                <a:latin typeface="Trebuchet MS" panose="020B0603020202020204" pitchFamily="34" charset="0"/>
              </a:defRPr>
            </a:lvl9pPr>
          </a:lstStyle>
          <a:p>
            <a:pPr algn="ctr" eaLnBrk="1" hangingPunct="1"/>
            <a:endParaRPr lang="it-IT" altLang="it-IT"/>
          </a:p>
        </p:txBody>
      </p:sp>
      <p:pic>
        <p:nvPicPr>
          <p:cNvPr id="9" name="Immagine 8" descr="logo studio.png"/>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3984810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6418" y="127001"/>
            <a:ext cx="8233832" cy="1629832"/>
          </a:xfrm>
        </p:spPr>
        <p:txBody>
          <a:bodyPr/>
          <a:lstStyle/>
          <a:p>
            <a:pPr algn="ctr">
              <a:defRPr/>
            </a:pPr>
            <a:r>
              <a:rPr lang="it-IT" sz="4000" dirty="0" smtClean="0">
                <a:solidFill>
                  <a:srgbClr val="C00000"/>
                </a:solidFill>
                <a:latin typeface="Arial"/>
                <a:cs typeface="Arial"/>
              </a:rPr>
              <a:t>Attendibilità Elementi probativi1/3- documentazione di revisione </a:t>
            </a:r>
            <a:endParaRPr lang="fr-FR" sz="4000" dirty="0">
              <a:solidFill>
                <a:srgbClr val="C00000"/>
              </a:solidFill>
              <a:latin typeface="Arial"/>
              <a:cs typeface="Arial"/>
            </a:endParaRPr>
          </a:p>
        </p:txBody>
      </p:sp>
      <p:sp>
        <p:nvSpPr>
          <p:cNvPr id="162819" name="Segnaposto contenuto 2"/>
          <p:cNvSpPr>
            <a:spLocks noGrp="1"/>
          </p:cNvSpPr>
          <p:nvPr>
            <p:ph idx="1"/>
          </p:nvPr>
        </p:nvSpPr>
        <p:spPr>
          <a:xfrm>
            <a:off x="717550" y="1590633"/>
            <a:ext cx="7839075" cy="4919629"/>
          </a:xfrm>
        </p:spPr>
        <p:txBody>
          <a:bodyPr>
            <a:normAutofit/>
          </a:bodyPr>
          <a:lstStyle/>
          <a:p>
            <a:pPr marL="0" indent="0"/>
            <a:r>
              <a:rPr lang="it-IT" altLang="it-IT" sz="2200" b="0" dirty="0" smtClean="0">
                <a:solidFill>
                  <a:srgbClr val="786860"/>
                </a:solidFill>
              </a:rPr>
              <a:t> </a:t>
            </a:r>
            <a:r>
              <a:rPr lang="it-IT" altLang="it-IT" sz="2200" b="0" dirty="0" smtClean="0">
                <a:solidFill>
                  <a:srgbClr val="000000"/>
                </a:solidFill>
                <a:latin typeface="Arial"/>
                <a:cs typeface="Arial"/>
              </a:rPr>
              <a:t>L’attendibilità delle informazioni da utilizzare come elementi probativi, e quindi degli elementi probativi stessi, è influenzata dalla loro</a:t>
            </a:r>
            <a:r>
              <a:rPr lang="it-IT" altLang="it-IT" sz="2200" b="0" u="sng" dirty="0" smtClean="0">
                <a:solidFill>
                  <a:srgbClr val="000000"/>
                </a:solidFill>
                <a:latin typeface="Arial"/>
                <a:cs typeface="Arial"/>
              </a:rPr>
              <a:t> </a:t>
            </a:r>
            <a:r>
              <a:rPr lang="it-IT" altLang="it-IT" sz="2200" u="sng" dirty="0" smtClean="0">
                <a:solidFill>
                  <a:srgbClr val="000000"/>
                </a:solidFill>
                <a:latin typeface="Arial"/>
                <a:cs typeface="Arial"/>
              </a:rPr>
              <a:t>fonte di provenienza </a:t>
            </a:r>
            <a:r>
              <a:rPr lang="it-IT" altLang="it-IT" sz="2200" b="0" dirty="0" smtClean="0">
                <a:solidFill>
                  <a:srgbClr val="000000"/>
                </a:solidFill>
                <a:latin typeface="Arial"/>
                <a:cs typeface="Arial"/>
              </a:rPr>
              <a:t>e dalla loro </a:t>
            </a:r>
            <a:r>
              <a:rPr lang="it-IT" altLang="it-IT" sz="2200" u="sng" dirty="0" smtClean="0">
                <a:solidFill>
                  <a:srgbClr val="000000"/>
                </a:solidFill>
                <a:latin typeface="Arial"/>
                <a:cs typeface="Arial"/>
              </a:rPr>
              <a:t>natura</a:t>
            </a:r>
            <a:r>
              <a:rPr lang="it-IT" altLang="it-IT" sz="2200" b="0" dirty="0" smtClean="0">
                <a:solidFill>
                  <a:srgbClr val="000000"/>
                </a:solidFill>
                <a:latin typeface="Arial"/>
                <a:cs typeface="Arial"/>
              </a:rPr>
              <a:t>, nonché dalle circostanze in cui sono ottenute, inclusi, ove pertinenti, i controlli sulla loro predisposizione e sul loro mantenimento. </a:t>
            </a:r>
          </a:p>
          <a:p>
            <a:pPr marL="0" indent="457200">
              <a:lnSpc>
                <a:spcPct val="110000"/>
              </a:lnSpc>
            </a:pPr>
            <a:r>
              <a:rPr lang="it-IT" altLang="it-IT" sz="2200" b="0" dirty="0" smtClean="0">
                <a:solidFill>
                  <a:srgbClr val="000000"/>
                </a:solidFill>
                <a:latin typeface="Arial"/>
                <a:cs typeface="Arial"/>
              </a:rPr>
              <a:t> Pertanto, le considerazioni di carattere generale sull’attendibilità delle diverse tipologie di elementi probativi sono soggette ad importanti eccezioni. Anche quando le informazioni da utilizzare come elementi probativi sono acquisite da fonti esterne all’impresa, possono sussistere circostanze che potrebbero influenzarne l’attendibilità</a:t>
            </a:r>
            <a:r>
              <a:rPr lang="it-IT" altLang="it-IT" sz="2200" b="0" dirty="0" smtClean="0">
                <a:solidFill>
                  <a:srgbClr val="786860"/>
                </a:solidFill>
              </a:rPr>
              <a:t>.</a:t>
            </a:r>
          </a:p>
        </p:txBody>
      </p:sp>
      <p:sp>
        <p:nvSpPr>
          <p:cNvPr id="3" name="Segnaposto piè di pagina 2"/>
          <p:cNvSpPr>
            <a:spLocks noGrp="1"/>
          </p:cNvSpPr>
          <p:nvPr>
            <p:ph type="ftr" sz="quarter" idx="11"/>
          </p:nvPr>
        </p:nvSpPr>
        <p:spPr>
          <a:xfrm>
            <a:off x="2895448" y="6216411"/>
            <a:ext cx="3303961" cy="587701"/>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2982032824"/>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8490" y="198447"/>
            <a:ext cx="7450093" cy="1425959"/>
          </a:xfrm>
        </p:spPr>
        <p:txBody>
          <a:bodyPr/>
          <a:lstStyle/>
          <a:p>
            <a:pPr algn="ctr">
              <a:defRPr/>
            </a:pPr>
            <a:r>
              <a:rPr lang="it-IT" sz="4000" dirty="0" smtClean="0">
                <a:solidFill>
                  <a:srgbClr val="C00000"/>
                </a:solidFill>
                <a:latin typeface="Arial"/>
                <a:cs typeface="Arial"/>
              </a:rPr>
              <a:t>Attendibilità </a:t>
            </a:r>
            <a:r>
              <a:rPr lang="it-IT" sz="4000" dirty="0">
                <a:solidFill>
                  <a:srgbClr val="C00000"/>
                </a:solidFill>
                <a:latin typeface="Arial"/>
                <a:cs typeface="Arial"/>
              </a:rPr>
              <a:t>2/3- documentazione di revisione </a:t>
            </a:r>
            <a:endParaRPr lang="fr-FR" sz="4000" dirty="0">
              <a:solidFill>
                <a:srgbClr val="C00000"/>
              </a:solidFill>
              <a:latin typeface="Arial"/>
              <a:cs typeface="Arial"/>
            </a:endParaRPr>
          </a:p>
        </p:txBody>
      </p:sp>
      <p:sp>
        <p:nvSpPr>
          <p:cNvPr id="3" name="Segnaposto contenuto 2"/>
          <p:cNvSpPr>
            <a:spLocks noGrp="1"/>
          </p:cNvSpPr>
          <p:nvPr>
            <p:ph idx="1"/>
          </p:nvPr>
        </p:nvSpPr>
        <p:spPr>
          <a:xfrm>
            <a:off x="688490" y="1508959"/>
            <a:ext cx="7996867" cy="4699640"/>
          </a:xfrm>
        </p:spPr>
        <p:txBody>
          <a:bodyPr>
            <a:normAutofit/>
          </a:bodyPr>
          <a:lstStyle/>
          <a:p>
            <a:pPr marL="0" indent="0">
              <a:defRPr/>
            </a:pPr>
            <a:r>
              <a:rPr lang="it-IT" sz="2200" b="0" dirty="0" smtClean="0">
                <a:solidFill>
                  <a:srgbClr val="786860"/>
                </a:solidFill>
              </a:rPr>
              <a:t> </a:t>
            </a:r>
            <a:r>
              <a:rPr lang="it-IT" sz="2200" b="0" dirty="0" smtClean="0">
                <a:solidFill>
                  <a:srgbClr val="000000"/>
                </a:solidFill>
                <a:latin typeface="Arial"/>
                <a:cs typeface="Arial"/>
              </a:rPr>
              <a:t>Considerazioni </a:t>
            </a:r>
            <a:r>
              <a:rPr lang="it-IT" sz="2200" b="0" dirty="0">
                <a:solidFill>
                  <a:srgbClr val="000000"/>
                </a:solidFill>
                <a:latin typeface="Arial"/>
                <a:cs typeface="Arial"/>
              </a:rPr>
              <a:t>di carattere generale in merito all’attendibilità degli elementi probativi 	</a:t>
            </a:r>
            <a:endParaRPr lang="it-IT" sz="2200" b="0" dirty="0" smtClean="0">
              <a:solidFill>
                <a:srgbClr val="000000"/>
              </a:solidFill>
              <a:latin typeface="Arial"/>
              <a:cs typeface="Arial"/>
            </a:endParaRPr>
          </a:p>
          <a:p>
            <a:pPr>
              <a:buFont typeface="Arial" panose="020B0604020202020204" pitchFamily="34" charset="0"/>
              <a:buChar char="•"/>
              <a:defRPr/>
            </a:pPr>
            <a:r>
              <a:rPr lang="it-IT" sz="2200" b="0" dirty="0" smtClean="0">
                <a:solidFill>
                  <a:srgbClr val="000000"/>
                </a:solidFill>
                <a:latin typeface="Arial"/>
                <a:cs typeface="Arial"/>
              </a:rPr>
              <a:t>l’attendibilità </a:t>
            </a:r>
            <a:r>
              <a:rPr lang="it-IT" sz="2200" b="0" dirty="0">
                <a:solidFill>
                  <a:srgbClr val="000000"/>
                </a:solidFill>
                <a:latin typeface="Arial"/>
                <a:cs typeface="Arial"/>
              </a:rPr>
              <a:t>di un elemento probativo aumenta quando esso è acquisito da </a:t>
            </a:r>
            <a:r>
              <a:rPr lang="it-IT" sz="2200" u="sng" dirty="0">
                <a:solidFill>
                  <a:srgbClr val="000000"/>
                </a:solidFill>
                <a:latin typeface="Arial"/>
                <a:cs typeface="Arial"/>
              </a:rPr>
              <a:t>fonti indipendenti esterne </a:t>
            </a:r>
            <a:r>
              <a:rPr lang="it-IT" sz="2200" b="0" dirty="0">
                <a:solidFill>
                  <a:srgbClr val="000000"/>
                </a:solidFill>
                <a:latin typeface="Arial"/>
                <a:cs typeface="Arial"/>
              </a:rPr>
              <a:t>all’impresa;</a:t>
            </a:r>
          </a:p>
          <a:p>
            <a:pPr>
              <a:buFont typeface="Arial" panose="020B0604020202020204" pitchFamily="34" charset="0"/>
              <a:buChar char="•"/>
              <a:defRPr/>
            </a:pPr>
            <a:r>
              <a:rPr lang="it-IT" sz="2200" b="0" dirty="0" smtClean="0">
                <a:solidFill>
                  <a:srgbClr val="000000"/>
                </a:solidFill>
                <a:latin typeface="Arial"/>
                <a:cs typeface="Arial"/>
              </a:rPr>
              <a:t>l’attendibilità </a:t>
            </a:r>
            <a:r>
              <a:rPr lang="it-IT" sz="2200" b="0" dirty="0">
                <a:solidFill>
                  <a:srgbClr val="000000"/>
                </a:solidFill>
                <a:latin typeface="Arial"/>
                <a:cs typeface="Arial"/>
              </a:rPr>
              <a:t>di un elemento probativo generato all’interno dell’impresa aumenta quando i </a:t>
            </a:r>
            <a:r>
              <a:rPr lang="it-IT" sz="2200" u="sng" dirty="0">
                <a:solidFill>
                  <a:srgbClr val="000000"/>
                </a:solidFill>
                <a:latin typeface="Arial"/>
                <a:cs typeface="Arial"/>
              </a:rPr>
              <a:t>relativi controlli </a:t>
            </a:r>
            <a:r>
              <a:rPr lang="it-IT" sz="2200" b="0" dirty="0">
                <a:solidFill>
                  <a:srgbClr val="000000"/>
                </a:solidFill>
                <a:latin typeface="Arial"/>
                <a:cs typeface="Arial"/>
              </a:rPr>
              <a:t>istituiti dall’impresa, inclusi quelli sulla sua predisposizione e sul suo mantenimento</a:t>
            </a:r>
            <a:r>
              <a:rPr lang="it-IT" sz="2200" u="sng" dirty="0">
                <a:solidFill>
                  <a:srgbClr val="000000"/>
                </a:solidFill>
                <a:latin typeface="Arial"/>
                <a:cs typeface="Arial"/>
              </a:rPr>
              <a:t>, sono efficaci</a:t>
            </a:r>
            <a:r>
              <a:rPr lang="it-IT" sz="2200" b="0" dirty="0">
                <a:solidFill>
                  <a:srgbClr val="000000"/>
                </a:solidFill>
                <a:latin typeface="Arial"/>
                <a:cs typeface="Arial"/>
              </a:rPr>
              <a:t>;</a:t>
            </a:r>
          </a:p>
          <a:p>
            <a:pPr>
              <a:buFont typeface="Arial" panose="020B0604020202020204" pitchFamily="34" charset="0"/>
              <a:buChar char="•"/>
              <a:defRPr/>
            </a:pPr>
            <a:r>
              <a:rPr lang="it-IT" sz="2200" b="0" dirty="0" smtClean="0">
                <a:solidFill>
                  <a:srgbClr val="000000"/>
                </a:solidFill>
                <a:latin typeface="Arial"/>
                <a:cs typeface="Arial"/>
              </a:rPr>
              <a:t>gli </a:t>
            </a:r>
            <a:r>
              <a:rPr lang="it-IT" sz="2200" u="sng" dirty="0">
                <a:solidFill>
                  <a:srgbClr val="000000"/>
                </a:solidFill>
                <a:latin typeface="Arial"/>
                <a:cs typeface="Arial"/>
              </a:rPr>
              <a:t>elementi probativi acquisiti direttamente dal revisore </a:t>
            </a:r>
            <a:r>
              <a:rPr lang="it-IT" sz="2200" b="0" dirty="0">
                <a:solidFill>
                  <a:srgbClr val="000000"/>
                </a:solidFill>
                <a:latin typeface="Arial"/>
                <a:cs typeface="Arial"/>
              </a:rPr>
              <a:t>(per esempio, mediante l’osservazione dell’applicazione di un controllo) sono più attendibili di quelli acquisiti indirettamente o per deduzione (per esempio, mediante indagini sull’applicazione di un controllo</a:t>
            </a:r>
            <a:r>
              <a:rPr lang="it-IT" sz="2200" b="0" dirty="0" smtClean="0">
                <a:solidFill>
                  <a:srgbClr val="000000"/>
                </a:solidFill>
                <a:latin typeface="Arial"/>
                <a:cs typeface="Arial"/>
              </a:rPr>
              <a:t>);</a:t>
            </a:r>
            <a:endParaRPr lang="it-IT" sz="2200" b="0" dirty="0">
              <a:solidFill>
                <a:srgbClr val="000000"/>
              </a:solidFill>
              <a:latin typeface="Arial"/>
              <a:cs typeface="Arial"/>
            </a:endParaRPr>
          </a:p>
        </p:txBody>
      </p:sp>
      <p:sp>
        <p:nvSpPr>
          <p:cNvPr id="4" name="Segnaposto piè di pagina 3"/>
          <p:cNvSpPr>
            <a:spLocks noGrp="1"/>
          </p:cNvSpPr>
          <p:nvPr>
            <p:ph type="ftr" sz="quarter" idx="11"/>
          </p:nvPr>
        </p:nvSpPr>
        <p:spPr>
          <a:xfrm>
            <a:off x="2073830" y="6310312"/>
            <a:ext cx="4950309"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3213418199"/>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0363" y="396590"/>
            <a:ext cx="7242970" cy="1260457"/>
          </a:xfrm>
        </p:spPr>
        <p:txBody>
          <a:bodyPr>
            <a:normAutofit fontScale="90000"/>
          </a:bodyPr>
          <a:lstStyle/>
          <a:p>
            <a:pPr>
              <a:defRPr/>
            </a:pPr>
            <a:r>
              <a:rPr lang="it-IT" sz="4000" dirty="0" smtClean="0">
                <a:solidFill>
                  <a:srgbClr val="C00000"/>
                </a:solidFill>
                <a:latin typeface="Arial"/>
                <a:cs typeface="Arial"/>
              </a:rPr>
              <a:t>Attendibilità </a:t>
            </a:r>
            <a:r>
              <a:rPr lang="it-IT" sz="4000" dirty="0">
                <a:solidFill>
                  <a:srgbClr val="C00000"/>
                </a:solidFill>
                <a:latin typeface="Arial"/>
                <a:cs typeface="Arial"/>
              </a:rPr>
              <a:t>3/3- documentazione di revisione </a:t>
            </a:r>
            <a:endParaRPr lang="fr-FR" sz="4000" dirty="0">
              <a:solidFill>
                <a:srgbClr val="C00000"/>
              </a:solidFill>
              <a:latin typeface="Arial"/>
              <a:cs typeface="Arial"/>
            </a:endParaRPr>
          </a:p>
        </p:txBody>
      </p:sp>
      <p:sp>
        <p:nvSpPr>
          <p:cNvPr id="3" name="Segnaposto contenuto 2"/>
          <p:cNvSpPr>
            <a:spLocks noGrp="1"/>
          </p:cNvSpPr>
          <p:nvPr>
            <p:ph idx="1"/>
          </p:nvPr>
        </p:nvSpPr>
        <p:spPr>
          <a:xfrm>
            <a:off x="653144" y="1515944"/>
            <a:ext cx="8091714" cy="4627538"/>
          </a:xfrm>
        </p:spPr>
        <p:txBody>
          <a:bodyPr>
            <a:normAutofit/>
          </a:bodyPr>
          <a:lstStyle/>
          <a:p>
            <a:pPr>
              <a:buFont typeface="Arial" panose="020B0604020202020204" pitchFamily="34" charset="0"/>
              <a:buChar char="•"/>
              <a:defRPr/>
            </a:pPr>
            <a:r>
              <a:rPr lang="it-IT" sz="2200" b="0" dirty="0" smtClean="0">
                <a:solidFill>
                  <a:srgbClr val="000000"/>
                </a:solidFill>
                <a:latin typeface="Arial"/>
                <a:cs typeface="Arial"/>
              </a:rPr>
              <a:t>gli </a:t>
            </a:r>
            <a:r>
              <a:rPr lang="it-IT" sz="2200" b="0" dirty="0">
                <a:solidFill>
                  <a:srgbClr val="000000"/>
                </a:solidFill>
                <a:latin typeface="Arial"/>
                <a:cs typeface="Arial"/>
              </a:rPr>
              <a:t>elementi probativi in </a:t>
            </a:r>
            <a:r>
              <a:rPr lang="it-IT" sz="2200" u="sng" dirty="0">
                <a:solidFill>
                  <a:srgbClr val="000000"/>
                </a:solidFill>
                <a:latin typeface="Arial"/>
                <a:cs typeface="Arial"/>
              </a:rPr>
              <a:t>forma documentale</a:t>
            </a:r>
            <a:r>
              <a:rPr lang="it-IT" sz="2200" b="0" dirty="0">
                <a:solidFill>
                  <a:srgbClr val="000000"/>
                </a:solidFill>
                <a:latin typeface="Arial"/>
                <a:cs typeface="Arial"/>
              </a:rPr>
              <a:t>, siano essi cartacei, in formato elettronico od in altro formato, sono più attendibili rispetto a quelli acquisiti verbalmente (ad esempio, il verbale di una riunione redatto contestualmente è più attendibile di una successiva esposizione verbale degli aspetti </a:t>
            </a:r>
            <a:r>
              <a:rPr lang="it-IT" sz="2200" b="0" dirty="0" smtClean="0">
                <a:solidFill>
                  <a:srgbClr val="000000"/>
                </a:solidFill>
                <a:latin typeface="Arial"/>
                <a:cs typeface="Arial"/>
              </a:rPr>
              <a:t>discussi)</a:t>
            </a:r>
          </a:p>
          <a:p>
            <a:pPr>
              <a:buFont typeface="Arial" panose="020B0604020202020204" pitchFamily="34" charset="0"/>
              <a:buChar char="•"/>
              <a:defRPr/>
            </a:pPr>
            <a:r>
              <a:rPr lang="it-IT" sz="2200" b="0" dirty="0" smtClean="0">
                <a:solidFill>
                  <a:srgbClr val="000000"/>
                </a:solidFill>
                <a:latin typeface="Arial"/>
                <a:cs typeface="Arial"/>
              </a:rPr>
              <a:t>gli </a:t>
            </a:r>
            <a:r>
              <a:rPr lang="it-IT" sz="2200" b="0" dirty="0">
                <a:solidFill>
                  <a:srgbClr val="000000"/>
                </a:solidFill>
                <a:latin typeface="Arial"/>
                <a:cs typeface="Arial"/>
              </a:rPr>
              <a:t>elementi probativi acquisiti da </a:t>
            </a:r>
            <a:r>
              <a:rPr lang="it-IT" sz="2200" u="sng" dirty="0">
                <a:solidFill>
                  <a:srgbClr val="000000"/>
                </a:solidFill>
                <a:latin typeface="Arial"/>
                <a:cs typeface="Arial"/>
              </a:rPr>
              <a:t>documenti originali </a:t>
            </a:r>
            <a:r>
              <a:rPr lang="it-IT" sz="2200" b="0" dirty="0">
                <a:solidFill>
                  <a:srgbClr val="000000"/>
                </a:solidFill>
                <a:latin typeface="Arial"/>
                <a:cs typeface="Arial"/>
              </a:rPr>
              <a:t>sono più attendibili di quelli provenienti da fotocopie o fax, o da documenti che sono stati filmati, digitalizzati o convertiti in altro modo in formato elettronico, la cui attendibilità può dipendere dai controlli sulla loro predisposizione e sul loro mantenimento</a:t>
            </a:r>
            <a:r>
              <a:rPr lang="it-IT" sz="2200" b="0" dirty="0" smtClean="0">
                <a:solidFill>
                  <a:srgbClr val="000000"/>
                </a:solidFill>
                <a:latin typeface="Arial"/>
                <a:cs typeface="Arial"/>
              </a:rPr>
              <a:t>.</a:t>
            </a:r>
          </a:p>
          <a:p>
            <a:pPr marL="0" indent="0" algn="r">
              <a:buNone/>
              <a:defRPr/>
            </a:pPr>
            <a:r>
              <a:rPr lang="it-IT" sz="2200" b="0" i="1" dirty="0" smtClean="0">
                <a:solidFill>
                  <a:srgbClr val="000000"/>
                </a:solidFill>
                <a:latin typeface="Arial"/>
                <a:cs typeface="Arial"/>
              </a:rPr>
              <a:t>ISA Italia 500.31</a:t>
            </a:r>
            <a:endParaRPr lang="it-IT" sz="2200" b="0" i="1" dirty="0">
              <a:solidFill>
                <a:srgbClr val="000000"/>
              </a:solidFill>
              <a:latin typeface="Arial"/>
              <a:cs typeface="Arial"/>
            </a:endParaRPr>
          </a:p>
        </p:txBody>
      </p:sp>
      <p:sp>
        <p:nvSpPr>
          <p:cNvPr id="4" name="Segnaposto piè di pagina 3"/>
          <p:cNvSpPr>
            <a:spLocks noGrp="1"/>
          </p:cNvSpPr>
          <p:nvPr>
            <p:ph type="ftr" sz="quarter" idx="11"/>
          </p:nvPr>
        </p:nvSpPr>
        <p:spPr>
          <a:xfrm>
            <a:off x="3124199" y="6284585"/>
            <a:ext cx="3374897"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pic>
        <p:nvPicPr>
          <p:cNvPr id="7" name="Immagine 6" descr="logo studio.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1393212185"/>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9634" y="195203"/>
            <a:ext cx="7654200" cy="1256225"/>
          </a:xfrm>
        </p:spPr>
        <p:txBody>
          <a:bodyPr>
            <a:normAutofit fontScale="90000"/>
          </a:bodyPr>
          <a:lstStyle/>
          <a:p>
            <a:pPr algn="ctr">
              <a:defRPr/>
            </a:pPr>
            <a:r>
              <a:rPr lang="it-IT" sz="4000" dirty="0">
                <a:solidFill>
                  <a:srgbClr val="C00000"/>
                </a:solidFill>
                <a:latin typeface="Arial"/>
                <a:cs typeface="Arial"/>
              </a:rPr>
              <a:t>L’attendibilità </a:t>
            </a:r>
            <a:r>
              <a:rPr lang="it-IT" sz="4000" dirty="0" smtClean="0">
                <a:solidFill>
                  <a:srgbClr val="C00000"/>
                </a:solidFill>
                <a:latin typeface="Arial"/>
                <a:cs typeface="Arial"/>
              </a:rPr>
              <a:t>degli elementi probativi - riepilogo </a:t>
            </a:r>
            <a:endParaRPr lang="fr-FR" sz="4000" dirty="0">
              <a:solidFill>
                <a:srgbClr val="C00000"/>
              </a:solidFill>
              <a:latin typeface="Arial"/>
              <a:cs typeface="Arial"/>
            </a:endParaRPr>
          </a:p>
        </p:txBody>
      </p:sp>
      <p:sp>
        <p:nvSpPr>
          <p:cNvPr id="3" name="Segnaposto piè di pagina 2"/>
          <p:cNvSpPr>
            <a:spLocks noGrp="1"/>
          </p:cNvSpPr>
          <p:nvPr>
            <p:ph type="ftr" sz="quarter" idx="11"/>
          </p:nvPr>
        </p:nvSpPr>
        <p:spPr>
          <a:xfrm>
            <a:off x="2654968" y="6405890"/>
            <a:ext cx="3631332" cy="365125"/>
          </a:xfrm>
        </p:spPr>
        <p:txBody>
          <a:bodyPr/>
          <a:lstStyle/>
          <a:p>
            <a:pPr algn="ctr"/>
            <a:r>
              <a:rPr lang="it-IT" dirty="0">
                <a:solidFill>
                  <a:schemeClr val="tx1"/>
                </a:solidFill>
                <a:latin typeface="Arial" panose="020B0604020202020204" pitchFamily="34" charset="0"/>
                <a:cs typeface="Arial" panose="020B0604020202020204" pitchFamily="34" charset="0"/>
              </a:rPr>
              <a:t>Fabrizio Dominici Dottore Commercialista</a:t>
            </a:r>
          </a:p>
          <a:p>
            <a:pPr algn="ctr"/>
            <a:r>
              <a:rPr lang="it-IT" dirty="0">
                <a:solidFill>
                  <a:schemeClr val="tx1"/>
                </a:solidFill>
                <a:latin typeface="Arial" panose="020B0604020202020204" pitchFamily="34" charset="0"/>
                <a:cs typeface="Arial" panose="020B0604020202020204" pitchFamily="34" charset="0"/>
              </a:rPr>
              <a:t> Revisore Legale Pubblicista</a:t>
            </a:r>
          </a:p>
        </p:txBody>
      </p:sp>
      <p:graphicFrame>
        <p:nvGraphicFramePr>
          <p:cNvPr id="7" name="Tabella 6"/>
          <p:cNvGraphicFramePr>
            <a:graphicFrameLocks noGrp="1"/>
          </p:cNvGraphicFramePr>
          <p:nvPr>
            <p:extLst>
              <p:ext uri="{D42A27DB-BD31-4B8C-83A1-F6EECF244321}">
                <p14:modId xmlns:p14="http://schemas.microsoft.com/office/powerpoint/2010/main" val="2763364123"/>
              </p:ext>
            </p:extLst>
          </p:nvPr>
        </p:nvGraphicFramePr>
        <p:xfrm>
          <a:off x="407836" y="1443309"/>
          <a:ext cx="8280400" cy="4934858"/>
        </p:xfrm>
        <a:graphic>
          <a:graphicData uri="http://schemas.openxmlformats.org/drawingml/2006/table">
            <a:tbl>
              <a:tblPr firstRow="1" firstCol="1" bandRow="1">
                <a:tableStyleId>{72833802-FEF1-4C79-8D5D-14CF1EAF98D9}</a:tableStyleId>
              </a:tblPr>
              <a:tblGrid>
                <a:gridCol w="4052215">
                  <a:extLst>
                    <a:ext uri="{9D8B030D-6E8A-4147-A177-3AD203B41FA5}">
                      <a16:colId xmlns:a16="http://schemas.microsoft.com/office/drawing/2014/main" xmlns="" val="20000"/>
                    </a:ext>
                  </a:extLst>
                </a:gridCol>
                <a:gridCol w="4228185">
                  <a:extLst>
                    <a:ext uri="{9D8B030D-6E8A-4147-A177-3AD203B41FA5}">
                      <a16:colId xmlns:a16="http://schemas.microsoft.com/office/drawing/2014/main" xmlns="" val="20001"/>
                    </a:ext>
                  </a:extLst>
                </a:gridCol>
              </a:tblGrid>
              <a:tr h="411238">
                <a:tc>
                  <a:txBody>
                    <a:bodyPr/>
                    <a:lstStyle/>
                    <a:p>
                      <a:pPr algn="ctr">
                        <a:lnSpc>
                          <a:spcPts val="1300"/>
                        </a:lnSpc>
                        <a:spcAft>
                          <a:spcPts val="0"/>
                        </a:spcAft>
                      </a:pPr>
                      <a:r>
                        <a:rPr lang="it-IT" sz="1600" dirty="0">
                          <a:effectLst/>
                        </a:rPr>
                        <a:t>MAGGIORE ATTENDIBILITA’</a:t>
                      </a:r>
                      <a:endParaRPr lang="it-IT" sz="1600" dirty="0">
                        <a:solidFill>
                          <a:srgbClr val="2F5496"/>
                        </a:solidFill>
                        <a:effectLst/>
                        <a:latin typeface="Calibri"/>
                        <a:ea typeface="Calibri"/>
                        <a:cs typeface="Times New Roman"/>
                      </a:endParaRPr>
                    </a:p>
                  </a:txBody>
                  <a:tcPr marL="91434" marR="91434" anchor="ctr"/>
                </a:tc>
                <a:tc>
                  <a:txBody>
                    <a:bodyPr/>
                    <a:lstStyle/>
                    <a:p>
                      <a:pPr algn="ctr">
                        <a:lnSpc>
                          <a:spcPts val="1300"/>
                        </a:lnSpc>
                        <a:spcAft>
                          <a:spcPts val="0"/>
                        </a:spcAft>
                      </a:pPr>
                      <a:r>
                        <a:rPr lang="it-IT" sz="1600" dirty="0">
                          <a:effectLst/>
                        </a:rPr>
                        <a:t>MINORE ATTENDIBILITA’</a:t>
                      </a:r>
                      <a:endParaRPr lang="it-IT" sz="1600" dirty="0">
                        <a:solidFill>
                          <a:srgbClr val="2F5496"/>
                        </a:solidFill>
                        <a:effectLst/>
                        <a:latin typeface="Calibri"/>
                        <a:ea typeface="Calibri"/>
                        <a:cs typeface="Times New Roman"/>
                      </a:endParaRPr>
                    </a:p>
                  </a:txBody>
                  <a:tcPr marL="91434" marR="91434" anchor="ctr"/>
                </a:tc>
                <a:extLst>
                  <a:ext uri="{0D108BD9-81ED-4DB2-BD59-A6C34878D82A}">
                    <a16:rowId xmlns:a16="http://schemas.microsoft.com/office/drawing/2014/main" xmlns="" val="10000"/>
                  </a:ext>
                </a:extLst>
              </a:tr>
              <a:tr h="822476">
                <a:tc>
                  <a:txBody>
                    <a:bodyPr/>
                    <a:lstStyle/>
                    <a:p>
                      <a:pPr algn="l">
                        <a:lnSpc>
                          <a:spcPts val="1300"/>
                        </a:lnSpc>
                        <a:spcAft>
                          <a:spcPts val="0"/>
                        </a:spcAft>
                      </a:pPr>
                      <a:r>
                        <a:rPr lang="it-IT" sz="1600" b="0" dirty="0">
                          <a:effectLst/>
                        </a:rPr>
                        <a:t>Elementi probativi ottenuti da fonti esterne indipendenti</a:t>
                      </a:r>
                      <a:endParaRPr lang="it-IT" sz="1400" b="0" dirty="0">
                        <a:solidFill>
                          <a:srgbClr val="2F5496"/>
                        </a:solidFill>
                        <a:effectLst/>
                        <a:latin typeface="Calibri"/>
                        <a:ea typeface="Calibri"/>
                        <a:cs typeface="Times New Roman"/>
                      </a:endParaRPr>
                    </a:p>
                  </a:txBody>
                  <a:tcPr marL="91434" marR="91434" anchor="ctr"/>
                </a:tc>
                <a:tc>
                  <a:txBody>
                    <a:bodyPr/>
                    <a:lstStyle/>
                    <a:p>
                      <a:pPr algn="l">
                        <a:lnSpc>
                          <a:spcPts val="1300"/>
                        </a:lnSpc>
                        <a:spcAft>
                          <a:spcPts val="0"/>
                        </a:spcAft>
                      </a:pPr>
                      <a:r>
                        <a:rPr lang="it-IT" sz="1600" b="0" dirty="0">
                          <a:effectLst/>
                        </a:rPr>
                        <a:t>Elementi probativi ottenuti all’interno dell’entità assoggettata a revisione contabile </a:t>
                      </a:r>
                      <a:endParaRPr lang="it-IT" sz="1400" b="0" dirty="0">
                        <a:solidFill>
                          <a:srgbClr val="2F5496"/>
                        </a:solidFill>
                        <a:effectLst/>
                        <a:latin typeface="Calibri"/>
                        <a:ea typeface="Calibri"/>
                        <a:cs typeface="Times New Roman"/>
                      </a:endParaRPr>
                    </a:p>
                  </a:txBody>
                  <a:tcPr marL="91434" marR="91434" anchor="ctr"/>
                </a:tc>
                <a:extLst>
                  <a:ext uri="{0D108BD9-81ED-4DB2-BD59-A6C34878D82A}">
                    <a16:rowId xmlns:a16="http://schemas.microsoft.com/office/drawing/2014/main" xmlns="" val="10001"/>
                  </a:ext>
                </a:extLst>
              </a:tr>
              <a:tr h="1233716">
                <a:tc>
                  <a:txBody>
                    <a:bodyPr/>
                    <a:lstStyle/>
                    <a:p>
                      <a:pPr algn="l">
                        <a:lnSpc>
                          <a:spcPts val="1300"/>
                        </a:lnSpc>
                        <a:spcAft>
                          <a:spcPts val="0"/>
                        </a:spcAft>
                      </a:pPr>
                      <a:r>
                        <a:rPr lang="it-IT" sz="1600" b="0" dirty="0">
                          <a:effectLst/>
                        </a:rPr>
                        <a:t>Elementi probativi ottenuti da fonti interne in presenza di efficaci controlli connessi e adottati dall’impresa </a:t>
                      </a:r>
                      <a:endParaRPr lang="it-IT" sz="1400" b="0" dirty="0">
                        <a:solidFill>
                          <a:srgbClr val="2F5496"/>
                        </a:solidFill>
                        <a:effectLst/>
                        <a:latin typeface="Calibri"/>
                        <a:ea typeface="Calibri"/>
                        <a:cs typeface="Times New Roman"/>
                      </a:endParaRPr>
                    </a:p>
                  </a:txBody>
                  <a:tcPr marL="91434" marR="91434" anchor="ctr"/>
                </a:tc>
                <a:tc>
                  <a:txBody>
                    <a:bodyPr/>
                    <a:lstStyle/>
                    <a:p>
                      <a:pPr algn="l">
                        <a:lnSpc>
                          <a:spcPts val="1300"/>
                        </a:lnSpc>
                        <a:spcAft>
                          <a:spcPts val="0"/>
                        </a:spcAft>
                      </a:pPr>
                      <a:r>
                        <a:rPr lang="it-IT" sz="1600" b="0" dirty="0">
                          <a:effectLst/>
                        </a:rPr>
                        <a:t>Elementi probativi ottenuti da fonti interne qualora i relativi controlli dall’impresa siano assenti o inefficaci</a:t>
                      </a:r>
                      <a:endParaRPr lang="it-IT" sz="1400" b="0" dirty="0">
                        <a:solidFill>
                          <a:srgbClr val="2F5496"/>
                        </a:solidFill>
                        <a:effectLst/>
                        <a:latin typeface="Calibri"/>
                        <a:ea typeface="Calibri"/>
                        <a:cs typeface="Times New Roman"/>
                      </a:endParaRPr>
                    </a:p>
                  </a:txBody>
                  <a:tcPr marL="91434" marR="91434" anchor="ctr"/>
                </a:tc>
                <a:extLst>
                  <a:ext uri="{0D108BD9-81ED-4DB2-BD59-A6C34878D82A}">
                    <a16:rowId xmlns:a16="http://schemas.microsoft.com/office/drawing/2014/main" xmlns="" val="10002"/>
                  </a:ext>
                </a:extLst>
              </a:tr>
              <a:tr h="822476">
                <a:tc>
                  <a:txBody>
                    <a:bodyPr/>
                    <a:lstStyle/>
                    <a:p>
                      <a:pPr algn="l">
                        <a:lnSpc>
                          <a:spcPts val="1300"/>
                        </a:lnSpc>
                        <a:spcAft>
                          <a:spcPts val="0"/>
                        </a:spcAft>
                      </a:pPr>
                      <a:r>
                        <a:rPr lang="it-IT" sz="1600" b="0">
                          <a:effectLst/>
                        </a:rPr>
                        <a:t>Elementi probativi ottenuti direttamente dal revisore </a:t>
                      </a:r>
                      <a:endParaRPr lang="it-IT" sz="1400" b="0">
                        <a:solidFill>
                          <a:srgbClr val="2F5496"/>
                        </a:solidFill>
                        <a:effectLst/>
                        <a:latin typeface="Calibri"/>
                        <a:ea typeface="Calibri"/>
                        <a:cs typeface="Times New Roman"/>
                      </a:endParaRPr>
                    </a:p>
                  </a:txBody>
                  <a:tcPr marL="91434" marR="91434" anchor="ctr"/>
                </a:tc>
                <a:tc>
                  <a:txBody>
                    <a:bodyPr/>
                    <a:lstStyle/>
                    <a:p>
                      <a:pPr algn="l">
                        <a:lnSpc>
                          <a:spcPts val="1300"/>
                        </a:lnSpc>
                        <a:spcAft>
                          <a:spcPts val="0"/>
                        </a:spcAft>
                      </a:pPr>
                      <a:r>
                        <a:rPr lang="it-IT" sz="1600" b="0">
                          <a:effectLst/>
                        </a:rPr>
                        <a:t>Elementi probativi ottenuti indirettamente o per deduzione dal revisore </a:t>
                      </a:r>
                      <a:endParaRPr lang="it-IT" sz="1400" b="0">
                        <a:solidFill>
                          <a:srgbClr val="2F5496"/>
                        </a:solidFill>
                        <a:effectLst/>
                        <a:latin typeface="Calibri"/>
                        <a:ea typeface="Calibri"/>
                        <a:cs typeface="Times New Roman"/>
                      </a:endParaRPr>
                    </a:p>
                  </a:txBody>
                  <a:tcPr marL="91434" marR="91434" anchor="ctr"/>
                </a:tc>
                <a:extLst>
                  <a:ext uri="{0D108BD9-81ED-4DB2-BD59-A6C34878D82A}">
                    <a16:rowId xmlns:a16="http://schemas.microsoft.com/office/drawing/2014/main" xmlns="" val="10003"/>
                  </a:ext>
                </a:extLst>
              </a:tr>
              <a:tr h="822476">
                <a:tc>
                  <a:txBody>
                    <a:bodyPr/>
                    <a:lstStyle/>
                    <a:p>
                      <a:pPr algn="l">
                        <a:lnSpc>
                          <a:spcPts val="1300"/>
                        </a:lnSpc>
                        <a:spcAft>
                          <a:spcPts val="0"/>
                        </a:spcAft>
                      </a:pPr>
                      <a:r>
                        <a:rPr lang="it-IT" sz="1600" b="0">
                          <a:effectLst/>
                        </a:rPr>
                        <a:t>Elementi probativi rappresentati da documenti cartacei e/o elettronici </a:t>
                      </a:r>
                      <a:endParaRPr lang="it-IT" sz="1400" b="0">
                        <a:solidFill>
                          <a:srgbClr val="2F5496"/>
                        </a:solidFill>
                        <a:effectLst/>
                        <a:latin typeface="Calibri"/>
                        <a:ea typeface="Calibri"/>
                        <a:cs typeface="Times New Roman"/>
                      </a:endParaRPr>
                    </a:p>
                  </a:txBody>
                  <a:tcPr marL="91434" marR="91434" anchor="ctr"/>
                </a:tc>
                <a:tc>
                  <a:txBody>
                    <a:bodyPr/>
                    <a:lstStyle/>
                    <a:p>
                      <a:pPr algn="l">
                        <a:lnSpc>
                          <a:spcPts val="1300"/>
                        </a:lnSpc>
                        <a:spcAft>
                          <a:spcPts val="0"/>
                        </a:spcAft>
                      </a:pPr>
                      <a:r>
                        <a:rPr lang="it-IT" sz="1600" b="0" dirty="0">
                          <a:effectLst/>
                        </a:rPr>
                        <a:t>Elementi probativi non riproducibili </a:t>
                      </a:r>
                      <a:endParaRPr lang="it-IT" sz="1400" b="0" dirty="0">
                        <a:solidFill>
                          <a:srgbClr val="2F5496"/>
                        </a:solidFill>
                        <a:effectLst/>
                        <a:latin typeface="Calibri"/>
                        <a:ea typeface="Calibri"/>
                        <a:cs typeface="Times New Roman"/>
                      </a:endParaRPr>
                    </a:p>
                  </a:txBody>
                  <a:tcPr marL="91434" marR="91434" anchor="ctr"/>
                </a:tc>
                <a:extLst>
                  <a:ext uri="{0D108BD9-81ED-4DB2-BD59-A6C34878D82A}">
                    <a16:rowId xmlns:a16="http://schemas.microsoft.com/office/drawing/2014/main" xmlns="" val="10004"/>
                  </a:ext>
                </a:extLst>
              </a:tr>
              <a:tr h="822476">
                <a:tc>
                  <a:txBody>
                    <a:bodyPr/>
                    <a:lstStyle/>
                    <a:p>
                      <a:pPr algn="l">
                        <a:lnSpc>
                          <a:spcPts val="1300"/>
                        </a:lnSpc>
                        <a:spcAft>
                          <a:spcPts val="0"/>
                        </a:spcAft>
                      </a:pPr>
                      <a:r>
                        <a:rPr lang="it-IT" sz="1600" b="0" dirty="0">
                          <a:effectLst/>
                        </a:rPr>
                        <a:t>Elementi probativi costituiti da documenti originali</a:t>
                      </a:r>
                      <a:endParaRPr lang="it-IT" sz="1400" b="0" dirty="0">
                        <a:solidFill>
                          <a:srgbClr val="2F5496"/>
                        </a:solidFill>
                        <a:effectLst/>
                        <a:latin typeface="Calibri"/>
                        <a:ea typeface="Calibri"/>
                        <a:cs typeface="Times New Roman"/>
                      </a:endParaRPr>
                    </a:p>
                  </a:txBody>
                  <a:tcPr marL="91434" marR="91434" anchor="ctr"/>
                </a:tc>
                <a:tc>
                  <a:txBody>
                    <a:bodyPr/>
                    <a:lstStyle/>
                    <a:p>
                      <a:pPr algn="l">
                        <a:lnSpc>
                          <a:spcPts val="1300"/>
                        </a:lnSpc>
                        <a:spcAft>
                          <a:spcPts val="0"/>
                        </a:spcAft>
                      </a:pPr>
                      <a:r>
                        <a:rPr lang="it-IT" sz="1600" b="0" dirty="0">
                          <a:effectLst/>
                        </a:rPr>
                        <a:t>Elementi probativi costituiti da documenti non originali (fotocopie, fax ecc.)</a:t>
                      </a:r>
                      <a:endParaRPr lang="it-IT" sz="1400" b="0" dirty="0">
                        <a:solidFill>
                          <a:srgbClr val="2F5496"/>
                        </a:solidFill>
                        <a:effectLst/>
                        <a:latin typeface="Calibri"/>
                        <a:ea typeface="Calibri"/>
                        <a:cs typeface="Times New Roman"/>
                      </a:endParaRPr>
                    </a:p>
                  </a:txBody>
                  <a:tcPr marL="91434" marR="91434" anchor="ctr"/>
                </a:tc>
                <a:extLst>
                  <a:ext uri="{0D108BD9-81ED-4DB2-BD59-A6C34878D82A}">
                    <a16:rowId xmlns:a16="http://schemas.microsoft.com/office/drawing/2014/main" xmlns="" val="10005"/>
                  </a:ext>
                </a:extLst>
              </a:tr>
            </a:tbl>
          </a:graphicData>
        </a:graphic>
      </p:graphicFrame>
      <p:pic>
        <p:nvPicPr>
          <p:cNvPr id="9" name="Immagine 8" descr="logo studio.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804" y="125656"/>
            <a:ext cx="846155" cy="802566"/>
          </a:xfrm>
          <a:prstGeom prst="rect">
            <a:avLst/>
          </a:prstGeom>
        </p:spPr>
      </p:pic>
    </p:spTree>
    <p:extLst>
      <p:ext uri="{BB962C8B-B14F-4D97-AF65-F5344CB8AC3E}">
        <p14:creationId xmlns:p14="http://schemas.microsoft.com/office/powerpoint/2010/main" val="3213466371"/>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1118</TotalTime>
  <Words>12852</Words>
  <Application>Microsoft Office PowerPoint</Application>
  <PresentationFormat>Presentazione su schermo (4:3)</PresentationFormat>
  <Paragraphs>1470</Paragraphs>
  <Slides>134</Slides>
  <Notes>52</Notes>
  <HiddenSlides>0</HiddenSlides>
  <MMClips>0</MMClips>
  <ScaleCrop>false</ScaleCrop>
  <HeadingPairs>
    <vt:vector size="4" baseType="variant">
      <vt:variant>
        <vt:lpstr>Tema</vt:lpstr>
      </vt:variant>
      <vt:variant>
        <vt:i4>1</vt:i4>
      </vt:variant>
      <vt:variant>
        <vt:lpstr>Titoli diapositive</vt:lpstr>
      </vt:variant>
      <vt:variant>
        <vt:i4>134</vt:i4>
      </vt:variant>
    </vt:vector>
  </HeadingPairs>
  <TitlesOfParts>
    <vt:vector size="135" baseType="lpstr">
      <vt:lpstr>NewsPrint</vt:lpstr>
      <vt:lpstr>Presentazione standard di PowerPoint</vt:lpstr>
      <vt:lpstr>Indice</vt:lpstr>
      <vt:lpstr>INTRODUZIONE ISA ITALIA</vt:lpstr>
      <vt:lpstr>ISA ITALIA</vt:lpstr>
      <vt:lpstr>ISA ITALIA</vt:lpstr>
      <vt:lpstr>ISCQ1 ITALIA CONTROLLO DELLA QUALITA’ </vt:lpstr>
      <vt:lpstr>Presentazione standard di PowerPoint</vt:lpstr>
      <vt:lpstr>DEFINIZIONE DI IMPRESA DI DIMENSIONI MINORI </vt:lpstr>
      <vt:lpstr>Principio di revisione internazionale ISA Italia 200</vt:lpstr>
      <vt:lpstr>Presentazione standard di PowerPoint</vt:lpstr>
      <vt:lpstr>Applicazione dei principi di revisione internazionali alle imprese di dimensioni minori</vt:lpstr>
      <vt:lpstr>LE FASI DEL PROCESSO DI REVISIONE</vt:lpstr>
      <vt:lpstr>1.Valutazione del rischio</vt:lpstr>
      <vt:lpstr>2.Risposta al rischio</vt:lpstr>
      <vt:lpstr>3. Reporting</vt:lpstr>
      <vt:lpstr>1.LA VALUTAZIONE DEL RISCHIO </vt:lpstr>
      <vt:lpstr>1.Valutazione del rischio</vt:lpstr>
      <vt:lpstr>Elenco degli ISA Italia di riferimento</vt:lpstr>
      <vt:lpstr>Procedure preliminari all’incarico</vt:lpstr>
      <vt:lpstr>Procedure preliminari all’incarico</vt:lpstr>
      <vt:lpstr>Accettazione dell’incarico</vt:lpstr>
      <vt:lpstr>Esempio di questionario relativo all’accettazione dell’incarico</vt:lpstr>
      <vt:lpstr>Esempio di questionario relativo all’accettazione dell’incarico</vt:lpstr>
      <vt:lpstr>Esempio di questionario relativo all’accettazione dell’incarico</vt:lpstr>
      <vt:lpstr>Esempio di questionario relativo all’accettazione dell’incarico</vt:lpstr>
      <vt:lpstr>Esempio di questionario relativo all’accettazione dell’incarico</vt:lpstr>
      <vt:lpstr>Esempio di questionario relativo all’accettazione dell’incarico</vt:lpstr>
      <vt:lpstr>Esempio di questionario relativo all’accettazione dell’incarico</vt:lpstr>
      <vt:lpstr>Esempio di questionario relativo all’accettazione dell’incarico</vt:lpstr>
      <vt:lpstr>LE FASI DEL PROCESSO DI REVISIONE </vt:lpstr>
      <vt:lpstr> Valutazione del rischio</vt:lpstr>
      <vt:lpstr>Elenco degli ISA Italia di riferimento</vt:lpstr>
      <vt:lpstr>Principali procedure previste dagli ISA</vt:lpstr>
      <vt:lpstr>Principali procedure previste dagli ISA</vt:lpstr>
      <vt:lpstr>Determinazione della significatività</vt:lpstr>
      <vt:lpstr>ISA Italia 320</vt:lpstr>
      <vt:lpstr>Livelli di significatività</vt:lpstr>
      <vt:lpstr>Calcolo della significatività</vt:lpstr>
      <vt:lpstr>Discussioni all’interno del team di revisione</vt:lpstr>
      <vt:lpstr>Discussioni all’interno del team di revisione</vt:lpstr>
      <vt:lpstr>Strategia generale di revisione</vt:lpstr>
      <vt:lpstr>Strategia generale di revisione</vt:lpstr>
      <vt:lpstr>Strategia generale di revisione</vt:lpstr>
      <vt:lpstr>Strategia generale di revisione</vt:lpstr>
      <vt:lpstr>Strategia generale di revisione</vt:lpstr>
      <vt:lpstr>1.VALUTAZIONE DEI RISCHI</vt:lpstr>
      <vt:lpstr> Identificazione e valutazione del rischio</vt:lpstr>
      <vt:lpstr>Richiamo ai principi di revisione</vt:lpstr>
      <vt:lpstr>Valutazione del rischio Reminder</vt:lpstr>
      <vt:lpstr> Identificazione e valutazione del rischio</vt:lpstr>
      <vt:lpstr>Il rischio intrinseco</vt:lpstr>
      <vt:lpstr>Il rischio intrinseco</vt:lpstr>
      <vt:lpstr>Valutazione del rischio</vt:lpstr>
      <vt:lpstr>Il rischio di controllo</vt:lpstr>
      <vt:lpstr>L’analisi ed il monitoraggio del sistema di controllo interno</vt:lpstr>
      <vt:lpstr>L’analisi ed il monitoraggio del sistema di controllo interno</vt:lpstr>
      <vt:lpstr>L’analisi ed il monitoraggio del sistema di controllo interno</vt:lpstr>
      <vt:lpstr>L’analisi ed il monitoraggio del sistema di controllo interno</vt:lpstr>
      <vt:lpstr>L’analisi ed il monitoraggio del sistema di controllo interno Il rischio di controllo in un’impresa di dimensioni minori</vt:lpstr>
      <vt:lpstr>Il rischio di controllo in una impresa di dimensioni minori</vt:lpstr>
      <vt:lpstr>Monitoraggio dei controlli</vt:lpstr>
      <vt:lpstr>Sistema informativo</vt:lpstr>
      <vt:lpstr>L’identificazione delle attività di controllo rilevanti ai fini della revisione</vt:lpstr>
      <vt:lpstr> Valutazione del rischio</vt:lpstr>
      <vt:lpstr>Esempio per la determinazione del rischio di errore significativo a livello di bilancio e di singola asserzione</vt:lpstr>
      <vt:lpstr>Esempio per la determinazione del rischio di errore significativo a livello di bilancio e di singola asserzione</vt:lpstr>
      <vt:lpstr>Identificazione del rischio complessivo </vt:lpstr>
      <vt:lpstr>2.RISPOSTA AL RISCHIO</vt:lpstr>
      <vt:lpstr>2. Risposta al rischio</vt:lpstr>
      <vt:lpstr>2.Risposta al rischio Aggiornamento della strategia  generale di revisione</vt:lpstr>
      <vt:lpstr>Aggiornamento della strategia generale di revisione</vt:lpstr>
      <vt:lpstr>2.Risposta al rischio Risposte generali di revisione</vt:lpstr>
      <vt:lpstr>Risposte generali</vt:lpstr>
      <vt:lpstr>2.RISPOSTA AL RISCHIO Piano di revisione dettagliato</vt:lpstr>
      <vt:lpstr>Piano di revisione dettagliato- Procedure di revisione</vt:lpstr>
      <vt:lpstr>Elementi probativi e valutazione della loro sufficienza e dell’appropriatezza</vt:lpstr>
      <vt:lpstr>Asserzioni</vt:lpstr>
      <vt:lpstr>Asserzioni, principio internazionale ISA (Italia) 315</vt:lpstr>
      <vt:lpstr>Definizioni</vt:lpstr>
      <vt:lpstr>Procedure di revisione per acquisire elementi probativi</vt:lpstr>
      <vt:lpstr>Tipologie di procedure di revisione</vt:lpstr>
      <vt:lpstr>Tipologie di procedure di revisione</vt:lpstr>
      <vt:lpstr>Qualità elementi probativi</vt:lpstr>
      <vt:lpstr>Informazioni prodotte dall’esperto della direzione</vt:lpstr>
      <vt:lpstr>Informazioni prodotte dall’impresa</vt:lpstr>
      <vt:lpstr>Selezione delle voci da verificare per acquisire elementi probativi </vt:lpstr>
      <vt:lpstr>Definizioni</vt:lpstr>
      <vt:lpstr>Regole</vt:lpstr>
      <vt:lpstr>Regole </vt:lpstr>
      <vt:lpstr>Regole</vt:lpstr>
      <vt:lpstr>Valutazione dei risultati del campionamento di revisione </vt:lpstr>
      <vt:lpstr>Esempi di fattori che influenzano la dimensione del campione per le procedure di conformità</vt:lpstr>
      <vt:lpstr>Esempi di fattori che influenzano la dimensione del campione nelle verifiche di dettaglio</vt:lpstr>
      <vt:lpstr>2.RISPOSTA AL RISCHIO</vt:lpstr>
      <vt:lpstr>2.Risposta al Rischio</vt:lpstr>
      <vt:lpstr>Attendibilità Elementi probativi1/3- documentazione di revisione </vt:lpstr>
      <vt:lpstr>Attendibilità 2/3- documentazione di revisione </vt:lpstr>
      <vt:lpstr>Attendibilità 3/3- documentazione di revisione </vt:lpstr>
      <vt:lpstr>L’attendibilità degli elementi probativi - riepilogo </vt:lpstr>
      <vt:lpstr>3.REPORTING</vt:lpstr>
      <vt:lpstr>3. Reporting</vt:lpstr>
      <vt:lpstr>Principi Di Revisione Rilevanti Per La Formulazione Della Relazione Di Revisione</vt:lpstr>
      <vt:lpstr>Principi Di Revisione Rilevanti Per La Formulazione Della Relazione Di Revisione</vt:lpstr>
      <vt:lpstr>3. Reporting</vt:lpstr>
      <vt:lpstr>Isa Italia 260          </vt:lpstr>
      <vt:lpstr>   </vt:lpstr>
      <vt:lpstr>Presentazione standard di PowerPoint</vt:lpstr>
      <vt:lpstr>Isa Italia 265       </vt:lpstr>
      <vt:lpstr>3. Reporting</vt:lpstr>
      <vt:lpstr>Checklist completamento del lavoro</vt:lpstr>
      <vt:lpstr>Checklist completamento del lavoro</vt:lpstr>
      <vt:lpstr>Checklist completamento del lavoro</vt:lpstr>
      <vt:lpstr>Comunicazione degli errori</vt:lpstr>
      <vt:lpstr>Comunicazione degli errori</vt:lpstr>
      <vt:lpstr>3. Reporting</vt:lpstr>
      <vt:lpstr>Relazione di revisione</vt:lpstr>
      <vt:lpstr>Isa Italia 700 la relazione di revisione</vt:lpstr>
      <vt:lpstr>Isa Italia 700 la relazione di revisione</vt:lpstr>
      <vt:lpstr>Isa Italia 700 la relazione di revisione</vt:lpstr>
      <vt:lpstr>Isa Italia 700 la relazione di revisione </vt:lpstr>
      <vt:lpstr>Presentazione standard di PowerPoint</vt:lpstr>
      <vt:lpstr>Isa Italia 700 la relazione di revisione </vt:lpstr>
      <vt:lpstr>Presentazione standard di PowerPoint</vt:lpstr>
      <vt:lpstr>Presentazione standard di PowerPoint</vt:lpstr>
      <vt:lpstr>Isa Italia 700 la relazione di revisione</vt:lpstr>
      <vt:lpstr>Isa Italia 700 la relazione di revisione</vt:lpstr>
      <vt:lpstr>Isa italia 705 il giudizio con modifica </vt:lpstr>
      <vt:lpstr>Isa italia 705 il giudizio con modifica </vt:lpstr>
      <vt:lpstr>Isa italia 705 il giudizio con modifica </vt:lpstr>
      <vt:lpstr>Isa italia 705 il giudizio con modifica </vt:lpstr>
      <vt:lpstr>Isa Italia 706 richiami di informativa e altri aspetti</vt:lpstr>
      <vt:lpstr>Isa Italia 706 richiami di informativa e altri aspetti</vt:lpstr>
      <vt:lpstr>Isa Italia 706 richiami di informativa e altri aspetti</vt:lpstr>
      <vt:lpstr>Isa Italia 706 richiami di informativa e altri aspetti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Ordine dei Dottori Commercialisti e degli Esperti Contabili  di Fermo in collaborazione con BDO Italia   CORSO DI REVISIONE LEGALE IMPRESE DI DIMENSIONI MINORI</dc:title>
  <dc:creator>irene dominici</dc:creator>
  <cp:lastModifiedBy>Fabrizio Dominici</cp:lastModifiedBy>
  <cp:revision>348</cp:revision>
  <dcterms:created xsi:type="dcterms:W3CDTF">2017-11-09T08:33:44Z</dcterms:created>
  <dcterms:modified xsi:type="dcterms:W3CDTF">2017-11-17T02:48:24Z</dcterms:modified>
</cp:coreProperties>
</file>